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Override PartName="/ppt/slides/slide89.xml" ContentType="application/vnd.openxmlformats-officedocument.presentationml.slide+xml"/>
  <Override PartName="/ppt/notesSlides/notesSlide89.xml" ContentType="application/vnd.openxmlformats-officedocument.presentationml.notesSlide+xml"/>
  <Override PartName="/ppt/slides/slide90.xml" ContentType="application/vnd.openxmlformats-officedocument.presentationml.slide+xml"/>
  <Override PartName="/ppt/notesSlides/notesSlide90.xml" ContentType="application/vnd.openxmlformats-officedocument.presentationml.notesSlide+xml"/>
  <Override PartName="/ppt/slides/slide91.xml" ContentType="application/vnd.openxmlformats-officedocument.presentationml.slide+xml"/>
  <Override PartName="/ppt/notesSlides/notesSlide91.xml" ContentType="application/vnd.openxmlformats-officedocument.presentationml.notesSlide+xml"/>
  <Override PartName="/ppt/slides/slide92.xml" ContentType="application/vnd.openxmlformats-officedocument.presentationml.slide+xml"/>
  <Override PartName="/ppt/notesSlides/notesSlide92.xml" ContentType="application/vnd.openxmlformats-officedocument.presentationml.notesSlide+xml"/>
  <Override PartName="/ppt/slides/slide93.xml" ContentType="application/vnd.openxmlformats-officedocument.presentationml.slide+xml"/>
  <Override PartName="/ppt/notesSlides/notesSlide93.xml" ContentType="application/vnd.openxmlformats-officedocument.presentationml.notesSlide+xml"/>
  <Override PartName="/ppt/slides/slide94.xml" ContentType="application/vnd.openxmlformats-officedocument.presentationml.slide+xml"/>
  <Override PartName="/ppt/notesSlides/notesSlide94.xml" ContentType="application/vnd.openxmlformats-officedocument.presentationml.notesSlide+xml"/>
  <Override PartName="/ppt/slides/slide95.xml" ContentType="application/vnd.openxmlformats-officedocument.presentationml.slide+xml"/>
  <Override PartName="/ppt/notesSlides/notesSlide95.xml" ContentType="application/vnd.openxmlformats-officedocument.presentationml.notesSlide+xml"/>
  <Override PartName="/ppt/slides/slide96.xml" ContentType="application/vnd.openxmlformats-officedocument.presentationml.slide+xml"/>
  <Override PartName="/ppt/notesSlides/notesSlide96.xml" ContentType="application/vnd.openxmlformats-officedocument.presentationml.notesSlide+xml"/>
  <Override PartName="/ppt/slides/slide97.xml" ContentType="application/vnd.openxmlformats-officedocument.presentationml.slide+xml"/>
  <Override PartName="/ppt/notesSlides/notesSlide97.xml" ContentType="application/vnd.openxmlformats-officedocument.presentationml.notesSlide+xml"/>
  <Override PartName="/ppt/slides/slide98.xml" ContentType="application/vnd.openxmlformats-officedocument.presentationml.slide+xml"/>
  <Override PartName="/ppt/notesSlides/notesSlide98.xml" ContentType="application/vnd.openxmlformats-officedocument.presentationml.notesSlide+xml"/>
  <Override PartName="/ppt/slides/slide99.xml" ContentType="application/vnd.openxmlformats-officedocument.presentationml.slide+xml"/>
  <Override PartName="/ppt/notesSlides/notesSlide99.xml" ContentType="application/vnd.openxmlformats-officedocument.presentationml.notesSlide+xml"/>
  <Override PartName="/ppt/slides/slide100.xml" ContentType="application/vnd.openxmlformats-officedocument.presentationml.slide+xml"/>
  <Override PartName="/ppt/notesSlides/notesSlide100.xml" ContentType="application/vnd.openxmlformats-officedocument.presentationml.notesSlide+xml"/>
  <Override PartName="/ppt/slides/slide101.xml" ContentType="application/vnd.openxmlformats-officedocument.presentationml.slide+xml"/>
  <Override PartName="/ppt/notesSlides/notesSlide101.xml" ContentType="application/vnd.openxmlformats-officedocument.presentationml.notesSlide+xml"/>
  <Override PartName="/ppt/slides/slide102.xml" ContentType="application/vnd.openxmlformats-officedocument.presentationml.slide+xml"/>
  <Override PartName="/ppt/notesSlides/notesSlide102.xml" ContentType="application/vnd.openxmlformats-officedocument.presentationml.notesSlide+xml"/>
  <Override PartName="/ppt/slides/slide103.xml" ContentType="application/vnd.openxmlformats-officedocument.presentationml.slide+xml"/>
  <Override PartName="/ppt/notesSlides/notesSlide103.xml" ContentType="application/vnd.openxmlformats-officedocument.presentationml.notesSlide+xml"/>
  <Override PartName="/ppt/slides/slide104.xml" ContentType="application/vnd.openxmlformats-officedocument.presentationml.slide+xml"/>
  <Override PartName="/ppt/notesSlides/notesSlide104.xml" ContentType="application/vnd.openxmlformats-officedocument.presentationml.notesSlide+xml"/>
  <Override PartName="/ppt/slides/slide105.xml" ContentType="application/vnd.openxmlformats-officedocument.presentationml.slide+xml"/>
  <Override PartName="/ppt/notesSlides/notesSlide105.xml" ContentType="application/vnd.openxmlformats-officedocument.presentationml.notesSlide+xml"/>
  <Override PartName="/ppt/slides/slide106.xml" ContentType="application/vnd.openxmlformats-officedocument.presentationml.slide+xml"/>
  <Override PartName="/ppt/notesSlides/notesSlide106.xml" ContentType="application/vnd.openxmlformats-officedocument.presentationml.notesSlide+xml"/>
  <Override PartName="/ppt/slides/slide107.xml" ContentType="application/vnd.openxmlformats-officedocument.presentationml.slide+xml"/>
  <Override PartName="/ppt/notesSlides/notesSlide107.xml" ContentType="application/vnd.openxmlformats-officedocument.presentationml.notesSlide+xml"/>
  <Override PartName="/ppt/slides/slide108.xml" ContentType="application/vnd.openxmlformats-officedocument.presentationml.slide+xml"/>
  <Override PartName="/ppt/notesSlides/notesSlide108.xml" ContentType="application/vnd.openxmlformats-officedocument.presentationml.notesSlide+xml"/>
  <Override PartName="/ppt/slides/slide109.xml" ContentType="application/vnd.openxmlformats-officedocument.presentationml.slide+xml"/>
  <Override PartName="/ppt/notesSlides/notesSlide109.xml" ContentType="application/vnd.openxmlformats-officedocument.presentationml.notesSlide+xml"/>
  <Override PartName="/ppt/slides/slide110.xml" ContentType="application/vnd.openxmlformats-officedocument.presentationml.slide+xml"/>
  <Override PartName="/ppt/notesSlides/notesSlide110.xml" ContentType="application/vnd.openxmlformats-officedocument.presentationml.notesSlide+xml"/>
  <Override PartName="/ppt/slides/slide111.xml" ContentType="application/vnd.openxmlformats-officedocument.presentationml.slide+xml"/>
  <Override PartName="/ppt/notesSlides/notesSlide111.xml" ContentType="application/vnd.openxmlformats-officedocument.presentationml.notesSlide+xml"/>
  <Override PartName="/ppt/slides/slide112.xml" ContentType="application/vnd.openxmlformats-officedocument.presentationml.slide+xml"/>
  <Override PartName="/ppt/notesSlides/notesSlide112.xml" ContentType="application/vnd.openxmlformats-officedocument.presentationml.notesSlide+xml"/>
  <Override PartName="/ppt/slides/slide113.xml" ContentType="application/vnd.openxmlformats-officedocument.presentationml.slide+xml"/>
  <Override PartName="/ppt/notesSlides/notesSlide113.xml" ContentType="application/vnd.openxmlformats-officedocument.presentationml.notesSlide+xml"/>
  <Override PartName="/ppt/slides/slide114.xml" ContentType="application/vnd.openxmlformats-officedocument.presentationml.slide+xml"/>
  <Override PartName="/ppt/notesSlides/notesSlide114.xml" ContentType="application/vnd.openxmlformats-officedocument.presentationml.notesSlide+xml"/>
  <Override PartName="/ppt/slides/slide115.xml" ContentType="application/vnd.openxmlformats-officedocument.presentationml.slide+xml"/>
  <Override PartName="/ppt/notesSlides/notesSlide115.xml" ContentType="application/vnd.openxmlformats-officedocument.presentationml.notesSlide+xml"/>
  <Override PartName="/ppt/slides/slide116.xml" ContentType="application/vnd.openxmlformats-officedocument.presentationml.slide+xml"/>
  <Override PartName="/ppt/notesSlides/notesSlide11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5677b9340ed44b9b" /><Relationship Type="http://schemas.openxmlformats.org/officeDocument/2006/relationships/extended-properties" Target="/docProps/app.xml" Id="R9027f078b27b46d4" /><Relationship Type="http://schemas.openxmlformats.org/officeDocument/2006/relationships/officeDocument" Target="/ppt/presentation.xml" Id="R131d0d808ab14d39" /></Relationships>
</file>

<file path=ppt/presentation.xml><?xml version="1.0" encoding="utf-8"?>
<p:presentation xmlns:p="http://schemas.openxmlformats.org/presentationml/2006/main">
  <p:sldMasterIdLst>
    <p:sldMasterId xmlns:r="http://schemas.openxmlformats.org/officeDocument/2006/relationships" id="2147483648" r:id="Rc547f71687c74eb0"/>
  </p:sldMasterIdLst>
  <p:notesMasterIdLst>
    <p:notesMasterId xmlns:r="http://schemas.openxmlformats.org/officeDocument/2006/relationships" r:id="R75c38b22c6634b8e"/>
  </p:notesMasterIdLst>
  <p:sldIdLst>
    <p:sldId xmlns:r="http://schemas.openxmlformats.org/officeDocument/2006/relationships" id="256" r:id="Rb0a05dda4acd4095"/>
    <p:sldId xmlns:r="http://schemas.openxmlformats.org/officeDocument/2006/relationships" id="257" r:id="R986f35e6bb0447c5"/>
    <p:sldId xmlns:r="http://schemas.openxmlformats.org/officeDocument/2006/relationships" id="258" r:id="R8a5d3b06ad574dd8"/>
    <p:sldId xmlns:r="http://schemas.openxmlformats.org/officeDocument/2006/relationships" id="259" r:id="R50b8449eaca8483f"/>
    <p:sldId xmlns:r="http://schemas.openxmlformats.org/officeDocument/2006/relationships" id="260" r:id="Ra21136b79f104fde"/>
    <p:sldId xmlns:r="http://schemas.openxmlformats.org/officeDocument/2006/relationships" id="261" r:id="R7c657c893c2e435f"/>
    <p:sldId xmlns:r="http://schemas.openxmlformats.org/officeDocument/2006/relationships" id="262" r:id="R8e711b9284d543af"/>
    <p:sldId xmlns:r="http://schemas.openxmlformats.org/officeDocument/2006/relationships" id="263" r:id="R348e0a2f0901404f"/>
    <p:sldId xmlns:r="http://schemas.openxmlformats.org/officeDocument/2006/relationships" id="264" r:id="R9d6ea9ffcf7940df"/>
    <p:sldId xmlns:r="http://schemas.openxmlformats.org/officeDocument/2006/relationships" id="265" r:id="Rc7f4071ac92a426f"/>
    <p:sldId xmlns:r="http://schemas.openxmlformats.org/officeDocument/2006/relationships" id="266" r:id="R928946f336ab4c3e"/>
    <p:sldId xmlns:r="http://schemas.openxmlformats.org/officeDocument/2006/relationships" id="267" r:id="Rac828b9b15464bdc"/>
    <p:sldId xmlns:r="http://schemas.openxmlformats.org/officeDocument/2006/relationships" id="268" r:id="Rdef599d6899a4003"/>
    <p:sldId xmlns:r="http://schemas.openxmlformats.org/officeDocument/2006/relationships" id="269" r:id="R7795f9a55c5f419f"/>
    <p:sldId xmlns:r="http://schemas.openxmlformats.org/officeDocument/2006/relationships" id="270" r:id="Rdbfb3ecb491f46d5"/>
    <p:sldId xmlns:r="http://schemas.openxmlformats.org/officeDocument/2006/relationships" id="271" r:id="Rf7c9c783419a46c3"/>
    <p:sldId xmlns:r="http://schemas.openxmlformats.org/officeDocument/2006/relationships" id="272" r:id="Rb134ec367ef94385"/>
    <p:sldId xmlns:r="http://schemas.openxmlformats.org/officeDocument/2006/relationships" id="273" r:id="Raf6e2ba2b8a34d98"/>
    <p:sldId xmlns:r="http://schemas.openxmlformats.org/officeDocument/2006/relationships" id="274" r:id="Ra4fb764f30c8427a"/>
    <p:sldId xmlns:r="http://schemas.openxmlformats.org/officeDocument/2006/relationships" id="275" r:id="R886eb8c948ee4c36"/>
    <p:sldId xmlns:r="http://schemas.openxmlformats.org/officeDocument/2006/relationships" id="276" r:id="R2538fb7568284b1d"/>
    <p:sldId xmlns:r="http://schemas.openxmlformats.org/officeDocument/2006/relationships" id="277" r:id="R413e2a9f346f4e28"/>
    <p:sldId xmlns:r="http://schemas.openxmlformats.org/officeDocument/2006/relationships" id="278" r:id="Rd7a8f49a6f6a4856"/>
    <p:sldId xmlns:r="http://schemas.openxmlformats.org/officeDocument/2006/relationships" id="279" r:id="Rfa942e4701fb48f4"/>
    <p:sldId xmlns:r="http://schemas.openxmlformats.org/officeDocument/2006/relationships" id="280" r:id="R6bcb118115904e92"/>
    <p:sldId xmlns:r="http://schemas.openxmlformats.org/officeDocument/2006/relationships" id="281" r:id="Rf2248a0ea64a418f"/>
    <p:sldId xmlns:r="http://schemas.openxmlformats.org/officeDocument/2006/relationships" id="282" r:id="R49d1e2cc87544904"/>
    <p:sldId xmlns:r="http://schemas.openxmlformats.org/officeDocument/2006/relationships" id="283" r:id="R40f6ebc0eb7a424d"/>
    <p:sldId xmlns:r="http://schemas.openxmlformats.org/officeDocument/2006/relationships" id="284" r:id="R4396063d54b94494"/>
    <p:sldId xmlns:r="http://schemas.openxmlformats.org/officeDocument/2006/relationships" id="285" r:id="Ra76eabeb75d84226"/>
    <p:sldId xmlns:r="http://schemas.openxmlformats.org/officeDocument/2006/relationships" id="286" r:id="Rcfbb44130c804163"/>
    <p:sldId xmlns:r="http://schemas.openxmlformats.org/officeDocument/2006/relationships" id="287" r:id="R77f3e01a999f4a9d"/>
    <p:sldId xmlns:r="http://schemas.openxmlformats.org/officeDocument/2006/relationships" id="288" r:id="R15779f83e7ae48ed"/>
    <p:sldId xmlns:r="http://schemas.openxmlformats.org/officeDocument/2006/relationships" id="289" r:id="Re36c070f94734996"/>
    <p:sldId xmlns:r="http://schemas.openxmlformats.org/officeDocument/2006/relationships" id="290" r:id="R70139884c53040fb"/>
    <p:sldId xmlns:r="http://schemas.openxmlformats.org/officeDocument/2006/relationships" id="291" r:id="R69f9a972891d45e7"/>
    <p:sldId xmlns:r="http://schemas.openxmlformats.org/officeDocument/2006/relationships" id="292" r:id="R6affcce82a8b4d3f"/>
    <p:sldId xmlns:r="http://schemas.openxmlformats.org/officeDocument/2006/relationships" id="293" r:id="Rf3934c228395427b"/>
    <p:sldId xmlns:r="http://schemas.openxmlformats.org/officeDocument/2006/relationships" id="294" r:id="R2817b6d78b084635"/>
    <p:sldId xmlns:r="http://schemas.openxmlformats.org/officeDocument/2006/relationships" id="295" r:id="R0db17f106ced4af7"/>
    <p:sldId xmlns:r="http://schemas.openxmlformats.org/officeDocument/2006/relationships" id="296" r:id="Rf9139113caa54835"/>
    <p:sldId xmlns:r="http://schemas.openxmlformats.org/officeDocument/2006/relationships" id="297" r:id="R1254eaaf18ee4262"/>
    <p:sldId xmlns:r="http://schemas.openxmlformats.org/officeDocument/2006/relationships" id="298" r:id="R1acdfc3b2b6c48fc"/>
    <p:sldId xmlns:r="http://schemas.openxmlformats.org/officeDocument/2006/relationships" id="299" r:id="R463ba322f8234ab3"/>
    <p:sldId xmlns:r="http://schemas.openxmlformats.org/officeDocument/2006/relationships" id="300" r:id="Rca31b96447d442a6"/>
    <p:sldId xmlns:r="http://schemas.openxmlformats.org/officeDocument/2006/relationships" id="301" r:id="R31dd91d4902c46b3"/>
    <p:sldId xmlns:r="http://schemas.openxmlformats.org/officeDocument/2006/relationships" id="302" r:id="R76ca17d85f3440b8"/>
    <p:sldId xmlns:r="http://schemas.openxmlformats.org/officeDocument/2006/relationships" id="303" r:id="Ref7d623b471e4bd6"/>
    <p:sldId xmlns:r="http://schemas.openxmlformats.org/officeDocument/2006/relationships" id="304" r:id="R368ed07110d44e4f"/>
    <p:sldId xmlns:r="http://schemas.openxmlformats.org/officeDocument/2006/relationships" id="305" r:id="Rd4e7f469b483450d"/>
    <p:sldId xmlns:r="http://schemas.openxmlformats.org/officeDocument/2006/relationships" id="306" r:id="R71474ba9e8ab4b5b"/>
    <p:sldId xmlns:r="http://schemas.openxmlformats.org/officeDocument/2006/relationships" id="307" r:id="Rd0cac73fff574609"/>
    <p:sldId xmlns:r="http://schemas.openxmlformats.org/officeDocument/2006/relationships" id="308" r:id="Rf128f611a7c34806"/>
    <p:sldId xmlns:r="http://schemas.openxmlformats.org/officeDocument/2006/relationships" id="309" r:id="Rcd333313782b46e7"/>
    <p:sldId xmlns:r="http://schemas.openxmlformats.org/officeDocument/2006/relationships" id="310" r:id="R2edbd366402b40c7"/>
    <p:sldId xmlns:r="http://schemas.openxmlformats.org/officeDocument/2006/relationships" id="311" r:id="R0bcb32ee8fcd454f"/>
    <p:sldId xmlns:r="http://schemas.openxmlformats.org/officeDocument/2006/relationships" id="312" r:id="Reded8173b9bc49ae"/>
    <p:sldId xmlns:r="http://schemas.openxmlformats.org/officeDocument/2006/relationships" id="313" r:id="R3cd5173403684147"/>
    <p:sldId xmlns:r="http://schemas.openxmlformats.org/officeDocument/2006/relationships" id="314" r:id="R9582de759f73471f"/>
    <p:sldId xmlns:r="http://schemas.openxmlformats.org/officeDocument/2006/relationships" id="315" r:id="R6faa68c61d4248ba"/>
    <p:sldId xmlns:r="http://schemas.openxmlformats.org/officeDocument/2006/relationships" id="316" r:id="R7957c6a07a7a4c3e"/>
    <p:sldId xmlns:r="http://schemas.openxmlformats.org/officeDocument/2006/relationships" id="317" r:id="Re3f1d58f25674b4b"/>
    <p:sldId xmlns:r="http://schemas.openxmlformats.org/officeDocument/2006/relationships" id="318" r:id="R2d80adf870eb49d1"/>
    <p:sldId xmlns:r="http://schemas.openxmlformats.org/officeDocument/2006/relationships" id="319" r:id="R96af3d36e45442ab"/>
    <p:sldId xmlns:r="http://schemas.openxmlformats.org/officeDocument/2006/relationships" id="320" r:id="Rae9b0c3a42a74153"/>
    <p:sldId xmlns:r="http://schemas.openxmlformats.org/officeDocument/2006/relationships" id="321" r:id="R27bbac6829334825"/>
    <p:sldId xmlns:r="http://schemas.openxmlformats.org/officeDocument/2006/relationships" id="322" r:id="R4983a6211bf841dd"/>
    <p:sldId xmlns:r="http://schemas.openxmlformats.org/officeDocument/2006/relationships" id="323" r:id="Raf58e3c97f0f45fa"/>
    <p:sldId xmlns:r="http://schemas.openxmlformats.org/officeDocument/2006/relationships" id="324" r:id="Rbcf604d60d4d405c"/>
    <p:sldId xmlns:r="http://schemas.openxmlformats.org/officeDocument/2006/relationships" id="325" r:id="R93c7f33cbb634e5f"/>
    <p:sldId xmlns:r="http://schemas.openxmlformats.org/officeDocument/2006/relationships" id="326" r:id="Rd4d7b50adde74409"/>
    <p:sldId xmlns:r="http://schemas.openxmlformats.org/officeDocument/2006/relationships" id="327" r:id="Rc7bc5cb977554e53"/>
    <p:sldId xmlns:r="http://schemas.openxmlformats.org/officeDocument/2006/relationships" id="328" r:id="R4d1df0fbd14649ca"/>
    <p:sldId xmlns:r="http://schemas.openxmlformats.org/officeDocument/2006/relationships" id="329" r:id="Rd162c005661642be"/>
    <p:sldId xmlns:r="http://schemas.openxmlformats.org/officeDocument/2006/relationships" id="330" r:id="R21e4dfcf0613459f"/>
    <p:sldId xmlns:r="http://schemas.openxmlformats.org/officeDocument/2006/relationships" id="331" r:id="R1d41140754cb49ba"/>
    <p:sldId xmlns:r="http://schemas.openxmlformats.org/officeDocument/2006/relationships" id="332" r:id="R6194e41f8d594147"/>
    <p:sldId xmlns:r="http://schemas.openxmlformats.org/officeDocument/2006/relationships" id="333" r:id="R8d38b636aa13493e"/>
    <p:sldId xmlns:r="http://schemas.openxmlformats.org/officeDocument/2006/relationships" id="334" r:id="Ra2adcecaeb104c69"/>
    <p:sldId xmlns:r="http://schemas.openxmlformats.org/officeDocument/2006/relationships" id="335" r:id="Rb344e2d5e6be4235"/>
    <p:sldId xmlns:r="http://schemas.openxmlformats.org/officeDocument/2006/relationships" id="336" r:id="R4789852792f34ca1"/>
    <p:sldId xmlns:r="http://schemas.openxmlformats.org/officeDocument/2006/relationships" id="337" r:id="R070575cbf6384dd2"/>
    <p:sldId xmlns:r="http://schemas.openxmlformats.org/officeDocument/2006/relationships" id="338" r:id="R07b9dad595214dcf"/>
    <p:sldId xmlns:r="http://schemas.openxmlformats.org/officeDocument/2006/relationships" id="339" r:id="R1dd2a6c309fc4874"/>
    <p:sldId xmlns:r="http://schemas.openxmlformats.org/officeDocument/2006/relationships" id="340" r:id="R15f97df1497e4fc7"/>
    <p:sldId xmlns:r="http://schemas.openxmlformats.org/officeDocument/2006/relationships" id="341" r:id="R7825e4640aea41d4"/>
    <p:sldId xmlns:r="http://schemas.openxmlformats.org/officeDocument/2006/relationships" id="342" r:id="R101c7f7b65574135"/>
    <p:sldId xmlns:r="http://schemas.openxmlformats.org/officeDocument/2006/relationships" id="343" r:id="Re494b6f0b201434c"/>
    <p:sldId xmlns:r="http://schemas.openxmlformats.org/officeDocument/2006/relationships" id="344" r:id="R43cff1b718de4606"/>
    <p:sldId xmlns:r="http://schemas.openxmlformats.org/officeDocument/2006/relationships" id="345" r:id="R28456f291e2b42dd"/>
    <p:sldId xmlns:r="http://schemas.openxmlformats.org/officeDocument/2006/relationships" id="346" r:id="R8bf670077a9a45fa"/>
    <p:sldId xmlns:r="http://schemas.openxmlformats.org/officeDocument/2006/relationships" id="347" r:id="Rbfdcbf03ad0a4760"/>
    <p:sldId xmlns:r="http://schemas.openxmlformats.org/officeDocument/2006/relationships" id="348" r:id="R72e01575e829469e"/>
    <p:sldId xmlns:r="http://schemas.openxmlformats.org/officeDocument/2006/relationships" id="349" r:id="R4ebec867ca2d4d04"/>
    <p:sldId xmlns:r="http://schemas.openxmlformats.org/officeDocument/2006/relationships" id="350" r:id="Rf9a8882b8b7e4c9b"/>
    <p:sldId xmlns:r="http://schemas.openxmlformats.org/officeDocument/2006/relationships" id="351" r:id="R88ded86594cf42fb"/>
    <p:sldId xmlns:r="http://schemas.openxmlformats.org/officeDocument/2006/relationships" id="352" r:id="Rd240a816b1904cac"/>
    <p:sldId xmlns:r="http://schemas.openxmlformats.org/officeDocument/2006/relationships" id="353" r:id="R6ab79f7df1d44332"/>
    <p:sldId xmlns:r="http://schemas.openxmlformats.org/officeDocument/2006/relationships" id="354" r:id="R60b611715ed84c91"/>
    <p:sldId xmlns:r="http://schemas.openxmlformats.org/officeDocument/2006/relationships" id="355" r:id="Ra29fb85ef5224606"/>
    <p:sldId xmlns:r="http://schemas.openxmlformats.org/officeDocument/2006/relationships" id="356" r:id="R446eb2ac143b4dde"/>
    <p:sldId xmlns:r="http://schemas.openxmlformats.org/officeDocument/2006/relationships" id="357" r:id="R3ff68d66bfac45b4"/>
    <p:sldId xmlns:r="http://schemas.openxmlformats.org/officeDocument/2006/relationships" id="358" r:id="Rb708bf03618146bf"/>
    <p:sldId xmlns:r="http://schemas.openxmlformats.org/officeDocument/2006/relationships" id="359" r:id="R1994d80853234bac"/>
    <p:sldId xmlns:r="http://schemas.openxmlformats.org/officeDocument/2006/relationships" id="360" r:id="R319764c326004e66"/>
    <p:sldId xmlns:r="http://schemas.openxmlformats.org/officeDocument/2006/relationships" id="361" r:id="Rb14780af84824f62"/>
    <p:sldId xmlns:r="http://schemas.openxmlformats.org/officeDocument/2006/relationships" id="362" r:id="Ra381c9f3d6e943ff"/>
    <p:sldId xmlns:r="http://schemas.openxmlformats.org/officeDocument/2006/relationships" id="363" r:id="R6260dcd4b6fc4bd2"/>
    <p:sldId xmlns:r="http://schemas.openxmlformats.org/officeDocument/2006/relationships" id="364" r:id="R2f4a3ea2073d48b2"/>
    <p:sldId xmlns:r="http://schemas.openxmlformats.org/officeDocument/2006/relationships" id="365" r:id="Rb3dfd45968c24d1e"/>
    <p:sldId xmlns:r="http://schemas.openxmlformats.org/officeDocument/2006/relationships" id="366" r:id="R40ff96452187477b"/>
    <p:sldId xmlns:r="http://schemas.openxmlformats.org/officeDocument/2006/relationships" id="367" r:id="R8bc411bf3eb1461f"/>
    <p:sldId xmlns:r="http://schemas.openxmlformats.org/officeDocument/2006/relationships" id="368" r:id="R907886341a59405d"/>
    <p:sldId xmlns:r="http://schemas.openxmlformats.org/officeDocument/2006/relationships" id="369" r:id="R8be0275d66c84f38"/>
    <p:sldId xmlns:r="http://schemas.openxmlformats.org/officeDocument/2006/relationships" id="370" r:id="Rac05e6aaba604431"/>
    <p:sldId xmlns:r="http://schemas.openxmlformats.org/officeDocument/2006/relationships" id="371" r:id="Rfae3a81eceed443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e983f07ea2249ed" /><Relationship Type="http://schemas.openxmlformats.org/officeDocument/2006/relationships/slideMaster" Target="/ppt/slideMasters/slideMaster1.xml" Id="Rc547f71687c74eb0" /><Relationship Type="http://schemas.openxmlformats.org/officeDocument/2006/relationships/notesMaster" Target="/ppt/notesMasters/notesMaster1.xml" Id="R75c38b22c6634b8e" /><Relationship Type="http://schemas.openxmlformats.org/officeDocument/2006/relationships/presProps" Target="/ppt/presProps.xml" Id="R5db796cf445c4dd3" /><Relationship Type="http://schemas.openxmlformats.org/officeDocument/2006/relationships/tableStyles" Target="/ppt/tableStyles.xml" Id="Rbc7746a6c9ff48f8" /><Relationship Type="http://schemas.openxmlformats.org/officeDocument/2006/relationships/slide" Target="/ppt/slides/slide1.xml" Id="Rb0a05dda4acd4095" /><Relationship Type="http://schemas.openxmlformats.org/officeDocument/2006/relationships/slide" Target="/ppt/slides/slide2.xml" Id="R986f35e6bb0447c5" /><Relationship Type="http://schemas.openxmlformats.org/officeDocument/2006/relationships/slide" Target="/ppt/slides/slide3.xml" Id="R8a5d3b06ad574dd8" /><Relationship Type="http://schemas.openxmlformats.org/officeDocument/2006/relationships/slide" Target="/ppt/slides/slide4.xml" Id="R50b8449eaca8483f" /><Relationship Type="http://schemas.openxmlformats.org/officeDocument/2006/relationships/slide" Target="/ppt/slides/slide5.xml" Id="Ra21136b79f104fde" /><Relationship Type="http://schemas.openxmlformats.org/officeDocument/2006/relationships/slide" Target="/ppt/slides/slide6.xml" Id="R7c657c893c2e435f" /><Relationship Type="http://schemas.openxmlformats.org/officeDocument/2006/relationships/slide" Target="/ppt/slides/slide7.xml" Id="R8e711b9284d543af" /><Relationship Type="http://schemas.openxmlformats.org/officeDocument/2006/relationships/slide" Target="/ppt/slides/slide8.xml" Id="R348e0a2f0901404f" /><Relationship Type="http://schemas.openxmlformats.org/officeDocument/2006/relationships/slide" Target="/ppt/slides/slide9.xml" Id="R9d6ea9ffcf7940df" /><Relationship Type="http://schemas.openxmlformats.org/officeDocument/2006/relationships/slide" Target="/ppt/slides/slide10.xml" Id="Rc7f4071ac92a426f" /><Relationship Type="http://schemas.openxmlformats.org/officeDocument/2006/relationships/slide" Target="/ppt/slides/slide11.xml" Id="R928946f336ab4c3e" /><Relationship Type="http://schemas.openxmlformats.org/officeDocument/2006/relationships/slide" Target="/ppt/slides/slide12.xml" Id="Rac828b9b15464bdc" /><Relationship Type="http://schemas.openxmlformats.org/officeDocument/2006/relationships/slide" Target="/ppt/slides/slide13.xml" Id="Rdef599d6899a4003" /><Relationship Type="http://schemas.openxmlformats.org/officeDocument/2006/relationships/slide" Target="/ppt/slides/slide14.xml" Id="R7795f9a55c5f419f" /><Relationship Type="http://schemas.openxmlformats.org/officeDocument/2006/relationships/slide" Target="/ppt/slides/slide15.xml" Id="Rdbfb3ecb491f46d5" /><Relationship Type="http://schemas.openxmlformats.org/officeDocument/2006/relationships/slide" Target="/ppt/slides/slide16.xml" Id="Rf7c9c783419a46c3" /><Relationship Type="http://schemas.openxmlformats.org/officeDocument/2006/relationships/slide" Target="/ppt/slides/slide17.xml" Id="Rb134ec367ef94385" /><Relationship Type="http://schemas.openxmlformats.org/officeDocument/2006/relationships/slide" Target="/ppt/slides/slide18.xml" Id="Raf6e2ba2b8a34d98" /><Relationship Type="http://schemas.openxmlformats.org/officeDocument/2006/relationships/slide" Target="/ppt/slides/slide19.xml" Id="Ra4fb764f30c8427a" /><Relationship Type="http://schemas.openxmlformats.org/officeDocument/2006/relationships/slide" Target="/ppt/slides/slide20.xml" Id="R886eb8c948ee4c36" /><Relationship Type="http://schemas.openxmlformats.org/officeDocument/2006/relationships/slide" Target="/ppt/slides/slide21.xml" Id="R2538fb7568284b1d" /><Relationship Type="http://schemas.openxmlformats.org/officeDocument/2006/relationships/slide" Target="/ppt/slides/slide22.xml" Id="R413e2a9f346f4e28" /><Relationship Type="http://schemas.openxmlformats.org/officeDocument/2006/relationships/slide" Target="/ppt/slides/slide23.xml" Id="Rd7a8f49a6f6a4856" /><Relationship Type="http://schemas.openxmlformats.org/officeDocument/2006/relationships/slide" Target="/ppt/slides/slide24.xml" Id="Rfa942e4701fb48f4" /><Relationship Type="http://schemas.openxmlformats.org/officeDocument/2006/relationships/slide" Target="/ppt/slides/slide25.xml" Id="R6bcb118115904e92" /><Relationship Type="http://schemas.openxmlformats.org/officeDocument/2006/relationships/slide" Target="/ppt/slides/slide26.xml" Id="Rf2248a0ea64a418f" /><Relationship Type="http://schemas.openxmlformats.org/officeDocument/2006/relationships/slide" Target="/ppt/slides/slide27.xml" Id="R49d1e2cc87544904" /><Relationship Type="http://schemas.openxmlformats.org/officeDocument/2006/relationships/slide" Target="/ppt/slides/slide28.xml" Id="R40f6ebc0eb7a424d" /><Relationship Type="http://schemas.openxmlformats.org/officeDocument/2006/relationships/slide" Target="/ppt/slides/slide29.xml" Id="R4396063d54b94494" /><Relationship Type="http://schemas.openxmlformats.org/officeDocument/2006/relationships/slide" Target="/ppt/slides/slide30.xml" Id="Ra76eabeb75d84226" /><Relationship Type="http://schemas.openxmlformats.org/officeDocument/2006/relationships/slide" Target="/ppt/slides/slide31.xml" Id="Rcfbb44130c804163" /><Relationship Type="http://schemas.openxmlformats.org/officeDocument/2006/relationships/slide" Target="/ppt/slides/slide32.xml" Id="R77f3e01a999f4a9d" /><Relationship Type="http://schemas.openxmlformats.org/officeDocument/2006/relationships/slide" Target="/ppt/slides/slide33.xml" Id="R15779f83e7ae48ed" /><Relationship Type="http://schemas.openxmlformats.org/officeDocument/2006/relationships/slide" Target="/ppt/slides/slide34.xml" Id="Re36c070f94734996" /><Relationship Type="http://schemas.openxmlformats.org/officeDocument/2006/relationships/slide" Target="/ppt/slides/slide35.xml" Id="R70139884c53040fb" /><Relationship Type="http://schemas.openxmlformats.org/officeDocument/2006/relationships/slide" Target="/ppt/slides/slide36.xml" Id="R69f9a972891d45e7" /><Relationship Type="http://schemas.openxmlformats.org/officeDocument/2006/relationships/slide" Target="/ppt/slides/slide37.xml" Id="R6affcce82a8b4d3f" /><Relationship Type="http://schemas.openxmlformats.org/officeDocument/2006/relationships/slide" Target="/ppt/slides/slide38.xml" Id="Rf3934c228395427b" /><Relationship Type="http://schemas.openxmlformats.org/officeDocument/2006/relationships/slide" Target="/ppt/slides/slide39.xml" Id="R2817b6d78b084635" /><Relationship Type="http://schemas.openxmlformats.org/officeDocument/2006/relationships/slide" Target="/ppt/slides/slide40.xml" Id="R0db17f106ced4af7" /><Relationship Type="http://schemas.openxmlformats.org/officeDocument/2006/relationships/slide" Target="/ppt/slides/slide41.xml" Id="Rf9139113caa54835" /><Relationship Type="http://schemas.openxmlformats.org/officeDocument/2006/relationships/slide" Target="/ppt/slides/slide42.xml" Id="R1254eaaf18ee4262" /><Relationship Type="http://schemas.openxmlformats.org/officeDocument/2006/relationships/slide" Target="/ppt/slides/slide43.xml" Id="R1acdfc3b2b6c48fc" /><Relationship Type="http://schemas.openxmlformats.org/officeDocument/2006/relationships/slide" Target="/ppt/slides/slide44.xml" Id="R463ba322f8234ab3" /><Relationship Type="http://schemas.openxmlformats.org/officeDocument/2006/relationships/slide" Target="/ppt/slides/slide45.xml" Id="Rca31b96447d442a6" /><Relationship Type="http://schemas.openxmlformats.org/officeDocument/2006/relationships/slide" Target="/ppt/slides/slide46.xml" Id="R31dd91d4902c46b3" /><Relationship Type="http://schemas.openxmlformats.org/officeDocument/2006/relationships/slide" Target="/ppt/slides/slide47.xml" Id="R76ca17d85f3440b8" /><Relationship Type="http://schemas.openxmlformats.org/officeDocument/2006/relationships/slide" Target="/ppt/slides/slide48.xml" Id="Ref7d623b471e4bd6" /><Relationship Type="http://schemas.openxmlformats.org/officeDocument/2006/relationships/slide" Target="/ppt/slides/slide49.xml" Id="R368ed07110d44e4f" /><Relationship Type="http://schemas.openxmlformats.org/officeDocument/2006/relationships/slide" Target="/ppt/slides/slide50.xml" Id="Rd4e7f469b483450d" /><Relationship Type="http://schemas.openxmlformats.org/officeDocument/2006/relationships/slide" Target="/ppt/slides/slide51.xml" Id="R71474ba9e8ab4b5b" /><Relationship Type="http://schemas.openxmlformats.org/officeDocument/2006/relationships/slide" Target="/ppt/slides/slide52.xml" Id="Rd0cac73fff574609" /><Relationship Type="http://schemas.openxmlformats.org/officeDocument/2006/relationships/slide" Target="/ppt/slides/slide53.xml" Id="Rf128f611a7c34806" /><Relationship Type="http://schemas.openxmlformats.org/officeDocument/2006/relationships/slide" Target="/ppt/slides/slide54.xml" Id="Rcd333313782b46e7" /><Relationship Type="http://schemas.openxmlformats.org/officeDocument/2006/relationships/slide" Target="/ppt/slides/slide55.xml" Id="R2edbd366402b40c7" /><Relationship Type="http://schemas.openxmlformats.org/officeDocument/2006/relationships/slide" Target="/ppt/slides/slide56.xml" Id="R0bcb32ee8fcd454f" /><Relationship Type="http://schemas.openxmlformats.org/officeDocument/2006/relationships/slide" Target="/ppt/slides/slide57.xml" Id="Reded8173b9bc49ae" /><Relationship Type="http://schemas.openxmlformats.org/officeDocument/2006/relationships/slide" Target="/ppt/slides/slide58.xml" Id="R3cd5173403684147" /><Relationship Type="http://schemas.openxmlformats.org/officeDocument/2006/relationships/slide" Target="/ppt/slides/slide59.xml" Id="R9582de759f73471f" /><Relationship Type="http://schemas.openxmlformats.org/officeDocument/2006/relationships/slide" Target="/ppt/slides/slide60.xml" Id="R6faa68c61d4248ba" /><Relationship Type="http://schemas.openxmlformats.org/officeDocument/2006/relationships/slide" Target="/ppt/slides/slide61.xml" Id="R7957c6a07a7a4c3e" /><Relationship Type="http://schemas.openxmlformats.org/officeDocument/2006/relationships/slide" Target="/ppt/slides/slide62.xml" Id="Re3f1d58f25674b4b" /><Relationship Type="http://schemas.openxmlformats.org/officeDocument/2006/relationships/slide" Target="/ppt/slides/slide63.xml" Id="R2d80adf870eb49d1" /><Relationship Type="http://schemas.openxmlformats.org/officeDocument/2006/relationships/slide" Target="/ppt/slides/slide64.xml" Id="R96af3d36e45442ab" /><Relationship Type="http://schemas.openxmlformats.org/officeDocument/2006/relationships/slide" Target="/ppt/slides/slide65.xml" Id="Rae9b0c3a42a74153" /><Relationship Type="http://schemas.openxmlformats.org/officeDocument/2006/relationships/slide" Target="/ppt/slides/slide66.xml" Id="R27bbac6829334825" /><Relationship Type="http://schemas.openxmlformats.org/officeDocument/2006/relationships/slide" Target="/ppt/slides/slide67.xml" Id="R4983a6211bf841dd" /><Relationship Type="http://schemas.openxmlformats.org/officeDocument/2006/relationships/slide" Target="/ppt/slides/slide68.xml" Id="Raf58e3c97f0f45fa" /><Relationship Type="http://schemas.openxmlformats.org/officeDocument/2006/relationships/slide" Target="/ppt/slides/slide69.xml" Id="Rbcf604d60d4d405c" /><Relationship Type="http://schemas.openxmlformats.org/officeDocument/2006/relationships/slide" Target="/ppt/slides/slide70.xml" Id="R93c7f33cbb634e5f" /><Relationship Type="http://schemas.openxmlformats.org/officeDocument/2006/relationships/slide" Target="/ppt/slides/slide71.xml" Id="Rd4d7b50adde74409" /><Relationship Type="http://schemas.openxmlformats.org/officeDocument/2006/relationships/slide" Target="/ppt/slides/slide72.xml" Id="Rc7bc5cb977554e53" /><Relationship Type="http://schemas.openxmlformats.org/officeDocument/2006/relationships/slide" Target="/ppt/slides/slide73.xml" Id="R4d1df0fbd14649ca" /><Relationship Type="http://schemas.openxmlformats.org/officeDocument/2006/relationships/slide" Target="/ppt/slides/slide74.xml" Id="Rd162c005661642be" /><Relationship Type="http://schemas.openxmlformats.org/officeDocument/2006/relationships/slide" Target="/ppt/slides/slide75.xml" Id="R21e4dfcf0613459f" /><Relationship Type="http://schemas.openxmlformats.org/officeDocument/2006/relationships/slide" Target="/ppt/slides/slide76.xml" Id="R1d41140754cb49ba" /><Relationship Type="http://schemas.openxmlformats.org/officeDocument/2006/relationships/slide" Target="/ppt/slides/slide77.xml" Id="R6194e41f8d594147" /><Relationship Type="http://schemas.openxmlformats.org/officeDocument/2006/relationships/slide" Target="/ppt/slides/slide78.xml" Id="R8d38b636aa13493e" /><Relationship Type="http://schemas.openxmlformats.org/officeDocument/2006/relationships/slide" Target="/ppt/slides/slide79.xml" Id="Ra2adcecaeb104c69" /><Relationship Type="http://schemas.openxmlformats.org/officeDocument/2006/relationships/slide" Target="/ppt/slides/slide80.xml" Id="Rb344e2d5e6be4235" /><Relationship Type="http://schemas.openxmlformats.org/officeDocument/2006/relationships/slide" Target="/ppt/slides/slide81.xml" Id="R4789852792f34ca1" /><Relationship Type="http://schemas.openxmlformats.org/officeDocument/2006/relationships/slide" Target="/ppt/slides/slide82.xml" Id="R070575cbf6384dd2" /><Relationship Type="http://schemas.openxmlformats.org/officeDocument/2006/relationships/slide" Target="/ppt/slides/slide83.xml" Id="R07b9dad595214dcf" /><Relationship Type="http://schemas.openxmlformats.org/officeDocument/2006/relationships/slide" Target="/ppt/slides/slide84.xml" Id="R1dd2a6c309fc4874" /><Relationship Type="http://schemas.openxmlformats.org/officeDocument/2006/relationships/slide" Target="/ppt/slides/slide85.xml" Id="R15f97df1497e4fc7" /><Relationship Type="http://schemas.openxmlformats.org/officeDocument/2006/relationships/slide" Target="/ppt/slides/slide86.xml" Id="R7825e4640aea41d4" /><Relationship Type="http://schemas.openxmlformats.org/officeDocument/2006/relationships/slide" Target="/ppt/slides/slide87.xml" Id="R101c7f7b65574135" /><Relationship Type="http://schemas.openxmlformats.org/officeDocument/2006/relationships/slide" Target="/ppt/slides/slide88.xml" Id="Re494b6f0b201434c" /><Relationship Type="http://schemas.openxmlformats.org/officeDocument/2006/relationships/slide" Target="/ppt/slides/slide89.xml" Id="R43cff1b718de4606" /><Relationship Type="http://schemas.openxmlformats.org/officeDocument/2006/relationships/slide" Target="/ppt/slides/slide90.xml" Id="R28456f291e2b42dd" /><Relationship Type="http://schemas.openxmlformats.org/officeDocument/2006/relationships/slide" Target="/ppt/slides/slide91.xml" Id="R8bf670077a9a45fa" /><Relationship Type="http://schemas.openxmlformats.org/officeDocument/2006/relationships/slide" Target="/ppt/slides/slide92.xml" Id="Rbfdcbf03ad0a4760" /><Relationship Type="http://schemas.openxmlformats.org/officeDocument/2006/relationships/slide" Target="/ppt/slides/slide93.xml" Id="R72e01575e829469e" /><Relationship Type="http://schemas.openxmlformats.org/officeDocument/2006/relationships/slide" Target="/ppt/slides/slide94.xml" Id="R4ebec867ca2d4d04" /><Relationship Type="http://schemas.openxmlformats.org/officeDocument/2006/relationships/slide" Target="/ppt/slides/slide95.xml" Id="Rf9a8882b8b7e4c9b" /><Relationship Type="http://schemas.openxmlformats.org/officeDocument/2006/relationships/slide" Target="/ppt/slides/slide96.xml" Id="R88ded86594cf42fb" /><Relationship Type="http://schemas.openxmlformats.org/officeDocument/2006/relationships/slide" Target="/ppt/slides/slide97.xml" Id="Rd240a816b1904cac" /><Relationship Type="http://schemas.openxmlformats.org/officeDocument/2006/relationships/slide" Target="/ppt/slides/slide98.xml" Id="R6ab79f7df1d44332" /><Relationship Type="http://schemas.openxmlformats.org/officeDocument/2006/relationships/slide" Target="/ppt/slides/slide99.xml" Id="R60b611715ed84c91" /><Relationship Type="http://schemas.openxmlformats.org/officeDocument/2006/relationships/slide" Target="/ppt/slides/slide100.xml" Id="Ra29fb85ef5224606" /><Relationship Type="http://schemas.openxmlformats.org/officeDocument/2006/relationships/slide" Target="/ppt/slides/slide101.xml" Id="R446eb2ac143b4dde" /><Relationship Type="http://schemas.openxmlformats.org/officeDocument/2006/relationships/slide" Target="/ppt/slides/slide102.xml" Id="R3ff68d66bfac45b4" /><Relationship Type="http://schemas.openxmlformats.org/officeDocument/2006/relationships/slide" Target="/ppt/slides/slide103.xml" Id="Rb708bf03618146bf" /><Relationship Type="http://schemas.openxmlformats.org/officeDocument/2006/relationships/slide" Target="/ppt/slides/slide104.xml" Id="R1994d80853234bac" /><Relationship Type="http://schemas.openxmlformats.org/officeDocument/2006/relationships/slide" Target="/ppt/slides/slide105.xml" Id="R319764c326004e66" /><Relationship Type="http://schemas.openxmlformats.org/officeDocument/2006/relationships/slide" Target="/ppt/slides/slide106.xml" Id="Rb14780af84824f62" /><Relationship Type="http://schemas.openxmlformats.org/officeDocument/2006/relationships/slide" Target="/ppt/slides/slide107.xml" Id="Ra381c9f3d6e943ff" /><Relationship Type="http://schemas.openxmlformats.org/officeDocument/2006/relationships/slide" Target="/ppt/slides/slide108.xml" Id="R6260dcd4b6fc4bd2" /><Relationship Type="http://schemas.openxmlformats.org/officeDocument/2006/relationships/slide" Target="/ppt/slides/slide109.xml" Id="R2f4a3ea2073d48b2" /><Relationship Type="http://schemas.openxmlformats.org/officeDocument/2006/relationships/slide" Target="/ppt/slides/slide110.xml" Id="Rb3dfd45968c24d1e" /><Relationship Type="http://schemas.openxmlformats.org/officeDocument/2006/relationships/slide" Target="/ppt/slides/slide111.xml" Id="R40ff96452187477b" /><Relationship Type="http://schemas.openxmlformats.org/officeDocument/2006/relationships/slide" Target="/ppt/slides/slide112.xml" Id="R8bc411bf3eb1461f" /><Relationship Type="http://schemas.openxmlformats.org/officeDocument/2006/relationships/slide" Target="/ppt/slides/slide113.xml" Id="R907886341a59405d" /><Relationship Type="http://schemas.openxmlformats.org/officeDocument/2006/relationships/slide" Target="/ppt/slides/slide114.xml" Id="R8be0275d66c84f38" /><Relationship Type="http://schemas.openxmlformats.org/officeDocument/2006/relationships/slide" Target="/ppt/slides/slide115.xml" Id="Rac05e6aaba604431" /><Relationship Type="http://schemas.openxmlformats.org/officeDocument/2006/relationships/slide" Target="/ppt/slides/slide116.xml" Id="Rfae3a81eceed443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d2a1035004a443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b2681c1dc7047a5" /><Relationship Type="http://schemas.openxmlformats.org/officeDocument/2006/relationships/notesMaster" Target="/ppt/notesMasters/notesMaster1.xml" Id="R6afd2397598146f6" /></Relationships>
</file>

<file path=ppt/notesSlides/_rels/notesSlide2.xml.rels>&#65279;<?xml version="1.0" encoding="utf-8"?><Relationships xmlns="http://schemas.openxmlformats.org/package/2006/relationships"><Relationship Type="http://schemas.openxmlformats.org/officeDocument/2006/relationships/slide" Target="/ppt/slides/slide2.xml" Id="R43d345de130041e5" /><Relationship Type="http://schemas.openxmlformats.org/officeDocument/2006/relationships/notesMaster" Target="/ppt/notesMasters/notesMaster1.xml" Id="Rde8a75584ca349ab" /></Relationships>
</file>

<file path=ppt/notesSlides/_rels/notesSlide3.xml.rels>&#65279;<?xml version="1.0" encoding="utf-8"?><Relationships xmlns="http://schemas.openxmlformats.org/package/2006/relationships"><Relationship Type="http://schemas.openxmlformats.org/officeDocument/2006/relationships/slide" Target="/ppt/slides/slide3.xml" Id="R3e87df8cc9624a52" /><Relationship Type="http://schemas.openxmlformats.org/officeDocument/2006/relationships/notesMaster" Target="/ppt/notesMasters/notesMaster1.xml" Id="Rfb6bf7c15a97489e" /></Relationships>
</file>

<file path=ppt/notesSlides/_rels/notesSlide4.xml.rels>&#65279;<?xml version="1.0" encoding="utf-8"?><Relationships xmlns="http://schemas.openxmlformats.org/package/2006/relationships"><Relationship Type="http://schemas.openxmlformats.org/officeDocument/2006/relationships/slide" Target="/ppt/slides/slide4.xml" Id="Rbe3069767f6b440b" /><Relationship Type="http://schemas.openxmlformats.org/officeDocument/2006/relationships/notesMaster" Target="/ppt/notesMasters/notesMaster1.xml" Id="R0da68d367dd645aa" /></Relationships>
</file>

<file path=ppt/notesSlides/_rels/notesSlide5.xml.rels>&#65279;<?xml version="1.0" encoding="utf-8"?><Relationships xmlns="http://schemas.openxmlformats.org/package/2006/relationships"><Relationship Type="http://schemas.openxmlformats.org/officeDocument/2006/relationships/slide" Target="/ppt/slides/slide5.xml" Id="Re5eb6ddfb16d459b" /><Relationship Type="http://schemas.openxmlformats.org/officeDocument/2006/relationships/notesMaster" Target="/ppt/notesMasters/notesMaster1.xml" Id="R88cde47b206549b5" /></Relationships>
</file>

<file path=ppt/notesSlides/_rels/notesSlide6.xml.rels>&#65279;<?xml version="1.0" encoding="utf-8"?><Relationships xmlns="http://schemas.openxmlformats.org/package/2006/relationships"><Relationship Type="http://schemas.openxmlformats.org/officeDocument/2006/relationships/slide" Target="/ppt/slides/slide6.xml" Id="Re987865f5b274f8f" /><Relationship Type="http://schemas.openxmlformats.org/officeDocument/2006/relationships/notesMaster" Target="/ppt/notesMasters/notesMaster1.xml" Id="Rcf115a10352f4dc2"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2e019a03924a1a" /><Relationship Type="http://schemas.openxmlformats.org/officeDocument/2006/relationships/notesMaster" Target="/ppt/notesMasters/notesMaster1.xml" Id="R3c9f1fda0cff4acb" /></Relationships>
</file>

<file path=ppt/notesSlides/_rels/notesSlide8.xml.rels>&#65279;<?xml version="1.0" encoding="utf-8"?><Relationships xmlns="http://schemas.openxmlformats.org/package/2006/relationships"><Relationship Type="http://schemas.openxmlformats.org/officeDocument/2006/relationships/slide" Target="/ppt/slides/slide8.xml" Id="R2928c5af78564872" /><Relationship Type="http://schemas.openxmlformats.org/officeDocument/2006/relationships/notesMaster" Target="/ppt/notesMasters/notesMaster1.xml" Id="R81976fd46f2342ed" /></Relationships>
</file>

<file path=ppt/notesSlides/_rels/notesSlide9.xml.rels>&#65279;<?xml version="1.0" encoding="utf-8"?><Relationships xmlns="http://schemas.openxmlformats.org/package/2006/relationships"><Relationship Type="http://schemas.openxmlformats.org/officeDocument/2006/relationships/slide" Target="/ppt/slides/slide9.xml" Id="R74ef0c8b22da4adb" /><Relationship Type="http://schemas.openxmlformats.org/officeDocument/2006/relationships/notesMaster" Target="/ppt/notesMasters/notesMaster1.xml" Id="Rcd89c3ebd35b4989"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7b033008d4b742d7" /><Relationship Type="http://schemas.openxmlformats.org/officeDocument/2006/relationships/notesMaster" Target="/ppt/notesMasters/notesMaster1.xml" Id="Rdb58d9172b384e0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c5ea754b202a4633" /><Relationship Type="http://schemas.openxmlformats.org/officeDocument/2006/relationships/notesMaster" Target="/ppt/notesMasters/notesMaster1.xml" Id="Ra164835d9d224792"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dac3fd5a08344f9" /><Relationship Type="http://schemas.openxmlformats.org/officeDocument/2006/relationships/notesMaster" Target="/ppt/notesMasters/notesMaster1.xml" Id="R7a0246dd748645dc"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9a1b1462ffd74a71" /><Relationship Type="http://schemas.openxmlformats.org/officeDocument/2006/relationships/notesMaster" Target="/ppt/notesMasters/notesMaster1.xml" Id="R7a53e6ba05764f66"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19afa13ab764970" /><Relationship Type="http://schemas.openxmlformats.org/officeDocument/2006/relationships/notesMaster" Target="/ppt/notesMasters/notesMaster1.xml" Id="R9a3750caa4454f6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d5181485934a4153" /><Relationship Type="http://schemas.openxmlformats.org/officeDocument/2006/relationships/notesMaster" Target="/ppt/notesMasters/notesMaster1.xml" Id="Ra81198d3bf8745b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2959b75e50034327" /><Relationship Type="http://schemas.openxmlformats.org/officeDocument/2006/relationships/notesMaster" Target="/ppt/notesMasters/notesMaster1.xml" Id="R771796fa19fb401e"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a78cc7065df469b" /><Relationship Type="http://schemas.openxmlformats.org/officeDocument/2006/relationships/notesMaster" Target="/ppt/notesMasters/notesMaster1.xml" Id="R6ec2c911468a476e"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c26bc43091147d9" /><Relationship Type="http://schemas.openxmlformats.org/officeDocument/2006/relationships/notesMaster" Target="/ppt/notesMasters/notesMaster1.xml" Id="Rc6c52257701944f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7343eedf61de4a2c" /><Relationship Type="http://schemas.openxmlformats.org/officeDocument/2006/relationships/notesMaster" Target="/ppt/notesMasters/notesMaster1.xml" Id="Re8840f47ff4c478f"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cf9697284944b16" /><Relationship Type="http://schemas.openxmlformats.org/officeDocument/2006/relationships/notesMaster" Target="/ppt/notesMasters/notesMaster1.xml" Id="Rf8fcd8fff2ec4a7a"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b6d6898d5cb544e7" /><Relationship Type="http://schemas.openxmlformats.org/officeDocument/2006/relationships/notesMaster" Target="/ppt/notesMasters/notesMaster1.xml" Id="R4582eb3eebc9484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889e15c0e1e746e0" /><Relationship Type="http://schemas.openxmlformats.org/officeDocument/2006/relationships/notesMaster" Target="/ppt/notesMasters/notesMaster1.xml" Id="R1935fc3cf7f6443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8aba8c08d3554ec1" /><Relationship Type="http://schemas.openxmlformats.org/officeDocument/2006/relationships/notesMaster" Target="/ppt/notesMasters/notesMaster1.xml" Id="R9249b6eb33e74cd1"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03e7fab452f435d" /><Relationship Type="http://schemas.openxmlformats.org/officeDocument/2006/relationships/notesMaster" Target="/ppt/notesMasters/notesMaster1.xml" Id="R42eaf87a971449d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35d4f298d5734f88" /><Relationship Type="http://schemas.openxmlformats.org/officeDocument/2006/relationships/notesMaster" Target="/ppt/notesMasters/notesMaster1.xml" Id="R6d1029fcb53f484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0f03f72bbc64f9a" /><Relationship Type="http://schemas.openxmlformats.org/officeDocument/2006/relationships/notesMaster" Target="/ppt/notesMasters/notesMaster1.xml" Id="R3ab5c1dc29b3445d"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21a5fec0df864d3a" /><Relationship Type="http://schemas.openxmlformats.org/officeDocument/2006/relationships/notesMaster" Target="/ppt/notesMasters/notesMaster1.xml" Id="Rb41cda6f2db246e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276f79d789a4648" /><Relationship Type="http://schemas.openxmlformats.org/officeDocument/2006/relationships/notesMaster" Target="/ppt/notesMasters/notesMaster1.xml" Id="R66cee8000f4947fd"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d7b0534d68743fd" /><Relationship Type="http://schemas.openxmlformats.org/officeDocument/2006/relationships/notesMaster" Target="/ppt/notesMasters/notesMaster1.xml" Id="Ra7bda2cea212441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02d5c10d7d94480" /><Relationship Type="http://schemas.openxmlformats.org/officeDocument/2006/relationships/notesMaster" Target="/ppt/notesMasters/notesMaster1.xml" Id="R9ed166aca425409a"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028fe1af3ea447dc" /><Relationship Type="http://schemas.openxmlformats.org/officeDocument/2006/relationships/notesMaster" Target="/ppt/notesMasters/notesMaster1.xml" Id="Rd1f1a6fd64824ee6"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7168179eb98547b6" /><Relationship Type="http://schemas.openxmlformats.org/officeDocument/2006/relationships/notesMaster" Target="/ppt/notesMasters/notesMaster1.xml" Id="R96290f86372e42db"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f5536baac84643f3" /><Relationship Type="http://schemas.openxmlformats.org/officeDocument/2006/relationships/notesMaster" Target="/ppt/notesMasters/notesMaster1.xml" Id="Rfa907806efd04c69"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713e7995aeca4418" /><Relationship Type="http://schemas.openxmlformats.org/officeDocument/2006/relationships/notesMaster" Target="/ppt/notesMasters/notesMaster1.xml" Id="Rf389b04796654bbf"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d035a301291542f9" /><Relationship Type="http://schemas.openxmlformats.org/officeDocument/2006/relationships/notesMaster" Target="/ppt/notesMasters/notesMaster1.xml" Id="R45c3065b6e074537"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5b1aeb50a5c14fa1" /><Relationship Type="http://schemas.openxmlformats.org/officeDocument/2006/relationships/notesMaster" Target="/ppt/notesMasters/notesMaster1.xml" Id="R7923f250d3c2438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90e17877805242cf" /><Relationship Type="http://schemas.openxmlformats.org/officeDocument/2006/relationships/notesMaster" Target="/ppt/notesMasters/notesMaster1.xml" Id="Rf2bd7f861a0d4307"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23724317f57244a8" /><Relationship Type="http://schemas.openxmlformats.org/officeDocument/2006/relationships/notesMaster" Target="/ppt/notesMasters/notesMaster1.xml" Id="Ree5467ca8a86455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9736eb31193b491f" /><Relationship Type="http://schemas.openxmlformats.org/officeDocument/2006/relationships/notesMaster" Target="/ppt/notesMasters/notesMaster1.xml" Id="Rff6e776abb3843d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a7890ac0338a4c49" /><Relationship Type="http://schemas.openxmlformats.org/officeDocument/2006/relationships/notesMaster" Target="/ppt/notesMasters/notesMaster1.xml" Id="R74ac75a5719242ea"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d12aba7b98f740bb" /><Relationship Type="http://schemas.openxmlformats.org/officeDocument/2006/relationships/notesMaster" Target="/ppt/notesMasters/notesMaster1.xml" Id="R643f65ee535141d1"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a5bf66f2357a41af" /><Relationship Type="http://schemas.openxmlformats.org/officeDocument/2006/relationships/notesMaster" Target="/ppt/notesMasters/notesMaster1.xml" Id="R49f6b82b94fc4c4b"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e5ffc061853a4927" /><Relationship Type="http://schemas.openxmlformats.org/officeDocument/2006/relationships/notesMaster" Target="/ppt/notesMasters/notesMaster1.xml" Id="R6eb69d8cddb6446d"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157e249759854f15" /><Relationship Type="http://schemas.openxmlformats.org/officeDocument/2006/relationships/notesMaster" Target="/ppt/notesMasters/notesMaster1.xml" Id="R4642979335fa4cc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bcb2abf4ac84dc3" /><Relationship Type="http://schemas.openxmlformats.org/officeDocument/2006/relationships/notesMaster" Target="/ppt/notesMasters/notesMaster1.xml" Id="R9152ab761e314fae"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c0a141fb47a94a7f" /><Relationship Type="http://schemas.openxmlformats.org/officeDocument/2006/relationships/notesMaster" Target="/ppt/notesMasters/notesMaster1.xml" Id="R73430942cacf4e51"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f8bcbf47e064480d" /><Relationship Type="http://schemas.openxmlformats.org/officeDocument/2006/relationships/notesMaster" Target="/ppt/notesMasters/notesMaster1.xml" Id="Re63fa8e888e941ec"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1e2b293853264048" /><Relationship Type="http://schemas.openxmlformats.org/officeDocument/2006/relationships/notesMaster" Target="/ppt/notesMasters/notesMaster1.xml" Id="R34a8a621de7c47e2"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7018ba0d3a9245e0" /><Relationship Type="http://schemas.openxmlformats.org/officeDocument/2006/relationships/notesMaster" Target="/ppt/notesMasters/notesMaster1.xml" Id="R6f1b29e6aa7e49da"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1300078a4b1b46fe" /><Relationship Type="http://schemas.openxmlformats.org/officeDocument/2006/relationships/notesMaster" Target="/ppt/notesMasters/notesMaster1.xml" Id="R473934d299c549b4"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e5847db1cfe044a9" /><Relationship Type="http://schemas.openxmlformats.org/officeDocument/2006/relationships/notesMaster" Target="/ppt/notesMasters/notesMaster1.xml" Id="R8ea8d9fa819348c7"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3867e45e8c344e1e" /><Relationship Type="http://schemas.openxmlformats.org/officeDocument/2006/relationships/notesMaster" Target="/ppt/notesMasters/notesMaster1.xml" Id="R3256174f373a48b1"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cf2462efef2b49d7" /><Relationship Type="http://schemas.openxmlformats.org/officeDocument/2006/relationships/notesMaster" Target="/ppt/notesMasters/notesMaster1.xml" Id="R01aeb81a992e4848"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62dcda6f76394418" /><Relationship Type="http://schemas.openxmlformats.org/officeDocument/2006/relationships/notesMaster" Target="/ppt/notesMasters/notesMaster1.xml" Id="R7d656c51321847f7"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5771e5a2d65548f5" /><Relationship Type="http://schemas.openxmlformats.org/officeDocument/2006/relationships/notesMaster" Target="/ppt/notesMasters/notesMaster1.xml" Id="Rc48835feb6d643b5"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3dee2e7143cb45d2" /><Relationship Type="http://schemas.openxmlformats.org/officeDocument/2006/relationships/notesMaster" Target="/ppt/notesMasters/notesMaster1.xml" Id="R5124c3b91c6f48d9" /></Relationships>
</file>

<file path=ppt/notesSlides/_rels/notesSlide57.xml.rels>&#65279;<?xml version="1.0" encoding="utf-8"?><Relationships xmlns="http://schemas.openxmlformats.org/package/2006/relationships"><Relationship Type="http://schemas.openxmlformats.org/officeDocument/2006/relationships/slide" Target="/ppt/slides/slide57.xml" Id="R53955f8466804225" /><Relationship Type="http://schemas.openxmlformats.org/officeDocument/2006/relationships/notesMaster" Target="/ppt/notesMasters/notesMaster1.xml" Id="R13cba14d6da145af" /></Relationships>
</file>

<file path=ppt/notesSlides/_rels/notesSlide58.xml.rels>&#65279;<?xml version="1.0" encoding="utf-8"?><Relationships xmlns="http://schemas.openxmlformats.org/package/2006/relationships"><Relationship Type="http://schemas.openxmlformats.org/officeDocument/2006/relationships/slide" Target="/ppt/slides/slide58.xml" Id="R27cd562198ec4cbc" /><Relationship Type="http://schemas.openxmlformats.org/officeDocument/2006/relationships/notesMaster" Target="/ppt/notesMasters/notesMaster1.xml" Id="R4b89a029459a4935" /></Relationships>
</file>

<file path=ppt/notesSlides/_rels/notesSlide59.xml.rels>&#65279;<?xml version="1.0" encoding="utf-8"?><Relationships xmlns="http://schemas.openxmlformats.org/package/2006/relationships"><Relationship Type="http://schemas.openxmlformats.org/officeDocument/2006/relationships/slide" Target="/ppt/slides/slide59.xml" Id="Rc4c2718cbdf64f65" /><Relationship Type="http://schemas.openxmlformats.org/officeDocument/2006/relationships/notesMaster" Target="/ppt/notesMasters/notesMaster1.xml" Id="R9b577fb7a48a4610" /></Relationships>
</file>

<file path=ppt/notesSlides/_rels/notesSlide60.xml.rels>&#65279;<?xml version="1.0" encoding="utf-8"?><Relationships xmlns="http://schemas.openxmlformats.org/package/2006/relationships"><Relationship Type="http://schemas.openxmlformats.org/officeDocument/2006/relationships/slide" Target="/ppt/slides/slide60.xml" Id="Rb02391b183454dd5" /><Relationship Type="http://schemas.openxmlformats.org/officeDocument/2006/relationships/notesMaster" Target="/ppt/notesMasters/notesMaster1.xml" Id="R3f1b489d99bf492e" /></Relationships>
</file>

<file path=ppt/notesSlides/_rels/notesSlide61.xml.rels>&#65279;<?xml version="1.0" encoding="utf-8"?><Relationships xmlns="http://schemas.openxmlformats.org/package/2006/relationships"><Relationship Type="http://schemas.openxmlformats.org/officeDocument/2006/relationships/slide" Target="/ppt/slides/slide61.xml" Id="Rbd603fdef6b64ba2" /><Relationship Type="http://schemas.openxmlformats.org/officeDocument/2006/relationships/notesMaster" Target="/ppt/notesMasters/notesMaster1.xml" Id="R59134504bf204e83" /></Relationships>
</file>

<file path=ppt/notesSlides/_rels/notesSlide62.xml.rels>&#65279;<?xml version="1.0" encoding="utf-8"?><Relationships xmlns="http://schemas.openxmlformats.org/package/2006/relationships"><Relationship Type="http://schemas.openxmlformats.org/officeDocument/2006/relationships/slide" Target="/ppt/slides/slide62.xml" Id="Re3c05a0ea9a34ebb" /><Relationship Type="http://schemas.openxmlformats.org/officeDocument/2006/relationships/notesMaster" Target="/ppt/notesMasters/notesMaster1.xml" Id="Rea697d5c512c4641" /></Relationships>
</file>

<file path=ppt/notesSlides/_rels/notesSlide63.xml.rels>&#65279;<?xml version="1.0" encoding="utf-8"?><Relationships xmlns="http://schemas.openxmlformats.org/package/2006/relationships"><Relationship Type="http://schemas.openxmlformats.org/officeDocument/2006/relationships/slide" Target="/ppt/slides/slide63.xml" Id="R4282f8718a79422d" /><Relationship Type="http://schemas.openxmlformats.org/officeDocument/2006/relationships/notesMaster" Target="/ppt/notesMasters/notesMaster1.xml" Id="R7444a295e49e4226" /></Relationships>
</file>

<file path=ppt/notesSlides/_rels/notesSlide64.xml.rels>&#65279;<?xml version="1.0" encoding="utf-8"?><Relationships xmlns="http://schemas.openxmlformats.org/package/2006/relationships"><Relationship Type="http://schemas.openxmlformats.org/officeDocument/2006/relationships/slide" Target="/ppt/slides/slide64.xml" Id="R613fd5b1f2b74014" /><Relationship Type="http://schemas.openxmlformats.org/officeDocument/2006/relationships/notesMaster" Target="/ppt/notesMasters/notesMaster1.xml" Id="R2427f391426a4ced" /></Relationships>
</file>

<file path=ppt/notesSlides/_rels/notesSlide65.xml.rels>&#65279;<?xml version="1.0" encoding="utf-8"?><Relationships xmlns="http://schemas.openxmlformats.org/package/2006/relationships"><Relationship Type="http://schemas.openxmlformats.org/officeDocument/2006/relationships/slide" Target="/ppt/slides/slide65.xml" Id="Rdfa3520d67a74311" /><Relationship Type="http://schemas.openxmlformats.org/officeDocument/2006/relationships/notesMaster" Target="/ppt/notesMasters/notesMaster1.xml" Id="R0260d59739ba438c" /></Relationships>
</file>

<file path=ppt/notesSlides/_rels/notesSlide66.xml.rels>&#65279;<?xml version="1.0" encoding="utf-8"?><Relationships xmlns="http://schemas.openxmlformats.org/package/2006/relationships"><Relationship Type="http://schemas.openxmlformats.org/officeDocument/2006/relationships/slide" Target="/ppt/slides/slide66.xml" Id="R5b4713b495a74282" /><Relationship Type="http://schemas.openxmlformats.org/officeDocument/2006/relationships/notesMaster" Target="/ppt/notesMasters/notesMaster1.xml" Id="R933c35554a914dc4" /></Relationships>
</file>

<file path=ppt/notesSlides/_rels/notesSlide67.xml.rels>&#65279;<?xml version="1.0" encoding="utf-8"?><Relationships xmlns="http://schemas.openxmlformats.org/package/2006/relationships"><Relationship Type="http://schemas.openxmlformats.org/officeDocument/2006/relationships/slide" Target="/ppt/slides/slide67.xml" Id="R5ec635cbacbf491c" /><Relationship Type="http://schemas.openxmlformats.org/officeDocument/2006/relationships/notesMaster" Target="/ppt/notesMasters/notesMaster1.xml" Id="Radfb4c357fc54407" /></Relationships>
</file>

<file path=ppt/notesSlides/_rels/notesSlide68.xml.rels>&#65279;<?xml version="1.0" encoding="utf-8"?><Relationships xmlns="http://schemas.openxmlformats.org/package/2006/relationships"><Relationship Type="http://schemas.openxmlformats.org/officeDocument/2006/relationships/slide" Target="/ppt/slides/slide68.xml" Id="Rc560a90014e946d8" /><Relationship Type="http://schemas.openxmlformats.org/officeDocument/2006/relationships/notesMaster" Target="/ppt/notesMasters/notesMaster1.xml" Id="Racd670c87dcc4b69" /></Relationships>
</file>

<file path=ppt/notesSlides/_rels/notesSlide69.xml.rels>&#65279;<?xml version="1.0" encoding="utf-8"?><Relationships xmlns="http://schemas.openxmlformats.org/package/2006/relationships"><Relationship Type="http://schemas.openxmlformats.org/officeDocument/2006/relationships/slide" Target="/ppt/slides/slide69.xml" Id="Ref36e472a76f4d64" /><Relationship Type="http://schemas.openxmlformats.org/officeDocument/2006/relationships/notesMaster" Target="/ppt/notesMasters/notesMaster1.xml" Id="Ra5cc067928824b8e" /></Relationships>
</file>

<file path=ppt/notesSlides/_rels/notesSlide70.xml.rels>&#65279;<?xml version="1.0" encoding="utf-8"?><Relationships xmlns="http://schemas.openxmlformats.org/package/2006/relationships"><Relationship Type="http://schemas.openxmlformats.org/officeDocument/2006/relationships/slide" Target="/ppt/slides/slide70.xml" Id="Ra6351a6b52984bc7" /><Relationship Type="http://schemas.openxmlformats.org/officeDocument/2006/relationships/notesMaster" Target="/ppt/notesMasters/notesMaster1.xml" Id="R3a481be9b5824f9d" /></Relationships>
</file>

<file path=ppt/notesSlides/_rels/notesSlide71.xml.rels>&#65279;<?xml version="1.0" encoding="utf-8"?><Relationships xmlns="http://schemas.openxmlformats.org/package/2006/relationships"><Relationship Type="http://schemas.openxmlformats.org/officeDocument/2006/relationships/slide" Target="/ppt/slides/slide71.xml" Id="R278cd0fa37354500" /><Relationship Type="http://schemas.openxmlformats.org/officeDocument/2006/relationships/notesMaster" Target="/ppt/notesMasters/notesMaster1.xml" Id="Rec91a5b7c63d4abf" /></Relationships>
</file>

<file path=ppt/notesSlides/_rels/notesSlide72.xml.rels>&#65279;<?xml version="1.0" encoding="utf-8"?><Relationships xmlns="http://schemas.openxmlformats.org/package/2006/relationships"><Relationship Type="http://schemas.openxmlformats.org/officeDocument/2006/relationships/slide" Target="/ppt/slides/slide72.xml" Id="Rd7cce50a75144910" /><Relationship Type="http://schemas.openxmlformats.org/officeDocument/2006/relationships/notesMaster" Target="/ppt/notesMasters/notesMaster1.xml" Id="R08a822f225964a7a" /></Relationships>
</file>

<file path=ppt/notesSlides/_rels/notesSlide73.xml.rels>&#65279;<?xml version="1.0" encoding="utf-8"?><Relationships xmlns="http://schemas.openxmlformats.org/package/2006/relationships"><Relationship Type="http://schemas.openxmlformats.org/officeDocument/2006/relationships/slide" Target="/ppt/slides/slide73.xml" Id="R0a8e96f764d540f5" /><Relationship Type="http://schemas.openxmlformats.org/officeDocument/2006/relationships/notesMaster" Target="/ppt/notesMasters/notesMaster1.xml" Id="R8dd9e5d9db344cd0" /></Relationships>
</file>

<file path=ppt/notesSlides/_rels/notesSlide74.xml.rels>&#65279;<?xml version="1.0" encoding="utf-8"?><Relationships xmlns="http://schemas.openxmlformats.org/package/2006/relationships"><Relationship Type="http://schemas.openxmlformats.org/officeDocument/2006/relationships/slide" Target="/ppt/slides/slide74.xml" Id="R8cc938162103442f" /><Relationship Type="http://schemas.openxmlformats.org/officeDocument/2006/relationships/notesMaster" Target="/ppt/notesMasters/notesMaster1.xml" Id="R86147b29332e493d" /></Relationships>
</file>

<file path=ppt/notesSlides/_rels/notesSlide75.xml.rels>&#65279;<?xml version="1.0" encoding="utf-8"?><Relationships xmlns="http://schemas.openxmlformats.org/package/2006/relationships"><Relationship Type="http://schemas.openxmlformats.org/officeDocument/2006/relationships/slide" Target="/ppt/slides/slide75.xml" Id="R27444a7682b54566" /><Relationship Type="http://schemas.openxmlformats.org/officeDocument/2006/relationships/notesMaster" Target="/ppt/notesMasters/notesMaster1.xml" Id="R8c736252cab94cdb" /></Relationships>
</file>

<file path=ppt/notesSlides/_rels/notesSlide76.xml.rels>&#65279;<?xml version="1.0" encoding="utf-8"?><Relationships xmlns="http://schemas.openxmlformats.org/package/2006/relationships"><Relationship Type="http://schemas.openxmlformats.org/officeDocument/2006/relationships/slide" Target="/ppt/slides/slide76.xml" Id="Ra274295e303c41fc" /><Relationship Type="http://schemas.openxmlformats.org/officeDocument/2006/relationships/notesMaster" Target="/ppt/notesMasters/notesMaster1.xml" Id="R24a97f3dc8ec4860" /></Relationships>
</file>

<file path=ppt/notesSlides/_rels/notesSlide77.xml.rels>&#65279;<?xml version="1.0" encoding="utf-8"?><Relationships xmlns="http://schemas.openxmlformats.org/package/2006/relationships"><Relationship Type="http://schemas.openxmlformats.org/officeDocument/2006/relationships/slide" Target="/ppt/slides/slide77.xml" Id="R88cffbf188f8408c" /><Relationship Type="http://schemas.openxmlformats.org/officeDocument/2006/relationships/notesMaster" Target="/ppt/notesMasters/notesMaster1.xml" Id="R13033069a94a4416" /></Relationships>
</file>

<file path=ppt/notesSlides/_rels/notesSlide78.xml.rels>&#65279;<?xml version="1.0" encoding="utf-8"?><Relationships xmlns="http://schemas.openxmlformats.org/package/2006/relationships"><Relationship Type="http://schemas.openxmlformats.org/officeDocument/2006/relationships/slide" Target="/ppt/slides/slide78.xml" Id="R7e5782b13fd24494" /><Relationship Type="http://schemas.openxmlformats.org/officeDocument/2006/relationships/notesMaster" Target="/ppt/notesMasters/notesMaster1.xml" Id="R29f9ef56f4ff45b0" /></Relationships>
</file>

<file path=ppt/notesSlides/_rels/notesSlide79.xml.rels>&#65279;<?xml version="1.0" encoding="utf-8"?><Relationships xmlns="http://schemas.openxmlformats.org/package/2006/relationships"><Relationship Type="http://schemas.openxmlformats.org/officeDocument/2006/relationships/slide" Target="/ppt/slides/slide79.xml" Id="Rbef9c7c2a1a24153" /><Relationship Type="http://schemas.openxmlformats.org/officeDocument/2006/relationships/notesMaster" Target="/ppt/notesMasters/notesMaster1.xml" Id="R3933a4a52bce4316" /></Relationships>
</file>

<file path=ppt/notesSlides/_rels/notesSlide80.xml.rels>&#65279;<?xml version="1.0" encoding="utf-8"?><Relationships xmlns="http://schemas.openxmlformats.org/package/2006/relationships"><Relationship Type="http://schemas.openxmlformats.org/officeDocument/2006/relationships/slide" Target="/ppt/slides/slide80.xml" Id="R7724591e5c854f4c" /><Relationship Type="http://schemas.openxmlformats.org/officeDocument/2006/relationships/notesMaster" Target="/ppt/notesMasters/notesMaster1.xml" Id="R2fa6a01cbd50479b" /></Relationships>
</file>

<file path=ppt/notesSlides/_rels/notesSlide81.xml.rels>&#65279;<?xml version="1.0" encoding="utf-8"?><Relationships xmlns="http://schemas.openxmlformats.org/package/2006/relationships"><Relationship Type="http://schemas.openxmlformats.org/officeDocument/2006/relationships/slide" Target="/ppt/slides/slide81.xml" Id="R8f09490da1aa4968" /><Relationship Type="http://schemas.openxmlformats.org/officeDocument/2006/relationships/notesMaster" Target="/ppt/notesMasters/notesMaster1.xml" Id="Re784d0d40432499b" /></Relationships>
</file>

<file path=ppt/notesSlides/_rels/notesSlide82.xml.rels>&#65279;<?xml version="1.0" encoding="utf-8"?><Relationships xmlns="http://schemas.openxmlformats.org/package/2006/relationships"><Relationship Type="http://schemas.openxmlformats.org/officeDocument/2006/relationships/slide" Target="/ppt/slides/slide82.xml" Id="Rfcbf6bed3c2140e2" /><Relationship Type="http://schemas.openxmlformats.org/officeDocument/2006/relationships/notesMaster" Target="/ppt/notesMasters/notesMaster1.xml" Id="R4d616f4df36e47f2" /></Relationships>
</file>

<file path=ppt/notesSlides/_rels/notesSlide83.xml.rels>&#65279;<?xml version="1.0" encoding="utf-8"?><Relationships xmlns="http://schemas.openxmlformats.org/package/2006/relationships"><Relationship Type="http://schemas.openxmlformats.org/officeDocument/2006/relationships/slide" Target="/ppt/slides/slide83.xml" Id="Rc6ddc3f13698480b" /><Relationship Type="http://schemas.openxmlformats.org/officeDocument/2006/relationships/notesMaster" Target="/ppt/notesMasters/notesMaster1.xml" Id="Rcaf0d436ccf44564" /></Relationships>
</file>

<file path=ppt/notesSlides/_rels/notesSlide84.xml.rels>&#65279;<?xml version="1.0" encoding="utf-8"?><Relationships xmlns="http://schemas.openxmlformats.org/package/2006/relationships"><Relationship Type="http://schemas.openxmlformats.org/officeDocument/2006/relationships/slide" Target="/ppt/slides/slide84.xml" Id="R67217b7f483a4a06" /><Relationship Type="http://schemas.openxmlformats.org/officeDocument/2006/relationships/notesMaster" Target="/ppt/notesMasters/notesMaster1.xml" Id="R25f5e60ad44e4ea3" /></Relationships>
</file>

<file path=ppt/notesSlides/_rels/notesSlide85.xml.rels>&#65279;<?xml version="1.0" encoding="utf-8"?><Relationships xmlns="http://schemas.openxmlformats.org/package/2006/relationships"><Relationship Type="http://schemas.openxmlformats.org/officeDocument/2006/relationships/slide" Target="/ppt/slides/slide85.xml" Id="Racd6fcf643184a0b" /><Relationship Type="http://schemas.openxmlformats.org/officeDocument/2006/relationships/notesMaster" Target="/ppt/notesMasters/notesMaster1.xml" Id="Rc2043a32df5f4c06" /></Relationships>
</file>

<file path=ppt/notesSlides/_rels/notesSlide86.xml.rels>&#65279;<?xml version="1.0" encoding="utf-8"?><Relationships xmlns="http://schemas.openxmlformats.org/package/2006/relationships"><Relationship Type="http://schemas.openxmlformats.org/officeDocument/2006/relationships/slide" Target="/ppt/slides/slide86.xml" Id="R652c3a3c5fcc4a3a" /><Relationship Type="http://schemas.openxmlformats.org/officeDocument/2006/relationships/notesMaster" Target="/ppt/notesMasters/notesMaster1.xml" Id="R66d7382335eb4d29" /></Relationships>
</file>

<file path=ppt/notesSlides/_rels/notesSlide87.xml.rels>&#65279;<?xml version="1.0" encoding="utf-8"?><Relationships xmlns="http://schemas.openxmlformats.org/package/2006/relationships"><Relationship Type="http://schemas.openxmlformats.org/officeDocument/2006/relationships/slide" Target="/ppt/slides/slide87.xml" Id="R5c4b167f02d54514" /><Relationship Type="http://schemas.openxmlformats.org/officeDocument/2006/relationships/notesMaster" Target="/ppt/notesMasters/notesMaster1.xml" Id="R61246db37adf4a93" /></Relationships>
</file>

<file path=ppt/notesSlides/_rels/notesSlide88.xml.rels>&#65279;<?xml version="1.0" encoding="utf-8"?><Relationships xmlns="http://schemas.openxmlformats.org/package/2006/relationships"><Relationship Type="http://schemas.openxmlformats.org/officeDocument/2006/relationships/slide" Target="/ppt/slides/slide88.xml" Id="Reace847fae184df9" /><Relationship Type="http://schemas.openxmlformats.org/officeDocument/2006/relationships/notesMaster" Target="/ppt/notesMasters/notesMaster1.xml" Id="Rf70c9cd2802e4e04" /></Relationships>
</file>

<file path=ppt/notesSlides/_rels/notesSlide89.xml.rels>&#65279;<?xml version="1.0" encoding="utf-8"?><Relationships xmlns="http://schemas.openxmlformats.org/package/2006/relationships"><Relationship Type="http://schemas.openxmlformats.org/officeDocument/2006/relationships/slide" Target="/ppt/slides/slide89.xml" Id="Rdacd7b6fceca414f" /><Relationship Type="http://schemas.openxmlformats.org/officeDocument/2006/relationships/notesMaster" Target="/ppt/notesMasters/notesMaster1.xml" Id="Rbfd52c4277804d10" /></Relationships>
</file>

<file path=ppt/notesSlides/_rels/notesSlide90.xml.rels>&#65279;<?xml version="1.0" encoding="utf-8"?><Relationships xmlns="http://schemas.openxmlformats.org/package/2006/relationships"><Relationship Type="http://schemas.openxmlformats.org/officeDocument/2006/relationships/slide" Target="/ppt/slides/slide90.xml" Id="R3adb8512a8f54714" /><Relationship Type="http://schemas.openxmlformats.org/officeDocument/2006/relationships/notesMaster" Target="/ppt/notesMasters/notesMaster1.xml" Id="R0304c5b616834210" /></Relationships>
</file>

<file path=ppt/notesSlides/_rels/notesSlide91.xml.rels>&#65279;<?xml version="1.0" encoding="utf-8"?><Relationships xmlns="http://schemas.openxmlformats.org/package/2006/relationships"><Relationship Type="http://schemas.openxmlformats.org/officeDocument/2006/relationships/slide" Target="/ppt/slides/slide91.xml" Id="Reba762fb36374077" /><Relationship Type="http://schemas.openxmlformats.org/officeDocument/2006/relationships/notesMaster" Target="/ppt/notesMasters/notesMaster1.xml" Id="Rfee5b199c065434a" /></Relationships>
</file>

<file path=ppt/notesSlides/_rels/notesSlide92.xml.rels>&#65279;<?xml version="1.0" encoding="utf-8"?><Relationships xmlns="http://schemas.openxmlformats.org/package/2006/relationships"><Relationship Type="http://schemas.openxmlformats.org/officeDocument/2006/relationships/slide" Target="/ppt/slides/slide92.xml" Id="R46d6f523a6304d31" /><Relationship Type="http://schemas.openxmlformats.org/officeDocument/2006/relationships/notesMaster" Target="/ppt/notesMasters/notesMaster1.xml" Id="Rd51182c4e4234f7a" /></Relationships>
</file>

<file path=ppt/notesSlides/_rels/notesSlide93.xml.rels>&#65279;<?xml version="1.0" encoding="utf-8"?><Relationships xmlns="http://schemas.openxmlformats.org/package/2006/relationships"><Relationship Type="http://schemas.openxmlformats.org/officeDocument/2006/relationships/slide" Target="/ppt/slides/slide93.xml" Id="R1302558bb5624c9d" /><Relationship Type="http://schemas.openxmlformats.org/officeDocument/2006/relationships/notesMaster" Target="/ppt/notesMasters/notesMaster1.xml" Id="R7e89563cb7944dc4" /></Relationships>
</file>

<file path=ppt/notesSlides/_rels/notesSlide94.xml.rels>&#65279;<?xml version="1.0" encoding="utf-8"?><Relationships xmlns="http://schemas.openxmlformats.org/package/2006/relationships"><Relationship Type="http://schemas.openxmlformats.org/officeDocument/2006/relationships/slide" Target="/ppt/slides/slide94.xml" Id="R9c8cda6ffe4c47ac" /><Relationship Type="http://schemas.openxmlformats.org/officeDocument/2006/relationships/notesMaster" Target="/ppt/notesMasters/notesMaster1.xml" Id="Re74668e06b2948c4" /></Relationships>
</file>

<file path=ppt/notesSlides/_rels/notesSlide95.xml.rels>&#65279;<?xml version="1.0" encoding="utf-8"?><Relationships xmlns="http://schemas.openxmlformats.org/package/2006/relationships"><Relationship Type="http://schemas.openxmlformats.org/officeDocument/2006/relationships/slide" Target="/ppt/slides/slide95.xml" Id="R111cbf567ce3477f" /><Relationship Type="http://schemas.openxmlformats.org/officeDocument/2006/relationships/notesMaster" Target="/ppt/notesMasters/notesMaster1.xml" Id="R05addb5fe79c4243" /></Relationships>
</file>

<file path=ppt/notesSlides/_rels/notesSlide96.xml.rels>&#65279;<?xml version="1.0" encoding="utf-8"?><Relationships xmlns="http://schemas.openxmlformats.org/package/2006/relationships"><Relationship Type="http://schemas.openxmlformats.org/officeDocument/2006/relationships/slide" Target="/ppt/slides/slide96.xml" Id="R3e6afbf5047b42eb" /><Relationship Type="http://schemas.openxmlformats.org/officeDocument/2006/relationships/notesMaster" Target="/ppt/notesMasters/notesMaster1.xml" Id="Re685affeb4a849e8" /></Relationships>
</file>

<file path=ppt/notesSlides/_rels/notesSlide97.xml.rels>&#65279;<?xml version="1.0" encoding="utf-8"?><Relationships xmlns="http://schemas.openxmlformats.org/package/2006/relationships"><Relationship Type="http://schemas.openxmlformats.org/officeDocument/2006/relationships/slide" Target="/ppt/slides/slide97.xml" Id="Ra6eafcd8f0b044e9" /><Relationship Type="http://schemas.openxmlformats.org/officeDocument/2006/relationships/notesMaster" Target="/ppt/notesMasters/notesMaster1.xml" Id="R7e79c6d400104fa0" /></Relationships>
</file>

<file path=ppt/notesSlides/_rels/notesSlide98.xml.rels>&#65279;<?xml version="1.0" encoding="utf-8"?><Relationships xmlns="http://schemas.openxmlformats.org/package/2006/relationships"><Relationship Type="http://schemas.openxmlformats.org/officeDocument/2006/relationships/slide" Target="/ppt/slides/slide98.xml" Id="R08104810fdcc481c" /><Relationship Type="http://schemas.openxmlformats.org/officeDocument/2006/relationships/notesMaster" Target="/ppt/notesMasters/notesMaster1.xml" Id="R82535fea64674e5f" /></Relationships>
</file>

<file path=ppt/notesSlides/_rels/notesSlide99.xml.rels>&#65279;<?xml version="1.0" encoding="utf-8"?><Relationships xmlns="http://schemas.openxmlformats.org/package/2006/relationships"><Relationship Type="http://schemas.openxmlformats.org/officeDocument/2006/relationships/slide" Target="/ppt/slides/slide99.xml" Id="R529e58ebd17a4764" /><Relationship Type="http://schemas.openxmlformats.org/officeDocument/2006/relationships/notesMaster" Target="/ppt/notesMasters/notesMaster1.xml" Id="R498852e62c704d12" /></Relationships>
</file>

<file path=ppt/notesSlides/_rels/notesSlide100.xml.rels>&#65279;<?xml version="1.0" encoding="utf-8"?><Relationships xmlns="http://schemas.openxmlformats.org/package/2006/relationships"><Relationship Type="http://schemas.openxmlformats.org/officeDocument/2006/relationships/slide" Target="/ppt/slides/slide100.xml" Id="R8183abde7ca6497c" /><Relationship Type="http://schemas.openxmlformats.org/officeDocument/2006/relationships/notesMaster" Target="/ppt/notesMasters/notesMaster1.xml" Id="Re057bb8e96794fed" /></Relationships>
</file>

<file path=ppt/notesSlides/_rels/notesSlide101.xml.rels>&#65279;<?xml version="1.0" encoding="utf-8"?><Relationships xmlns="http://schemas.openxmlformats.org/package/2006/relationships"><Relationship Type="http://schemas.openxmlformats.org/officeDocument/2006/relationships/slide" Target="/ppt/slides/slide101.xml" Id="R0292829083394b23" /><Relationship Type="http://schemas.openxmlformats.org/officeDocument/2006/relationships/notesMaster" Target="/ppt/notesMasters/notesMaster1.xml" Id="R194b0b14c5754dcb" /></Relationships>
</file>

<file path=ppt/notesSlides/_rels/notesSlide102.xml.rels>&#65279;<?xml version="1.0" encoding="utf-8"?><Relationships xmlns="http://schemas.openxmlformats.org/package/2006/relationships"><Relationship Type="http://schemas.openxmlformats.org/officeDocument/2006/relationships/slide" Target="/ppt/slides/slide102.xml" Id="R79a2f9fb78694162" /><Relationship Type="http://schemas.openxmlformats.org/officeDocument/2006/relationships/notesMaster" Target="/ppt/notesMasters/notesMaster1.xml" Id="Rc8338a25ae3144fb" /></Relationships>
</file>

<file path=ppt/notesSlides/_rels/notesSlide103.xml.rels>&#65279;<?xml version="1.0" encoding="utf-8"?><Relationships xmlns="http://schemas.openxmlformats.org/package/2006/relationships"><Relationship Type="http://schemas.openxmlformats.org/officeDocument/2006/relationships/slide" Target="/ppt/slides/slide103.xml" Id="Ref1d67cb02be46af" /><Relationship Type="http://schemas.openxmlformats.org/officeDocument/2006/relationships/notesMaster" Target="/ppt/notesMasters/notesMaster1.xml" Id="R073fe1b6a6e047c1" /></Relationships>
</file>

<file path=ppt/notesSlides/_rels/notesSlide104.xml.rels>&#65279;<?xml version="1.0" encoding="utf-8"?><Relationships xmlns="http://schemas.openxmlformats.org/package/2006/relationships"><Relationship Type="http://schemas.openxmlformats.org/officeDocument/2006/relationships/slide" Target="/ppt/slides/slide104.xml" Id="R982197480ffd4fdc" /><Relationship Type="http://schemas.openxmlformats.org/officeDocument/2006/relationships/notesMaster" Target="/ppt/notesMasters/notesMaster1.xml" Id="R5b6a05ba89814ea4" /></Relationships>
</file>

<file path=ppt/notesSlides/_rels/notesSlide105.xml.rels>&#65279;<?xml version="1.0" encoding="utf-8"?><Relationships xmlns="http://schemas.openxmlformats.org/package/2006/relationships"><Relationship Type="http://schemas.openxmlformats.org/officeDocument/2006/relationships/slide" Target="/ppt/slides/slide105.xml" Id="R13d9280815784b2a" /><Relationship Type="http://schemas.openxmlformats.org/officeDocument/2006/relationships/notesMaster" Target="/ppt/notesMasters/notesMaster1.xml" Id="Rc217318d2d82495b" /></Relationships>
</file>

<file path=ppt/notesSlides/_rels/notesSlide106.xml.rels>&#65279;<?xml version="1.0" encoding="utf-8"?><Relationships xmlns="http://schemas.openxmlformats.org/package/2006/relationships"><Relationship Type="http://schemas.openxmlformats.org/officeDocument/2006/relationships/slide" Target="/ppt/slides/slide106.xml" Id="Re4b921e06fbd4a20" /><Relationship Type="http://schemas.openxmlformats.org/officeDocument/2006/relationships/notesMaster" Target="/ppt/notesMasters/notesMaster1.xml" Id="Rf7e89c24ee4a457e" /></Relationships>
</file>

<file path=ppt/notesSlides/_rels/notesSlide107.xml.rels>&#65279;<?xml version="1.0" encoding="utf-8"?><Relationships xmlns="http://schemas.openxmlformats.org/package/2006/relationships"><Relationship Type="http://schemas.openxmlformats.org/officeDocument/2006/relationships/slide" Target="/ppt/slides/slide107.xml" Id="Rb81562f64aac4b5d" /><Relationship Type="http://schemas.openxmlformats.org/officeDocument/2006/relationships/notesMaster" Target="/ppt/notesMasters/notesMaster1.xml" Id="Rf118d5cafd544280" /></Relationships>
</file>

<file path=ppt/notesSlides/_rels/notesSlide108.xml.rels>&#65279;<?xml version="1.0" encoding="utf-8"?><Relationships xmlns="http://schemas.openxmlformats.org/package/2006/relationships"><Relationship Type="http://schemas.openxmlformats.org/officeDocument/2006/relationships/slide" Target="/ppt/slides/slide108.xml" Id="R240c0b2d3b8f424a" /><Relationship Type="http://schemas.openxmlformats.org/officeDocument/2006/relationships/notesMaster" Target="/ppt/notesMasters/notesMaster1.xml" Id="R8b8816a2a13e412f" /></Relationships>
</file>

<file path=ppt/notesSlides/_rels/notesSlide109.xml.rels>&#65279;<?xml version="1.0" encoding="utf-8"?><Relationships xmlns="http://schemas.openxmlformats.org/package/2006/relationships"><Relationship Type="http://schemas.openxmlformats.org/officeDocument/2006/relationships/slide" Target="/ppt/slides/slide109.xml" Id="Rdab1023acf56410a" /><Relationship Type="http://schemas.openxmlformats.org/officeDocument/2006/relationships/notesMaster" Target="/ppt/notesMasters/notesMaster1.xml" Id="R38a27dcbd8274b21" /></Relationships>
</file>

<file path=ppt/notesSlides/_rels/notesSlide110.xml.rels>&#65279;<?xml version="1.0" encoding="utf-8"?><Relationships xmlns="http://schemas.openxmlformats.org/package/2006/relationships"><Relationship Type="http://schemas.openxmlformats.org/officeDocument/2006/relationships/slide" Target="/ppt/slides/slide110.xml" Id="R5f791a2c7a164fa9" /><Relationship Type="http://schemas.openxmlformats.org/officeDocument/2006/relationships/notesMaster" Target="/ppt/notesMasters/notesMaster1.xml" Id="Rfc9f51149a994783" /></Relationships>
</file>

<file path=ppt/notesSlides/_rels/notesSlide111.xml.rels>&#65279;<?xml version="1.0" encoding="utf-8"?><Relationships xmlns="http://schemas.openxmlformats.org/package/2006/relationships"><Relationship Type="http://schemas.openxmlformats.org/officeDocument/2006/relationships/slide" Target="/ppt/slides/slide111.xml" Id="R135073d2a4b44aa2" /><Relationship Type="http://schemas.openxmlformats.org/officeDocument/2006/relationships/notesMaster" Target="/ppt/notesMasters/notesMaster1.xml" Id="Ra12c1f8e962b4f4f" /></Relationships>
</file>

<file path=ppt/notesSlides/_rels/notesSlide112.xml.rels>&#65279;<?xml version="1.0" encoding="utf-8"?><Relationships xmlns="http://schemas.openxmlformats.org/package/2006/relationships"><Relationship Type="http://schemas.openxmlformats.org/officeDocument/2006/relationships/slide" Target="/ppt/slides/slide112.xml" Id="Rb1e3d0d2df5c406e" /><Relationship Type="http://schemas.openxmlformats.org/officeDocument/2006/relationships/notesMaster" Target="/ppt/notesMasters/notesMaster1.xml" Id="R936c9e59a1214c05" /></Relationships>
</file>

<file path=ppt/notesSlides/_rels/notesSlide113.xml.rels>&#65279;<?xml version="1.0" encoding="utf-8"?><Relationships xmlns="http://schemas.openxmlformats.org/package/2006/relationships"><Relationship Type="http://schemas.openxmlformats.org/officeDocument/2006/relationships/slide" Target="/ppt/slides/slide113.xml" Id="Radda153422984acc" /><Relationship Type="http://schemas.openxmlformats.org/officeDocument/2006/relationships/notesMaster" Target="/ppt/notesMasters/notesMaster1.xml" Id="Rb8726db8cde94a0d" /></Relationships>
</file>

<file path=ppt/notesSlides/_rels/notesSlide114.xml.rels>&#65279;<?xml version="1.0" encoding="utf-8"?><Relationships xmlns="http://schemas.openxmlformats.org/package/2006/relationships"><Relationship Type="http://schemas.openxmlformats.org/officeDocument/2006/relationships/slide" Target="/ppt/slides/slide114.xml" Id="R2bc82ad081e6435a" /><Relationship Type="http://schemas.openxmlformats.org/officeDocument/2006/relationships/notesMaster" Target="/ppt/notesMasters/notesMaster1.xml" Id="R7c8a2aa8d7884e78" /></Relationships>
</file>

<file path=ppt/notesSlides/_rels/notesSlide115.xml.rels>&#65279;<?xml version="1.0" encoding="utf-8"?><Relationships xmlns="http://schemas.openxmlformats.org/package/2006/relationships"><Relationship Type="http://schemas.openxmlformats.org/officeDocument/2006/relationships/slide" Target="/ppt/slides/slide115.xml" Id="Rc839c7567da549e6" /><Relationship Type="http://schemas.openxmlformats.org/officeDocument/2006/relationships/notesMaster" Target="/ppt/notesMasters/notesMaster1.xml" Id="R2543662cc2284a24" /></Relationships>
</file>

<file path=ppt/notesSlides/_rels/notesSlide116.xml.rels>&#65279;<?xml version="1.0" encoding="utf-8"?><Relationships xmlns="http://schemas.openxmlformats.org/package/2006/relationships"><Relationship Type="http://schemas.openxmlformats.org/officeDocument/2006/relationships/slide" Target="/ppt/slides/slide116.xml" Id="Ra2fe37c176384d72" /><Relationship Type="http://schemas.openxmlformats.org/officeDocument/2006/relationships/notesMaster" Target="/ppt/notesMasters/notesMaster1.xml" Id="R6bd6b8b2a3ae4beb"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Einsatz: Unterrichtspräsentation für 1. Klasse, sechs Themen zu je fünf UE. Ein Thema beginnt jeweils mit Ziel und Bild, danach Materialkarte, je Arbeitsblatt Bildschirmmodell, Klickanleitung, Übungsfolie und Ergebnisrunde. Eigener Laptop, M365 im Browser und OneDrive. Schulstart-Karte vor Einsatz ausfüllen. Lösungen und Hilfen stehen in den Referentennotizen. Die Bildbeispiele sind generierte Illustrationen, keine tatsächlichen Schülerarbeiten. Praktische Aufgaben benötigen die im Arbeitsheft angegebenen Geräte und Programme.</a:t>
            </a:r>
          </a:p>
          <a:p xmlns:a="http://schemas.openxmlformats.org/drawingml/2006/main">
            <a:r>
              <a:t>Die Unterrichtserprobung der Erstfassung steht aus.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Die Thematitel entsprechen Arbeitsheft und Website. Startfolien: 1: Sicher starten mit deinem Laptop, 2: E-Mail, Freigaben und Abgabe, 3: Suchen und Quellen prüfen, 4: Daten erzählen eine Geschichte, 5: Anleitungen die funktionieren, 6: Medien früher heute und morgen. Je Thema 5 Unterrichtseinheiten. Zusätzliche Zeit für Diagnose, Übung und Vertiefung vorsehen.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1H3: Hilfesysteme bei der Problemlösung nutzen.</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1O1: das Prinzip der Eingabe, Verarbeitung und Ausgabe exemplarisch an den Bestandteilen und der Funktionsweise eines digitalen Endgeräts beschreiben.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Orientierung: Die ersten fünf Einheiten bauen die schulische Handlungsfähigkeit ohne vorausgesetzte Bedienkenntnisse auf. Passwortwissen steht vor der ersten angeleiteten Anmeldung. Jeder Lernende bedient den eigenen Laptop; Partner*innen geben nur Hinweise.</a:t>
            </a:r>
          </a:p>
          <a:p xmlns:a="http://schemas.openxmlformats.org/drawingml/2006/main">
            <a:r>
              <a:t>Vorbereitung: Schulstart-Karte im Handbuch ausfüllen. Eigene Demo-Konten, freigegebenes WLAN, Zugangsdaten, Passwortregel, M365-Link, WebUntis-Schulname und Anmeldeart prüfen. Keine echten Passwörter projizieren oder einsammeln. Zeit für individuelle Anmeldung und barrierearme Eingabe einplanen. Auf jedem Laptop den gezeigten Weg prüfen; Ordner Digitale_Grundbildung/Klasse_1/01_Start vorbereiten. Datei K1_Startpass_Kennung verwenden. Bei Abweichungen Menübezeichnung auf der Schulstart-Karte notieren.</a:t>
            </a:r>
          </a:p>
          <a:p xmlns:a="http://schemas.openxmlformats.org/drawingml/2006/main">
            <a:r>
              <a:t>Erste Unterrichtseinheit: 0–5 Öffentliche Passwortbeispiele vergleichen, keine eigenen nennen. / 5–15 Fünf zufällige Wörter als Übungsstrategie zeigen; Länge, Einmaligkeit und Schulregel erklären. / 15–30 Öffentliches Übungsbeispiel bilden, Kriterien prüfen, echte Passwörter bleiben privat. / 30–40 Verlust und Hilfeweg besprechen; Passwortwechsel individuell nach Schulvorgabe vorbereiten. / 40–50 Jede Person erklärt zwei Regeln; nur Checkliste dokumentieren.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1H3: Hilfesysteme bei der Problemlösung nutzen.</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1O1: das Prinzip der Eingabe, Verarbeitung und Ausgabe exemplarisch an den Bestandteilen und der Funktionsweise eines digitalen Endgeräts beschreiben.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Ziel: Das eigene Schulgerät sicher nutzen, sich anmelden, den Stundenplan lesen und Dateien wiederfinden.</a:t>
            </a:r>
          </a:p>
          <a:p xmlns:a="http://schemas.openxmlformats.org/drawingml/2006/main">
            <a:r>
              <a:t>Endprodukt: Mein Startpass: eine Word-Datei mit Gerätebild, Dateiweg und Hilfeplan; Passwort und Anmeldungen werden nur praktisch gezeigt.</a:t>
            </a:r>
          </a:p>
          <a:p xmlns:a="http://schemas.openxmlformats.org/drawingml/2006/main">
            <a:r>
              <a:t>Vorbereitung: Eigener Laptop, Internetzugang und Microsoft 365 im Browser mit dem von der Schule bereitgestellten Konto. Gezeigter Geräteweg: Windows 11. OneDrive, Word und WebUntis; Zugangskarte ohne eingetragenes echtes Passwort.</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1H3: Hilfesysteme bei der Problemlösung nutzen.</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1O1: das Prinzip der Eingabe, Verarbeitung und Ausgabe exemplarisch an den Bestandteilen und der Funktionsweise eines digitalen Endgeräts beschreiben.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Vollständige Materialkarte: Gerätekarte: Tastatur = Eingabe; Prozessor = Verarbeitung; Bildschirm = Ausgabe; Arbeitsspeicher = vorübergehendes Arbeiten; SSD = längerfristiges Speichern. Wörterbox für ein reines Übungspasswort: Wolke, Kiesel, Kaktus, Segel, Trommel, Zitrone. Veröffentliche nie dein echtes Passwort. WebUntis-Beispiel: Dienstag, 2. Stunde, Mathematik, Raum 204; Änderung: Raum 108. Das ist ein erfundener Plan. Ordner: Digitale_Grundbildung &gt; Klasse_1 &gt; 01_Start. Datei: K1_Startpass_Kennung.docx; Kennung ersetzt du durch das vereinbarte Kürzel.</a:t>
            </a:r>
          </a:p>
          <a:p xmlns:a="http://schemas.openxmlformats.org/drawingml/2006/main">
            <a:r>
              <a:t>Geräte und Programme: Eigener Laptop, Internetzugang und Microsoft 365 im Browser mit dem von der Schule bereitgestellten Konto. Gezeigter Geräteweg: Windows 11. OneDrive, Word und WebUntis; Zugangskarte ohne eingetragenes echtes Passwort.</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1H3: Hilfesysteme bei der Problemlösung nutzen.</a:t>
            </a:r>
          </a:p>
          <a:p xmlns:a="http://schemas.openxmlformats.org/drawingml/2006/main">
            <a:r>
              <a:t>DGB-K1-P01-AB01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https://www.bsi.bund.de/DE/Themen/Verbraucherinnen-und-Verbraucher/Informationen-und-Empfehlungen/Cyber-Sicherheitsempfehlungen/Accountschutz/Sichere-Passwoerter-erstellen/sichere-passwoerter-erstellen_node.html</a:t>
            </a:r>
          </a:p>
          <a:p xmlns:a="http://schemas.openxmlformats.org/drawingml/2006/main">
            <a:r>
              <a:t>1. Lies „Anna2015“: Name und Jahr sind leicht zu erraten. Dieses Beispiel ist öffentlich und ungeeignet.</a:t>
            </a:r>
          </a:p>
          <a:p xmlns:a="http://schemas.openxmlformats.org/drawingml/2006/main">
            <a:r>
              <a:t>2. Ziehe für die Übung fünf zufällige Wörter aus der Wörterbox. Verbinde sie; das Beispiel bleibt öffentlich.</a:t>
            </a:r>
          </a:p>
          <a:p xmlns:a="http://schemas.openxmlformats.org/drawingml/2006/main">
            <a:r>
              <a:t>3. Prüfe Länge und Einmaligkeit. Ein echtes Passwort braucht viele mögliche Wörter, keine kleine bekannte Wörterbox.</a:t>
            </a:r>
          </a:p>
          <a:p xmlns:a="http://schemas.openxmlformats.org/drawingml/2006/main">
            <a:r>
              <a:t>4. Wähle dein echtes Passwort unbeobachtet nach der Schulregel; niemand schreibt es ins Heft oder auf die Folie.</a:t>
            </a:r>
          </a:p>
          <a:p xmlns:a="http://schemas.openxmlformats.org/drawingml/2006/main">
            <a:r>
              <a:t>5. Kreuze nur die Kriterien an. Bei Verlust gehst du zur vereinbarten Hilfe; verrate dein Passwort auch Helfenden nicht.</a:t>
            </a:r>
          </a:p>
          <a:p xmlns:a="http://schemas.openxmlformats.org/drawingml/2006/main">
            <a:r>
              <a:t>Prüfung: Ich kann zwei Kriterien erklären, ohne ein echtes Passwort zu nennen.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Beispiel erfüllt die vereinbarten Kriterien, ist als öffentliches Übungsbeispiel markiert. Fünf zufällige, nicht zusammengehörige Wörter bilden hier die Lernstrategie; Schulvorgaben sind zusätzlich einzuhalten. B: Kein echtes Geheimnis wird abgegeben. Lernende erklären Einmaligkeit, private Aufbewahrung und Hilfe bei Verlust. Einen echten Passwortwechsel nur einzeln und ohne Projektion begleiten.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1H3: Hilfesysteme bei der Problemlösung nutzen.</a:t>
            </a:r>
          </a:p>
          <a:p xmlns:a="http://schemas.openxmlformats.org/drawingml/2006/main">
            <a:r>
              <a:t>DGB-K1-P01-AB01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https://www.bsi.bund.de/DE/Themen/Verbraucherinnen-und-Verbraucher/Informationen-und-Empfehlungen/Cyber-Sicherheitsempfehlungen/Accountschutz/Sichere-Passwoerter-erstellen/sichere-passwoerter-erstellen_node.html</a:t>
            </a:r>
          </a:p>
          <a:p xmlns:a="http://schemas.openxmlformats.org/drawingml/2006/main">
            <a:r>
              <a:t>1. Lies „Anna2015“: Name und Jahr sind leicht zu erraten. Dieses Beispiel ist öffentlich und ungeeignet.</a:t>
            </a:r>
          </a:p>
          <a:p xmlns:a="http://schemas.openxmlformats.org/drawingml/2006/main">
            <a:r>
              <a:t>2. Ziehe für die Übung fünf zufällige Wörter aus der Wörterbox. Verbinde sie; das Beispiel bleibt öffentlich.</a:t>
            </a:r>
          </a:p>
          <a:p xmlns:a="http://schemas.openxmlformats.org/drawingml/2006/main">
            <a:r>
              <a:t>3. Prüfe Länge und Einmaligkeit. Ein echtes Passwort braucht viele mögliche Wörter, keine kleine bekannte Wörterbox.</a:t>
            </a:r>
          </a:p>
          <a:p xmlns:a="http://schemas.openxmlformats.org/drawingml/2006/main">
            <a:r>
              <a:t>4. Wähle dein echtes Passwort unbeobachtet nach der Schulregel; niemand schreibt es ins Heft oder auf die Folie.</a:t>
            </a:r>
          </a:p>
          <a:p xmlns:a="http://schemas.openxmlformats.org/drawingml/2006/main">
            <a:r>
              <a:t>5. Kreuze nur die Kriterien an. Bei Verlust gehst du zur vereinbarten Hilfe; verrate dein Passwort auch Helfenden nicht.</a:t>
            </a:r>
          </a:p>
          <a:p xmlns:a="http://schemas.openxmlformats.org/drawingml/2006/main">
            <a:r>
              <a:t>Prüfung: Ich kann zwei Kriterien erklären, ohne ein echtes Passwort zu nennen.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Beispiel erfüllt die vereinbarten Kriterien, ist als öffentliches Übungsbeispiel markiert. Fünf zufällige, nicht zusammengehörige Wörter bilden hier die Lernstrategie; Schulvorgaben sind zusätzlich einzuhalten. B: Kein echtes Geheimnis wird abgegeben. Lernende erklären Einmaligkeit, private Aufbewahrung und Hilfe bei Verlust. Einen echten Passwortwechsel nur einzeln und ohne Projektion begleiten.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1H3: Hilfesysteme bei der Problemlösung nutzen.</a:t>
            </a:r>
          </a:p>
          <a:p xmlns:a="http://schemas.openxmlformats.org/drawingml/2006/main">
            <a:r>
              <a:t>DGB-K1-P01-AB01</a:t>
            </a:r>
          </a:p>
          <a:p xmlns:a="http://schemas.openxmlformats.org/drawingml/2006/main">
            <a:r>
              <a:t>Auftrag A: Baue aus der Wörterbox ein langes Übungspasswort aus fünf zufällig gewählten Wörtern. Kennzeichne es ausdrücklich als öffentliches Übungsbeispiel. Erkläre: lang, einmalig, nicht aus persönlichen Angaben und nicht erratbar. Verwende dieses Beispiel nie für ein Konto.</a:t>
            </a:r>
          </a:p>
          <a:p xmlns:a="http://schemas.openxmlformats.org/drawingml/2006/main">
            <a:r>
              <a:t>Auftrag B: Plane dein echtes Schulpasswort nach der Schulregel. Denke es dir unbeobachtet aus; schreibe es nicht ins Heft und gib es niemandem. Zeige der Lehrperson nur die Kriterien-Checkliste. Ändere ein Startpasswort erst gemeinsam über den von der Schule gezeigten Weg.</a:t>
            </a:r>
          </a:p>
          <a:p xmlns:a="http://schemas.openxmlformats.org/drawingml/2006/main">
            <a:r>
              <a:t>Erwartungshorizont: A: Beispiel erfüllt die vereinbarten Kriterien, ist als öffentliches Übungsbeispiel markiert. Fünf zufällige, nicht zusammengehörige Wörter bilden hier die Lernstrategie; Schulvorgaben sind zusätzlich einzuhalten. B: Kein echtes Geheimnis wird abgegeben. Lernende erklären Einmaligkeit, private Aufbewahrung und Hilfe bei Verlust. Einen echten Passwortwechsel nur einzeln und ohne Projektion begleiten.</a:t>
            </a:r>
          </a:p>
          <a:p xmlns:a="http://schemas.openxmlformats.org/drawingml/2006/main">
            <a:r>
              <a:t>Hilfe: Nutze fünf zufällige Wörter statt Name, Geburtstag oder eines bekannten Satzes. Ein von der Schule erlaubter Passwortmanager kann helfen. Die Lehrperson braucht dein Passwort nicht.</a:t>
            </a:r>
          </a:p>
          <a:p xmlns:a="http://schemas.openxmlformats.org/drawingml/2006/main">
            <a:r>
              <a:t>Reflexion: Warum wird ein öffentlich gezeigtes starkes Beispiel zu einem ungeeigneten echten Passwort?</a:t>
            </a:r>
          </a:p>
          <a:p xmlns:a="http://schemas.openxmlformats.org/drawingml/2006/main">
            <a:r>
              <a:t>Erweiterung: Erkläre den Unterschied zwischen einem Passwort und einem zweiten Faktor, ohne einen echten Code zu zeigen.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1H3: Hilfesysteme bei der Problemlösung nutzen.</a:t>
            </a:r>
          </a:p>
          <a:p xmlns:a="http://schemas.openxmlformats.org/drawingml/2006/main">
            <a:r>
              <a:t>1O1: das Prinzip der Eingabe, Verarbeitung und Ausgabe exemplarisch an den Bestandteilen und der Funktionsweise eines digitalen Endgeräts beschreiben.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Laptop und drücke den Ein-/Ausschalter einmal. Warte auf den Anmeldebildschirm.</a:t>
            </a:r>
          </a:p>
          <a:p xmlns:a="http://schemas.openxmlformats.org/drawingml/2006/main">
            <a:r>
              <a:t>2. Wähle das von der Schule eingerichtete Konto. Gib die vorgesehene PIN oder das Kennwort verdeckt ein und bestätige.</a:t>
            </a:r>
          </a:p>
          <a:p xmlns:a="http://schemas.openxmlformats.org/drawingml/2006/main">
            <a:r>
              <a:t>3. Öffne den Browser über sein Symbol. Gib den Schul-Link in die Adresszeile oben ein, nicht in ein Suchfeld.</a:t>
            </a:r>
          </a:p>
          <a:p xmlns:a="http://schemas.openxmlformats.org/drawingml/2006/main">
            <a:r>
              <a:t>4. Wähle bei Microsoft 365 dein Schulkonto. Nutze die ausgegebene Schuladresse und den Schul-Anmeldeweg. Prüfe danach das Profil.</a:t>
            </a:r>
          </a:p>
          <a:p xmlns:a="http://schemas.openxmlformats.org/drawingml/2006/main">
            <a:r>
              <a:t>5. Drücke Windows-Taste + L. Der Laptop ist gesperrt. Entsperre ihn erneut; zum Abmelden nutze Start &gt; Kontosymbol &gt; Abmelden.</a:t>
            </a:r>
          </a:p>
          <a:p xmlns:a="http://schemas.openxmlformats.org/drawingml/2006/main">
            <a:r>
              <a:t>Prüfung: Ich erreiche mein Schulkonto, kann Word öffnen und meinen Laptop sperren.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Geräteteile und Funktionen werden richtig gezeigt; Schulidentität wird anhand der eigenen Zugangskarte geprüft. Bei Windows Hello ist die Geräte-PIN kein E-Mail-Passwort. B: Tastatur/Eingabe, Prozessor/Verarbeitung, Bildschirm/Ausgabe; RAM vorübergehend, SSD dauerhaft über Ausschalten hinaus. Sperren lässt Sitzung bestehen, Abmelden beendet sie.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1H3: Hilfesysteme bei der Problemlösung nutzen.</a:t>
            </a:r>
          </a:p>
          <a:p xmlns:a="http://schemas.openxmlformats.org/drawingml/2006/main">
            <a:r>
              <a:t>1O1: das Prinzip der Eingabe, Verarbeitung und Ausgabe exemplarisch an den Bestandteilen und der Funktionsweise eines digitalen Endgeräts beschreiben.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DGB-K1-P01-AB02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Laptop und drücke den Ein-/Ausschalter einmal. Warte auf den Anmeldebildschirm.</a:t>
            </a:r>
          </a:p>
          <a:p xmlns:a="http://schemas.openxmlformats.org/drawingml/2006/main">
            <a:r>
              <a:t>2. Wähle das von der Schule eingerichtete Konto. Gib die vorgesehene PIN oder das Kennwort verdeckt ein und bestätige.</a:t>
            </a:r>
          </a:p>
          <a:p xmlns:a="http://schemas.openxmlformats.org/drawingml/2006/main">
            <a:r>
              <a:t>3. Öffne den Browser über sein Symbol. Gib den Schul-Link in die Adresszeile oben ein, nicht in ein Suchfeld.</a:t>
            </a:r>
          </a:p>
          <a:p xmlns:a="http://schemas.openxmlformats.org/drawingml/2006/main">
            <a:r>
              <a:t>4. Wähle bei Microsoft 365 dein Schulkonto. Nutze die ausgegebene Schuladresse und den Schul-Anmeldeweg. Prüfe danach das Profil.</a:t>
            </a:r>
          </a:p>
          <a:p xmlns:a="http://schemas.openxmlformats.org/drawingml/2006/main">
            <a:r>
              <a:t>5. Drücke Windows-Taste + L. Der Laptop ist gesperrt. Entsperre ihn erneut; zum Abmelden nutze Start &gt; Kontosymbol &gt; Abmelden.</a:t>
            </a:r>
          </a:p>
          <a:p xmlns:a="http://schemas.openxmlformats.org/drawingml/2006/main">
            <a:r>
              <a:t>Prüfung: Ich erreiche mein Schulkonto, kann Word öffnen und meinen Laptop sperren.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Geräteteile und Funktionen werden richtig gezeigt; Schulidentität wird anhand der eigenen Zugangskarte geprüft. Bei Windows Hello ist die Geräte-PIN kein E-Mail-Passwort. B: Tastatur/Eingabe, Prozessor/Verarbeitung, Bildschirm/Ausgabe; RAM vorübergehend, SSD dauerhaft über Ausschalten hinaus. Sperren lässt Sitzung bestehen, Abmelden beendet sie.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1H3: Hilfesysteme bei der Problemlösung nutzen.</a:t>
            </a:r>
          </a:p>
          <a:p xmlns:a="http://schemas.openxmlformats.org/drawingml/2006/main">
            <a:r>
              <a:t>1O1: das Prinzip der Eingabe, Verarbeitung und Ausgabe exemplarisch an den Bestandteilen und der Funktionsweise eines digitalen Endgeräts beschreiben.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DGB-K1-P01-AB02</a:t>
            </a:r>
          </a:p>
          <a:p xmlns:a="http://schemas.openxmlformats.org/drawingml/2006/main">
            <a:r>
              <a:t>Auftrag A: Zeige an deinem Laptop Tastatur, Bildschirm und Ein-/Ausschalter. Beschrifte Prozessor, Arbeitsspeicher und SSD in einer Zusatzskizze. Melde dich mit dem vorgesehenen Windows-Konto an. Nutze danach den Schul-Link zu Microsoft 365 und prüfe, ob das richtige Schulkonto angezeigt wird.</a:t>
            </a:r>
          </a:p>
          <a:p xmlns:a="http://schemas.openxmlformats.org/drawingml/2006/main">
            <a:r>
              <a:t>Auftrag B: Öffne Word und tippe FUCHS. Erkläre Eingabe, Verarbeitung und Ausgabe sowie Arbeitsspeicher und SSD. Sperre mit Windows-Taste + L und melde dich erneut an. Erkläre, warum Sperren und Abmelden unterschiedliche Handlungen sind.</a:t>
            </a:r>
          </a:p>
          <a:p xmlns:a="http://schemas.openxmlformats.org/drawingml/2006/main">
            <a:r>
              <a:t>Erwartungshorizont: A: Geräteteile und Funktionen werden richtig gezeigt; Schulidentität wird anhand der eigenen Zugangskarte geprüft. Bei Windows Hello ist die Geräte-PIN kein E-Mail-Passwort. B: Tastatur/Eingabe, Prozessor/Verarbeitung, Bildschirm/Ausgabe; RAM vorübergehend, SSD dauerhaft über Ausschalten hinaus. Sperren lässt Sitzung bestehen, Abmelden beendet sie.</a:t>
            </a:r>
          </a:p>
          <a:p xmlns:a="http://schemas.openxmlformats.org/drawingml/2006/main">
            <a:r>
              <a:t>Hilfe: Tippen: einmal ins Feld klicken, Text eingeben, mit Tab zum nächsten Feld. Großschreibung und Feststelltaste prüfen. Bei gesperrtem Konto Hilfe holen, nicht oft weiterprobieren.</a:t>
            </a:r>
          </a:p>
          <a:p xmlns:a="http://schemas.openxmlformats.org/drawingml/2006/main">
            <a:r>
              <a:t>Reflexion: Woran erkennst du, welches Konto gerade verwendet wird?</a:t>
            </a:r>
          </a:p>
          <a:p xmlns:a="http://schemas.openxmlformats.org/drawingml/2006/main">
            <a:r>
              <a:t>Erweiterung: Zeige den Unterschied zwischen Browser, Windows und Microsoft-365-App.</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https://help.untis.at/hc/de/articles/360016131420-Der-Stundenplan-f%C3%BCr-Sch%C3%BCler-innen</a:t>
            </a:r>
          </a:p>
          <a:p xmlns:a="http://schemas.openxmlformats.org/drawingml/2006/main">
            <a:r>
              <a:t>1. WebUntis zeigt deinen Schultag und schulische Informationen. Öffne den Link von eurer Schulstart-Karte.</a:t>
            </a:r>
          </a:p>
          <a:p xmlns:a="http://schemas.openxmlformats.org/drawingml/2006/main">
            <a:r>
              <a:t>2. Prüfe die ausgewählte Schule. Melde dich mit dem vorgesehenen WebUntis-Zugang oder dem eingerichteten Microsoft-Zugang an.</a:t>
            </a:r>
          </a:p>
          <a:p xmlns:a="http://schemas.openxmlformats.org/drawingml/2006/main">
            <a:r>
              <a:t>3. Wähle links Mein Stundenplan mit dem Kalendersymbol. Wähle das Datum des nächsten Schultags.</a:t>
            </a:r>
          </a:p>
          <a:p xmlns:a="http://schemas.openxmlformats.org/drawingml/2006/main">
            <a:r>
              <a:t>4. Klicke eine Stunde an. Lies Fach, Zeit und Raum. Öffne eine Info zur Stunde, wenn sie vorhanden ist.</a:t>
            </a:r>
          </a:p>
          <a:p xmlns:a="http://schemas.openxmlformats.org/drawingml/2006/main">
            <a:r>
              <a:t>5. Prüfe Änderungen und frage bei Unklarheit nach. Melde dich über dein Profil ab; das Schließen eines Tabs allein meldet nicht sicher ab.</a:t>
            </a:r>
          </a:p>
          <a:p xmlns:a="http://schemas.openxmlformats.org/drawingml/2006/main">
            <a:r>
              <a:t>Prüfung: Ich finde den richtigen Tag und kann Zeit, Fach und Raum nennen.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WebUntis wird als schulisches Organisationssystem erklärt; Microsoft-365-Anmeldung gilt nur bei eingerichteter Verbindung. Lernende finden den eigenen Plan und lesen eine Stunde. B: Datum und Details werden geprüft, bei fehlender Information wird nachgefragt. Keine fremden Stundenpläne oder Abwesenheitsdaten abgeben.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DGB-K1-P01-AB03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https://help.untis.at/hc/de/articles/360016131420-Der-Stundenplan-f%C3%BCr-Sch%C3%BCler-innen</a:t>
            </a:r>
          </a:p>
          <a:p xmlns:a="http://schemas.openxmlformats.org/drawingml/2006/main">
            <a:r>
              <a:t>1. WebUntis zeigt deinen Schultag und schulische Informationen. Öffne den Link von eurer Schulstart-Karte.</a:t>
            </a:r>
          </a:p>
          <a:p xmlns:a="http://schemas.openxmlformats.org/drawingml/2006/main">
            <a:r>
              <a:t>2. Prüfe die ausgewählte Schule. Melde dich mit dem vorgesehenen WebUntis-Zugang oder dem eingerichteten Microsoft-Zugang an.</a:t>
            </a:r>
          </a:p>
          <a:p xmlns:a="http://schemas.openxmlformats.org/drawingml/2006/main">
            <a:r>
              <a:t>3. Wähle links Mein Stundenplan mit dem Kalendersymbol. Wähle das Datum des nächsten Schultags.</a:t>
            </a:r>
          </a:p>
          <a:p xmlns:a="http://schemas.openxmlformats.org/drawingml/2006/main">
            <a:r>
              <a:t>4. Klicke eine Stunde an. Lies Fach, Zeit und Raum. Öffne eine Info zur Stunde, wenn sie vorhanden ist.</a:t>
            </a:r>
          </a:p>
          <a:p xmlns:a="http://schemas.openxmlformats.org/drawingml/2006/main">
            <a:r>
              <a:t>5. Prüfe Änderungen und frage bei Unklarheit nach. Melde dich über dein Profil ab; das Schließen eines Tabs allein meldet nicht sicher ab.</a:t>
            </a:r>
          </a:p>
          <a:p xmlns:a="http://schemas.openxmlformats.org/drawingml/2006/main">
            <a:r>
              <a:t>Prüfung: Ich finde den richtigen Tag und kann Zeit, Fach und Raum nennen.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WebUntis wird als schulisches Organisationssystem erklärt; Microsoft-365-Anmeldung gilt nur bei eingerichteter Verbindung. Lernende finden den eigenen Plan und lesen eine Stunde. B: Datum und Details werden geprüft, bei fehlender Information wird nachgefragt. Keine fremden Stundenpläne oder Abwesenheitsdaten abgeben.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DGB-K1-P01-AB03</a:t>
            </a:r>
          </a:p>
          <a:p xmlns:a="http://schemas.openxmlformats.org/drawingml/2006/main">
            <a:r>
              <a:t>Auftrag A: Öffne den WebUntis-Link deiner Schule. Wähle die richtige Schule und den von der Lehrperson gezeigten Anmeldeweg. Öffne Mein Stundenplan, wähle den nächsten Schultag und öffne eine Stunde. Lies Fach, Beginn und Raum ab.</a:t>
            </a:r>
          </a:p>
          <a:p xmlns:a="http://schemas.openxmlformats.org/drawingml/2006/main">
            <a:r>
              <a:t>Auftrag B: Vergleiche die erfundene Raumänderung 204 → 108 mit dem ursprünglichen Plan. Erkläre, warum Datum und aktuelle Hinweise wichtig sind. Finde im eigenen Zugang eine Info zur Stunde, falls vorhanden. Melde dich anschließend über dein Profil ab.</a:t>
            </a:r>
          </a:p>
          <a:p xmlns:a="http://schemas.openxmlformats.org/drawingml/2006/main">
            <a:r>
              <a:t>Erwartungshorizont: A: WebUntis wird als schulisches Organisationssystem erklärt; Microsoft-365-Anmeldung gilt nur bei eingerichteter Verbindung. Lernende finden den eigenen Plan und lesen eine Stunde. B: Datum und Details werden geprüft, bei fehlender Information wird nachgefragt. Keine fremden Stundenpläne oder Abwesenheitsdaten abgeben.</a:t>
            </a:r>
          </a:p>
          <a:p xmlns:a="http://schemas.openxmlformats.org/drawingml/2006/main">
            <a:r>
              <a:t>Hilfe: Mein Stundenplan hat ein Kalendersymbol. Eine Stunde anklicken öffnet Details. Fehlt eine Funktion, kann sie an eurer Schule nicht freigeschaltet sein.</a:t>
            </a:r>
          </a:p>
          <a:p xmlns:a="http://schemas.openxmlformats.org/drawingml/2006/main">
            <a:r>
              <a:t>Reflexion: Welche Information prüfst du am Morgen, bevor du in einen Raum gehst?</a:t>
            </a:r>
          </a:p>
          <a:p xmlns:a="http://schemas.openxmlformats.org/drawingml/2006/main">
            <a:r>
              <a:t>Erweiterung: Erkläre, warum WebUntis weder dein E-Mail-Postfach noch dein persönlicher Dateiordner ist.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1H3: Hilfesysteme bei der Problemlösung nutzen.</a:t>
            </a:r>
          </a:p>
          <a:p xmlns:a="http://schemas.openxmlformats.org/drawingml/2006/main">
            <a:r>
              <a:t>DGB-K1-P01-AB04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https://support.microsoft.com/de-de/onedrive/upload-and-save-files-and-folders-to-onedrive</a:t>
            </a:r>
          </a:p>
          <a:p xmlns:a="http://schemas.openxmlformats.org/drawingml/2006/main">
            <a:r>
              <a:t>1. Öffne im Microsoft-365-App-Start OneDrive und Meine Dateien. Prüfe dein Schulkonto.</a:t>
            </a:r>
          </a:p>
          <a:p xmlns:a="http://schemas.openxmlformats.org/drawingml/2006/main">
            <a:r>
              <a:t>2. Wähle Neu hinzufügen oder Neu &gt; Ordner. Erstelle Digitale_Grundbildung; öffne ihn und erstelle Klasse_1, darin 01_Start.</a:t>
            </a:r>
          </a:p>
          <a:p xmlns:a="http://schemas.openxmlformats.org/drawingml/2006/main">
            <a:r>
              <a:t>3. Wähle im Ordner Neu &gt; Word-Dokument. Klicke oben auf den Dateinamen und benenne die Datei K1_Startpass_Kennung.</a:t>
            </a:r>
          </a:p>
          <a:p xmlns:a="http://schemas.openxmlformats.org/drawingml/2006/main">
            <a:r>
              <a:t>4. Tippe „Ich finde meine Dateien wieder.“ Warte auf den Speicherhinweis. Schließe den Tab und öffne die Datei aus OneDrive erneut.</a:t>
            </a:r>
          </a:p>
          <a:p xmlns:a="http://schemas.openxmlformats.org/drawingml/2006/main">
            <a:r>
              <a:t>5. Markiere die Datei in OneDrive. Im Menü … findest du Umbenennen, Kopieren nach und Löschen. Übe Löschen nur mit deiner Testkopie.</a:t>
            </a:r>
          </a:p>
          <a:p xmlns:a="http://schemas.openxmlformats.org/drawingml/2006/main">
            <a:r>
              <a:t>Prüfung: Nach dem erneuten Öffnen steht mein Satz noch da; das Original bleibt erhalten.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Hierarchie, Dateiname und gespeicherter Satz sind nach erneutem Öffnen vorhanden. B: Original bleibt unverändert; Kopieren, Umbenennen, Suchen und Löschen werden praktisch beobachtet. Eine Datei im lokalen Downloadordner braucht einen bewussten Upload, sofern kein anderer schulischer Speicherweg konfiguriert 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1H3: Hilfesysteme bei der Problemlösung nutzen.</a:t>
            </a:r>
          </a:p>
          <a:p xmlns:a="http://schemas.openxmlformats.org/drawingml/2006/main">
            <a:r>
              <a:t>DGB-K1-P01-AB04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https://support.microsoft.com/de-de/onedrive/upload-and-save-files-and-folders-to-onedrive</a:t>
            </a:r>
          </a:p>
          <a:p xmlns:a="http://schemas.openxmlformats.org/drawingml/2006/main">
            <a:r>
              <a:t>1. Öffne im Microsoft-365-App-Start OneDrive und Meine Dateien. Prüfe dein Schulkonto.</a:t>
            </a:r>
          </a:p>
          <a:p xmlns:a="http://schemas.openxmlformats.org/drawingml/2006/main">
            <a:r>
              <a:t>2. Wähle Neu hinzufügen oder Neu &gt; Ordner. Erstelle Digitale_Grundbildung; öffne ihn und erstelle Klasse_1, darin 01_Start.</a:t>
            </a:r>
          </a:p>
          <a:p xmlns:a="http://schemas.openxmlformats.org/drawingml/2006/main">
            <a:r>
              <a:t>3. Wähle im Ordner Neu &gt; Word-Dokument. Klicke oben auf den Dateinamen und benenne die Datei K1_Startpass_Kennung.</a:t>
            </a:r>
          </a:p>
          <a:p xmlns:a="http://schemas.openxmlformats.org/drawingml/2006/main">
            <a:r>
              <a:t>4. Tippe „Ich finde meine Dateien wieder.“ Warte auf den Speicherhinweis. Schließe den Tab und öffne die Datei aus OneDrive erneut.</a:t>
            </a:r>
          </a:p>
          <a:p xmlns:a="http://schemas.openxmlformats.org/drawingml/2006/main">
            <a:r>
              <a:t>5. Markiere die Datei in OneDrive. Im Menü … findest du Umbenennen, Kopieren nach und Löschen. Übe Löschen nur mit deiner Testkopie.</a:t>
            </a:r>
          </a:p>
          <a:p xmlns:a="http://schemas.openxmlformats.org/drawingml/2006/main">
            <a:r>
              <a:t>Prüfung: Nach dem erneuten Öffnen steht mein Satz noch da; das Original bleibt erhalten.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Hierarchie, Dateiname und gespeicherter Satz sind nach erneutem Öffnen vorhanden. B: Original bleibt unverändert; Kopieren, Umbenennen, Suchen und Löschen werden praktisch beobachtet. Eine Datei im lokalen Downloadordner braucht einen bewussten Upload, sofern kein anderer schulischer Speicherweg konfiguriert ist.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1H3: Hilfesysteme bei der Problemlösung nutzen.</a:t>
            </a:r>
          </a:p>
          <a:p xmlns:a="http://schemas.openxmlformats.org/drawingml/2006/main">
            <a:r>
              <a:t>DGB-K1-P01-AB04</a:t>
            </a:r>
          </a:p>
          <a:p xmlns:a="http://schemas.openxmlformats.org/drawingml/2006/main">
            <a:r>
              <a:t>Auftrag A: Öffne OneDrive über den App-Start von Microsoft 365. Erstelle unter Meine Dateien die Ordner Digitale_Grundbildung, darin Klasse_1 und darin 01_Start. Erstelle dort ein Word-Dokument und benenne es K1_Startpass_Kennung. Schreibe einen Satz, warte auf die Speicherung, schließe und öffne die Datei erneut.</a:t>
            </a:r>
          </a:p>
          <a:p xmlns:a="http://schemas.openxmlformats.org/drawingml/2006/main">
            <a:r>
              <a:t>Auftrag B: Erstelle mit Kopieren nach eine Kopie im Unterordner Test. Benenne die Kopie K1_Startpass_Test, ändere nur diese und suche sie über das Suchfeld. Lösche ausschließlich die Testkopie. Erkläre, warum eine Datei in Downloads nicht automatisch in OneDrive liegt.</a:t>
            </a:r>
          </a:p>
          <a:p xmlns:a="http://schemas.openxmlformats.org/drawingml/2006/main">
            <a:r>
              <a:t>Erwartungshorizont: A: Hierarchie, Dateiname und gespeicherter Satz sind nach erneutem Öffnen vorhanden. B: Original bleibt unverändert; Kopieren, Umbenennen, Suchen und Löschen werden praktisch beobachtet. Eine Datei im lokalen Downloadordner braucht einen bewussten Upload, sofern kein anderer schulischer Speicherweg konfiguriert ist.</a:t>
            </a:r>
          </a:p>
          <a:p xmlns:a="http://schemas.openxmlformats.org/drawingml/2006/main">
            <a:r>
              <a:t>Hilfe: OneDrive im Browser braucht Verbindung zum Speichern. Prüfe den Speicherhinweis im Dokument. Wenn Kopieren nach nicht angezeigt wird: Lehrperson zeigt eine Kopie über Herunterladen und Hochladen im Testordner.</a:t>
            </a:r>
          </a:p>
          <a:p xmlns:a="http://schemas.openxmlformats.org/drawingml/2006/main">
            <a:r>
              <a:t>Reflexion: Wie findest du deine Datei auch morgen wieder?</a:t>
            </a:r>
          </a:p>
          <a:p xmlns:a="http://schemas.openxmlformats.org/drawingml/2006/main">
            <a:r>
              <a:t>Erweiterung: Stelle die Testkopie über den OneDrive-Papierkorb wieder her und kontrolliere ihren Inhalt.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1H3: Hilfesysteme bei der Problemlösung nutzen.</a:t>
            </a:r>
          </a:p>
          <a:p xmlns:a="http://schemas.openxmlformats.org/drawingml/2006/main">
            <a:r>
              <a:t>DGB-K1-P01-AB05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K1_Startpass_Kennung in OneDrive. Tippe die drei Überschriften aus dem Bildschirmmodell.</a:t>
            </a:r>
          </a:p>
          <a:p xmlns:a="http://schemas.openxmlformats.org/drawingml/2006/main">
            <a:r>
              <a:t>2. Markiere jeweils eine ganze Überschrift. Wähle Start &gt; Formatvorlagen &gt; Überschrift 1. Schreibe normalen Text darunter.</a:t>
            </a:r>
          </a:p>
          <a:p xmlns:a="http://schemas.openxmlformats.org/drawingml/2006/main">
            <a:r>
              <a:t>3. Füge deine Geräteskizze über Einfügen &gt; Bilder ein. Beschrifte Eingabe, Verarbeitung, Ausgabe und Speicher.</a:t>
            </a:r>
          </a:p>
          <a:p xmlns:a="http://schemas.openxmlformats.org/drawingml/2006/main">
            <a:r>
              <a:t>4. Nutze Hilfe oder die Suchleiste im Menü für „Speichern“. Ergänze deinen Hilfeentwurf unter So hole ich Hilfe.</a:t>
            </a:r>
          </a:p>
          <a:p xmlns:a="http://schemas.openxmlformats.org/drawingml/2006/main">
            <a:r>
              <a:t>5. Wähle Datei &gt; Exportieren beziehungsweise Speichern unter &gt; Als PDF herunterladen. Lade die PDF in 01_Start hoch und öffne sie.</a:t>
            </a:r>
          </a:p>
          <a:p xmlns:a="http://schemas.openxmlformats.org/drawingml/2006/main">
            <a:r>
              <a:t>Prüfung: Die PDF enthält Überschriften, Skizze und Dateiweg und liegt in OneDrive.</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Dokument ist gegliedert, Geräteskizze fachlich korrekt; echte Überschriften und nachvollziehbarer Pfad. B: Hilfe wird tatsächlich geöffnet, präziser Entwurf etwa Datei fehlt / erwartet in 01_Start / Ordner und Suche geprüft. PDF ist lesbar und in OneDrive wieder auffindbar.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1H3: Hilfesysteme bei der Problemlösung nutzen.</a:t>
            </a:r>
          </a:p>
          <a:p xmlns:a="http://schemas.openxmlformats.org/drawingml/2006/main">
            <a:r>
              <a:t>DGB-K1-P01-AB05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K1_Startpass_Kennung in OneDrive. Tippe die drei Überschriften aus dem Bildschirmmodell.</a:t>
            </a:r>
          </a:p>
          <a:p xmlns:a="http://schemas.openxmlformats.org/drawingml/2006/main">
            <a:r>
              <a:t>2. Markiere jeweils eine ganze Überschrift. Wähle Start &gt; Formatvorlagen &gt; Überschrift 1. Schreibe normalen Text darunter.</a:t>
            </a:r>
          </a:p>
          <a:p xmlns:a="http://schemas.openxmlformats.org/drawingml/2006/main">
            <a:r>
              <a:t>3. Füge deine Geräteskizze über Einfügen &gt; Bilder ein. Beschrifte Eingabe, Verarbeitung, Ausgabe und Speicher.</a:t>
            </a:r>
          </a:p>
          <a:p xmlns:a="http://schemas.openxmlformats.org/drawingml/2006/main">
            <a:r>
              <a:t>4. Nutze Hilfe oder die Suchleiste im Menü für „Speichern“. Ergänze deinen Hilfeentwurf unter So hole ich Hilfe.</a:t>
            </a:r>
          </a:p>
          <a:p xmlns:a="http://schemas.openxmlformats.org/drawingml/2006/main">
            <a:r>
              <a:t>5. Wähle Datei &gt; Exportieren beziehungsweise Speichern unter &gt; Als PDF herunterladen. Lade die PDF in 01_Start hoch und öffne sie.</a:t>
            </a:r>
          </a:p>
          <a:p xmlns:a="http://schemas.openxmlformats.org/drawingml/2006/main">
            <a:r>
              <a:t>Prüfung: Die PDF enthält Überschriften, Skizze und Dateiweg und liegt in OneDrive.</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Dokument ist gegliedert, Geräteskizze fachlich korrekt; echte Überschriften und nachvollziehbarer Pfad. B: Hilfe wird tatsächlich geöffnet, präziser Entwurf etwa Datei fehlt / erwartet in 01_Start / Ordner und Suche geprüft. PDF ist lesbar und in OneDrive wieder auffindbar.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1H3: Hilfesysteme bei der Problemlösung nutzen.</a:t>
            </a:r>
          </a:p>
          <a:p xmlns:a="http://schemas.openxmlformats.org/drawingml/2006/main">
            <a:r>
              <a:t>DGB-K1-P01-AB05</a:t>
            </a:r>
          </a:p>
          <a:p xmlns:a="http://schemas.openxmlformats.org/drawingml/2006/main">
            <a:r>
              <a:t>Auftrag A: Ergänze deinen Startpass in Word: Überschrift Mein Laptop, beschriftete Geräteskizze, Überschrift Meine Ablage mit dem genauen OneDrive-Ordner und Überschrift So hole ich Hilfe. Wähle für jede Überschrift die Formatvorlage Überschrift 1.</a:t>
            </a:r>
          </a:p>
          <a:p xmlns:a="http://schemas.openxmlformats.org/drawingml/2006/main">
            <a:r>
              <a:t>Auftrag B: Suche über die Word-Hilfe nach Speichern. Schreibe einen Hilfeentwurf mit Problem, erwartetem Ergebnis und bisherigem Versuch. Lade eine PDF-Kopie des Startpasses herunter und anschließend in 01_Start hoch. Öffne sie zur Kontrolle. Zeige der Lehrperson Dateiweg und einen Anmeldeschritt ohne dein Passwort zu verraten.</a:t>
            </a:r>
          </a:p>
          <a:p xmlns:a="http://schemas.openxmlformats.org/drawingml/2006/main">
            <a:r>
              <a:t>Erwartungshorizont: A: Dokument ist gegliedert, Geräteskizze fachlich korrekt; echte Überschriften und nachvollziehbarer Pfad. B: Hilfe wird tatsächlich geöffnet, präziser Entwurf etwa Datei fehlt / erwartet in 01_Start / Ordner und Suche geprüft. PDF ist lesbar und in OneDrive wieder auffindbar.</a:t>
            </a:r>
          </a:p>
          <a:p xmlns:a="http://schemas.openxmlformats.org/drawingml/2006/main">
            <a:r>
              <a:t>Hilfe: Skizze auf Papier anfertigen, mit schulisch erlaubter Kamera aufnehmen oder in PowerPoint mit Formen zeichnen. In Word: Einfügen &gt; Bilder. Die Lehrperson zeigt den vorhandenen Bildweg.</a:t>
            </a:r>
          </a:p>
          <a:p xmlns:a="http://schemas.openxmlformats.org/drawingml/2006/main">
            <a:r>
              <a:t>Reflexion: Welchen Schritt kannst du jetzt selbstständig vorführen?</a:t>
            </a:r>
          </a:p>
          <a:p xmlns:a="http://schemas.openxmlformats.org/drawingml/2006/main">
            <a:r>
              <a:t>Erweiterung: Lass eine andere Person nur mit deinem Hilfeplan eine Übungsdatei wiederfinden.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1H3: Hilfesysteme bei der Problemlösung nutzen.</a:t>
            </a:r>
          </a:p>
          <a:p xmlns:a="http://schemas.openxmlformats.org/drawingml/2006/main">
            <a:r>
              <a:t>1H1: unter Nutzung einer angemessenen Terminologie gängige physische Komponenten von Computersystemen (Hardware) identifizieren sowie beschreiben, wie interne und externe Teile von digitalen Geräten funktionieren und ein System bilden.</a:t>
            </a:r>
          </a:p>
          <a:p xmlns:a="http://schemas.openxmlformats.org/drawingml/2006/main">
            <a:r>
              <a:t>1O1: das Prinzip der Eingabe, Verarbeitung und Ausgabe exemplarisch an den Bestandteilen und der Funktionsweise eines digitalen Endgeräts beschreiben.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Endprodukt: Mein Startpass: eine Word-Datei mit Gerätebild, Dateiweg und Hilfeplan; Passwort und Anmeldungen werden nur praktisch gezeigt.</a:t>
            </a:r>
          </a:p>
          <a:p xmlns:a="http://schemas.openxmlformats.org/drawingml/2006/main">
            <a:r>
              <a:t>Abschlusskriterium: A: Dokument ist gegliedert, Geräteskizze fachlich korrekt; echte Überschriften und nachvollziehbarer Pfad. B: Hilfe wird tatsächlich geöffnet, präziser Entwurf etwa Datei fehlt / erwartet in 01_Start / Ordner und Suche geprüft. PDF ist lesbar und in OneDrive wieder auffindbar.</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Orientierung: Die Lernenden bauen auf Anmeldung und Dateiablage auf. Empfangen, Schreiben, Anhang, Freigabe und Abgabe werden nacheinander mit eigenem Laptop geübt. Jede Person führt selbst aus. Die Kommunikation bleibt innerhalb vereinbarter Schuladressen.</a:t>
            </a:r>
          </a:p>
          <a:p xmlns:a="http://schemas.openxmlformats.org/drawingml/2006/main">
            <a:r>
              <a:t>Vorbereitung: Schulstart-Karte ergänzen, Outlook und OneDrive mit Lernendenkonto prüfen, Übungsmail und harmlose PDF vorbereiten. Empfänger eindeutig vorgeben. Einen geschützten Abgabeweg wählen und praktisch testen. Keine Freigabe des gesamten persönlichen OneDrive verlangen. Auf jedem Laptop den gezeigten Weg prüfen; Ordner Digitale_Grundbildung/Klasse_1/02_Kommunikation vorbereiten. Datei K1_Kommunikationskarte_Kennung verwenden. Bei Abweichungen Menübezeichnung auf der Schulstart-Karte notieren.</a:t>
            </a:r>
          </a:p>
          <a:p xmlns:a="http://schemas.openxmlformats.org/drawingml/2006/main">
            <a:r>
              <a:t>Erste Unterrichtseinheit: 0–5 Postfach als digitalen Briefkasten erklären; Übungsmail ankündigen. / 5–15 Outlook, Posteingang, Absender und Betreff groß zeigen. / 15–30 Jede Person liest die eigene Mail und formuliert eine Antwort. / 30–40 Empfänger gemeinsam prüfen, auf Signal senden, Gesendete Elemente öffnen. / 40–50 Antworten und Allen antworten vergleichen; eine beobachtete Handlung dokumentieren.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Ziel: Schulische Nachrichten lesen und passend beantworten, Dateien als Anhang oder geschützten Link teilen und die Abgabe überprüfen.</a:t>
            </a:r>
          </a:p>
          <a:p xmlns:a="http://schemas.openxmlformats.org/drawingml/2006/main">
            <a:r>
              <a:t>Endprodukt: Meine Kommunikationskarte mit Mail-Check, Unterschied Anhang/Link und Abgabe-Nachweis; praktische E-Mail- und Freigabeschritte.</a:t>
            </a:r>
          </a:p>
          <a:p xmlns:a="http://schemas.openxmlformats.org/drawingml/2006/main">
            <a:r>
              <a:t>Vorbereitung: Eigener Laptop, Internetzugang und Microsoft 365 im Browser mit dem von der Schule bereitgestellten Konto. Gezeigter Geräteweg: Windows 11. Outlook, OneDrive und Word. Lehrperson legt ausschließlich schulische Übungsempfänger und den Abgabeweg fest.</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Vollständige Materialkarte: Fiktive Übungsnachricht der Lehrperson: Betreff „Start in Digitale Grundbildung“. Text: „Hallo! Öffne deinen Startpass. Antworte mit einem Satz, was du schon selbst kannst. Freundliche Grüße, deine Lehrperson.“ E-Mail-Regel: richtige Person, klarer Betreff, Anrede, kurze verständliche Nachricht, Gruß, Datei/Link prüfen. Datenfall: Eine Nachricht enthält Privatadresse und Telefonnummer einer anderen Person; sie darf nicht ungefragt weitergeleitet werden. Übungsdatei K1_Startpass_Kennung.docx enthält keine Geheimnisse. Sammle deine Notizen in K1_Kommunikationskarte_Kennung.docx im Ordner 02_Kommunikation.</a:t>
            </a:r>
          </a:p>
          <a:p xmlns:a="http://schemas.openxmlformats.org/drawingml/2006/main">
            <a:r>
              <a:t>Geräte und Programme: Eigener Laptop, Internetzugang und Microsoft 365 im Browser mit dem von der Schule bereitgestellten Konto. Gezeigter Geräteweg: Windows 11. Outlook, OneDrive und Word. Lehrperson legt ausschließlich schulische Übungsempfänger und den Abgabeweg fest.</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Outlook im Microsoft-365-App-Start. Wähle links Posteingang.</a:t>
            </a:r>
          </a:p>
          <a:p xmlns:a="http://schemas.openxmlformats.org/drawingml/2006/main">
            <a:r>
              <a:t>2. Klicke die angekündigte Mail an. Lies Absender, Betreff, Zeitpunkt und den vollständigen Text.</a:t>
            </a:r>
          </a:p>
          <a:p xmlns:a="http://schemas.openxmlformats.org/drawingml/2006/main">
            <a:r>
              <a:t>3. Wähle Antworten, nicht Allen antworten. Die Absenderadresse wird zur Empfängeradresse; prüfe sie.</a:t>
            </a:r>
          </a:p>
          <a:p xmlns:a="http://schemas.openxmlformats.org/drawingml/2006/main">
            <a:r>
              <a:t>4. Schreibe: „Guten Tag! Ich kann meinen Startpass wiederfinden. Freundliche Grüße, [deine Kennung]“. Passe den Satz an dein Können an.</a:t>
            </a:r>
          </a:p>
          <a:p xmlns:a="http://schemas.openxmlformats.org/drawingml/2006/main">
            <a:r>
              <a:t>5. Prüfe Empfänger und Text. Sende auf das vereinbarte Signal und finde die Nachricht unter Gesendete Elemente.</a:t>
            </a:r>
          </a:p>
          <a:p xmlns:a="http://schemas.openxmlformats.org/drawingml/2006/main">
            <a:r>
              <a:t>Prüfung: Ich kann den Auftrag erklären und die eigene Antwort im gesendeten Ordner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Nachricht wird inhaltlich verstanden, Absender und Betreff richtig gezeigt. B: Antwort geht nur an vorgesehene Person, enthält höflichen verständlichen Text und wird im gesendeten Ordner gefunden. Sichtbarer Versand beweist noch nicht das Lesen durch die Lehrperson.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Outlook im Microsoft-365-App-Start. Wähle links Posteingang.</a:t>
            </a:r>
          </a:p>
          <a:p xmlns:a="http://schemas.openxmlformats.org/drawingml/2006/main">
            <a:r>
              <a:t>2. Klicke die angekündigte Mail an. Lies Absender, Betreff, Zeitpunkt und den vollständigen Text.</a:t>
            </a:r>
          </a:p>
          <a:p xmlns:a="http://schemas.openxmlformats.org/drawingml/2006/main">
            <a:r>
              <a:t>3. Wähle Antworten, nicht Allen antworten. Die Absenderadresse wird zur Empfängeradresse; prüfe sie.</a:t>
            </a:r>
          </a:p>
          <a:p xmlns:a="http://schemas.openxmlformats.org/drawingml/2006/main">
            <a:r>
              <a:t>4. Schreibe: „Guten Tag! Ich kann meinen Startpass wiederfinden. Freundliche Grüße, [deine Kennung]“. Passe den Satz an dein Können an.</a:t>
            </a:r>
          </a:p>
          <a:p xmlns:a="http://schemas.openxmlformats.org/drawingml/2006/main">
            <a:r>
              <a:t>5. Prüfe Empfänger und Text. Sende auf das vereinbarte Signal und finde die Nachricht unter Gesendete Elemente.</a:t>
            </a:r>
          </a:p>
          <a:p xmlns:a="http://schemas.openxmlformats.org/drawingml/2006/main">
            <a:r>
              <a:t>Prüfung: Ich kann den Auftrag erklären und die eigene Antwort im gesendeten Ordner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Nachricht wird inhaltlich verstanden, Absender und Betreff richtig gezeigt. B: Antwort geht nur an vorgesehene Person, enthält höflichen verständlichen Text und wird im gesendeten Ordner gefunden. Sichtbarer Versand beweist noch nicht das Lesen durch die Lehrperson.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DGB-K1-P02-AB01</a:t>
            </a:r>
          </a:p>
          <a:p xmlns:a="http://schemas.openxmlformats.org/drawingml/2006/main">
            <a:r>
              <a:t>Auftrag A: Öffne Outlook über Microsoft 365 und gehe zum Posteingang. Öffne nur die angekündigte Übungsmail deiner Lehrperson. Zeige Absender, Betreff, Empfangszeit und Nachrichtentext. Nenne den Arbeitsauftrag in eigenen Worten.</a:t>
            </a:r>
          </a:p>
          <a:p xmlns:a="http://schemas.openxmlformats.org/drawingml/2006/main">
            <a:r>
              <a:t>Auftrag B: Klicke Antworten. Schreibe eine Anrede, einen Satz zu deinem Lernschritt und einen Gruß. Prüfe den schulischen Empfänger und sende nach dem vereinbarten Signal. Öffne Gesendete Elemente. Erkläre, wann Antworten statt Allen antworten passt.</a:t>
            </a:r>
          </a:p>
          <a:p xmlns:a="http://schemas.openxmlformats.org/drawingml/2006/main">
            <a:r>
              <a:t>Erwartungshorizont: A: Nachricht wird inhaltlich verstanden, Absender und Betreff richtig gezeigt. B: Antwort geht nur an vorgesehene Person, enthält höflichen verständlichen Text und wird im gesendeten Ordner gefunden. Sichtbarer Versand beweist noch nicht das Lesen durch die Lehrperson.</a:t>
            </a:r>
          </a:p>
          <a:p xmlns:a="http://schemas.openxmlformats.org/drawingml/2006/main">
            <a:r>
              <a:t>Hilfe: Fehlt die Mail: Konto, Suche und gegebenenfalls Junk-E-Mail gemeinsam prüfen. Unerwartete Anhänge bleiben geschlossen.</a:t>
            </a:r>
          </a:p>
          <a:p xmlns:a="http://schemas.openxmlformats.org/drawingml/2006/main">
            <a:r>
              <a:t>Reflexion: Warum ist Allen antworten nicht immer sinnvoll?</a:t>
            </a:r>
          </a:p>
          <a:p xmlns:a="http://schemas.openxmlformats.org/drawingml/2006/main">
            <a:r>
              <a:t>Erweiterung: Vergleiche E-Mail, Videogespräch und gemeinsames Word-Dokument für eine Rückfrage, ein Gespräch und eine gemeinsame Textänderung.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https://support.microsoft.com/de-de/outlook/create-reply-to-or-forward-email-messages-in-outlook-on-the-web</a:t>
            </a:r>
          </a:p>
          <a:p xmlns:a="http://schemas.openxmlformats.org/drawingml/2006/main">
            <a:r>
              <a:t>1. Klicke Neue E-Mail oder Neue Nachricht. In An kommt die von der Lehrperson genannte Schuladresse.</a:t>
            </a:r>
          </a:p>
          <a:p xmlns:a="http://schemas.openxmlformats.org/drawingml/2006/main">
            <a:r>
              <a:t>2. Klicke den vorgeschlagenen Kontakt nur an, wenn Name und vollständige Adresse passen.</a:t>
            </a:r>
          </a:p>
          <a:p xmlns:a="http://schemas.openxmlformats.org/drawingml/2006/main">
            <a:r>
              <a:t>3. Schreibe den Betreff „Frage zum Startpass – Kennung“. Ersetze Kennung durch dein vereinbartes Kürzel.</a:t>
            </a:r>
          </a:p>
          <a:p xmlns:a="http://schemas.openxmlformats.org/drawingml/2006/main">
            <a:r>
              <a:t>4. Schreibe Anrede, konkrete Frage, bisherigen Versuch und Gruß. Private Telefonnummer und Passwort gehören nicht hinein.</a:t>
            </a:r>
          </a:p>
          <a:p xmlns:a="http://schemas.openxmlformats.org/drawingml/2006/main">
            <a:r>
              <a:t>5. Lies vor dem Senden Empfänger, Betreff und Text noch einmal. Sende nur an den vereinbarten Übungsempfänger.</a:t>
            </a:r>
          </a:p>
          <a:p xmlns:a="http://schemas.openxmlformats.org/drawingml/2006/main">
            <a:r>
              <a:t>Prüfung: Eine andere Person versteht meine Frage und meinen bisherigen Versuch.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Alle Mailbestandteile sind enthalten, Problem und bisheriger Versuch nachvollziehbar. B: Richtige reale Schuladresse statt der Platzhalter wird geprüft; keine unnötigen personenbezogenen Daten. Ungefragtes Weiterleiten verletzt den vereinbarten Empfängerkreis.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https://support.microsoft.com/de-de/outlook/create-reply-to-or-forward-email-messages-in-outlook-on-the-web</a:t>
            </a:r>
          </a:p>
          <a:p xmlns:a="http://schemas.openxmlformats.org/drawingml/2006/main">
            <a:r>
              <a:t>1. Klicke Neue E-Mail oder Neue Nachricht. In An kommt die von der Lehrperson genannte Schuladresse.</a:t>
            </a:r>
          </a:p>
          <a:p xmlns:a="http://schemas.openxmlformats.org/drawingml/2006/main">
            <a:r>
              <a:t>2. Klicke den vorgeschlagenen Kontakt nur an, wenn Name und vollständige Adresse passen.</a:t>
            </a:r>
          </a:p>
          <a:p xmlns:a="http://schemas.openxmlformats.org/drawingml/2006/main">
            <a:r>
              <a:t>3. Schreibe den Betreff „Frage zum Startpass – Kennung“. Ersetze Kennung durch dein vereinbartes Kürzel.</a:t>
            </a:r>
          </a:p>
          <a:p xmlns:a="http://schemas.openxmlformats.org/drawingml/2006/main">
            <a:r>
              <a:t>4. Schreibe Anrede, konkrete Frage, bisherigen Versuch und Gruß. Private Telefonnummer und Passwort gehören nicht hinein.</a:t>
            </a:r>
          </a:p>
          <a:p xmlns:a="http://schemas.openxmlformats.org/drawingml/2006/main">
            <a:r>
              <a:t>5. Lies vor dem Senden Empfänger, Betreff und Text noch einmal. Sende nur an den vereinbarten Übungsempfänger.</a:t>
            </a:r>
          </a:p>
          <a:p xmlns:a="http://schemas.openxmlformats.org/drawingml/2006/main">
            <a:r>
              <a:t>Prüfung: Eine andere Person versteht meine Frage und meinen bisherigen Versuch.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Alle Mailbestandteile sind enthalten, Problem und bisheriger Versuch nachvollziehbar. B: Richtige reale Schuladresse statt der Platzhalter wird geprüft; keine unnötigen personenbezogenen Daten. Ungefragtes Weiterleiten verletzt den vereinbarten Empfängerkreis.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DGB-K1-P02-AB02</a:t>
            </a:r>
          </a:p>
          <a:p xmlns:a="http://schemas.openxmlformats.org/drawingml/2006/main">
            <a:r>
              <a:t>Auftrag A: Klicke Neue E-Mail oder Neue Nachricht. Trage die von der Lehrperson angegebene Schuladresse ein. Betreff: „Frage zum Startpass – Kennung“. Schreibe eine höfliche kurze Frage mit deinem bisherigen Lösungsversuch.</a:t>
            </a:r>
          </a:p>
          <a:p xmlns:a="http://schemas.openxmlformats.org/drawingml/2006/main">
            <a:r>
              <a:t>Auftrag B: Prüfe Empfänger, Betreff, Ton und Inhalt mit dem Mail-Check. Sende ausschließlich an den freigegebenen Übungsempfänger. Halte in deiner Kommunikationskarte fest, welche privaten Angaben du im Datenfall nicht weiterleiten würdest und warum.</a:t>
            </a:r>
          </a:p>
          <a:p xmlns:a="http://schemas.openxmlformats.org/drawingml/2006/main">
            <a:r>
              <a:t>Erwartungshorizont: A: Alle Mailbestandteile sind enthalten, Problem und bisheriger Versuch nachvollziehbar. B: Richtige reale Schuladresse statt der Platzhalter wird geprüft; keine unnötigen personenbezogenen Daten. Ungefragtes Weiterleiten verletzt den vereinbarten Empfängerkreis.</a:t>
            </a:r>
          </a:p>
          <a:p xmlns:a="http://schemas.openxmlformats.org/drawingml/2006/main">
            <a:r>
              <a:t>Hilfe: Beispiel: Guten Tag! Ich finde meine Datei nicht in 01_Start. Die Suche nach Startpass habe ich schon versucht. Wo kann ich noch nachsehen? Vielen Dank und freundliche Grüße.</a:t>
            </a:r>
          </a:p>
          <a:p xmlns:a="http://schemas.openxmlformats.org/drawingml/2006/main">
            <a:r>
              <a:t>Reflexion: Welche Information hilft einer Person, deine Frage schnell zu verstehen?</a:t>
            </a:r>
          </a:p>
          <a:p xmlns:a="http://schemas.openxmlformats.org/drawingml/2006/main">
            <a:r>
              <a:t>Erweiterung: Speichere zunächst einen Entwurf, öffne ihn erneut und verbessere den Betreff vor dem Senden.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markiere deine Startpass-PDF und wähle Herunterladen. Merke dir den lokalen Downloadordner.</a:t>
            </a:r>
          </a:p>
          <a:p xmlns:a="http://schemas.openxmlformats.org/drawingml/2006/main">
            <a:r>
              <a:t>2. Öffne in Outlook eine neue Übungsmail. Trage Empfänger, Betreff und kurzen Text ein.</a:t>
            </a:r>
          </a:p>
          <a:p xmlns:a="http://schemas.openxmlformats.org/drawingml/2006/main">
            <a:r>
              <a:t>3. Klicke die Büroklammer: Anfügen &gt; Dieses Gerät durchsuchen. Öffne Downloads, markiere die PDF und bestätige Öffnen.</a:t>
            </a:r>
          </a:p>
          <a:p xmlns:a="http://schemas.openxmlformats.org/drawingml/2006/main">
            <a:r>
              <a:t>4. Prüfe den Dateinamen im Anhang. Bei einer Cloud-Auswahl wähle für diese Übung Als Kopie anfügen; sende nach dem Mail-Check.</a:t>
            </a:r>
          </a:p>
          <a:p xmlns:a="http://schemas.openxmlformats.org/drawingml/2006/main">
            <a:r>
              <a:t>5. Empfangene angekündigte PDF: herunterladen, dann in OneDrive im Zielordner Neu/Hochladen &gt; Dateien wählen. Öffne die hochgeladene Datei.</a:t>
            </a:r>
          </a:p>
          <a:p xmlns:a="http://schemas.openxmlformats.org/drawingml/2006/main">
            <a:r>
              <a:t>Prüfung: Ich erkenne den PDF-Anhang und kann eine empfangene Datei in OneDrive öffnen.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Richtige PDF hängt tatsächlich an, Empfänger/Dateiname stimmen. B: angekündigter Anhang wird kontrolliert in OneDrive abgelegt; eine lokale Downloadkopie wird nicht mit der Cloud-Datei verwechselt. Keine unbekannten Anhänge öffnen.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DGB-K1-P02-AB03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markiere deine Startpass-PDF und wähle Herunterladen. Merke dir den lokalen Downloadordner.</a:t>
            </a:r>
          </a:p>
          <a:p xmlns:a="http://schemas.openxmlformats.org/drawingml/2006/main">
            <a:r>
              <a:t>2. Öffne in Outlook eine neue Übungsmail. Trage Empfänger, Betreff und kurzen Text ein.</a:t>
            </a:r>
          </a:p>
          <a:p xmlns:a="http://schemas.openxmlformats.org/drawingml/2006/main">
            <a:r>
              <a:t>3. Klicke die Büroklammer: Anfügen &gt; Dieses Gerät durchsuchen. Öffne Downloads, markiere die PDF und bestätige Öffnen.</a:t>
            </a:r>
          </a:p>
          <a:p xmlns:a="http://schemas.openxmlformats.org/drawingml/2006/main">
            <a:r>
              <a:t>4. Prüfe den Dateinamen im Anhang. Bei einer Cloud-Auswahl wähle für diese Übung Als Kopie anfügen; sende nach dem Mail-Check.</a:t>
            </a:r>
          </a:p>
          <a:p xmlns:a="http://schemas.openxmlformats.org/drawingml/2006/main">
            <a:r>
              <a:t>5. Empfangene angekündigte PDF: herunterladen, dann in OneDrive im Zielordner Neu/Hochladen &gt; Dateien wählen. Öffne die hochgeladene Datei.</a:t>
            </a:r>
          </a:p>
          <a:p xmlns:a="http://schemas.openxmlformats.org/drawingml/2006/main">
            <a:r>
              <a:t>Prüfung: Ich erkenne den PDF-Anhang und kann eine empfangene Datei in OneDrive öffnen.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Richtige PDF hängt tatsächlich an, Empfänger/Dateiname stimmen. B: angekündigter Anhang wird kontrolliert in OneDrive abgelegt; eine lokale Downloadkopie wird nicht mit der Cloud-Datei verwechselt. Keine unbekannten Anhänge öffnen.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DGB-K1-P02-AB03</a:t>
            </a:r>
          </a:p>
          <a:p xmlns:a="http://schemas.openxmlformats.org/drawingml/2006/main">
            <a:r>
              <a:t>Auftrag A: Lade deine harmlose Startpass-PDF aus OneDrive herunter. Beginne eine Übungsmail. Wähle die Büroklammer und Dieses Gerät durchsuchen; öffne Downloads und wähle die PDF. Prüfe, dass ein Dateianhang und kein Cloud-Link eingefügt ist. Sende an die freigegebene Schuladresse.</a:t>
            </a:r>
          </a:p>
          <a:p xmlns:a="http://schemas.openxmlformats.org/drawingml/2006/main">
            <a:r>
              <a:t>Auftrag B: Öffne den von der Lehrperson angekündigten Beispielanhang in einer empfangenen Mail. Lade ihn herunter und lade ihn über OneDrive &gt; Dateien hochladen in 02_Kommunikation hoch. Erkläre: Der Anhang ist eine Kopie, spätere Änderungen am Original ändern ihn nicht.</a:t>
            </a:r>
          </a:p>
          <a:p xmlns:a="http://schemas.openxmlformats.org/drawingml/2006/main">
            <a:r>
              <a:t>Erwartungshorizont: A: Richtige PDF hängt tatsächlich an, Empfänger/Dateiname stimmen. B: angekündigter Anhang wird kontrolliert in OneDrive abgelegt; eine lokale Downloadkopie wird nicht mit der Cloud-Datei verwechselt. Keine unbekannten Anhänge öffnen.</a:t>
            </a:r>
          </a:p>
          <a:p xmlns:a="http://schemas.openxmlformats.org/drawingml/2006/main">
            <a:r>
              <a:t>Hilfe: Bei Cloud-Auswahl fragt Outlook möglicherweise nach Link oder Kopie. Für diese Übung ausdrücklich Als Kopie anfügen wählen. Die PDF zuerst zur Kontrolle öffnen.</a:t>
            </a:r>
          </a:p>
          <a:p xmlns:a="http://schemas.openxmlformats.org/drawingml/2006/main">
            <a:r>
              <a:t>Reflexion: Wann ist eine unveränderte Kopie nützlicher als ein gemeinsamer Link?</a:t>
            </a:r>
          </a:p>
          <a:p xmlns:a="http://schemas.openxmlformats.org/drawingml/2006/main">
            <a:r>
              <a:t>Erweiterung: Ändere eine Zeile in der Word-Originaldatei. Erkläre, warum der schon versendete PDF-Anhang trotzdem gleich bleibt.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https://support.microsoft.com/de-de/onedrive/share-files-and-folders-in-microsoft-onedrive</a:t>
            </a:r>
          </a:p>
          <a:p xmlns:a="http://schemas.openxmlformats.org/drawingml/2006/main">
            <a:r>
              <a:t>1. Markiere nur die harmlose Übungsdatei in OneDrive. Klicke Freigeben und öffne die Linkeinstellungen.</a:t>
            </a:r>
          </a:p>
          <a:p xmlns:a="http://schemas.openxmlformats.org/drawingml/2006/main">
            <a:r>
              <a:t>2. Wähle Bestimmte Personen oder Personen Ihrer Wahl. Trage das vereinbarte Schulkonto der Testperson ein.</a:t>
            </a:r>
          </a:p>
          <a:p xmlns:a="http://schemas.openxmlformats.org/drawingml/2006/main">
            <a:r>
              <a:t>3. Wähle für das gemeinsame Schreiben Kann bearbeiten. Übernimm die Einstellung und kopiere den Link.</a:t>
            </a:r>
          </a:p>
          <a:p xmlns:a="http://schemas.openxmlformats.org/drawingml/2006/main">
            <a:r>
              <a:t>4. Übermittle den Link im vereinbarten Schulweg. Die Testperson öffnet ihn im eigenen Konto und nutzt in Word Überprüfen &gt; Neuer Kommentar.</a:t>
            </a:r>
          </a:p>
          <a:p xmlns:a="http://schemas.openxmlformats.org/drawingml/2006/main">
            <a:r>
              <a:t>5. Öffne bei der Datei Zugriff verwalten. Prüfe die Berechtigung und entferne nach der Übung den unnötigen Testzugriff.</a:t>
            </a:r>
          </a:p>
          <a:p xmlns:a="http://schemas.openxmlformats.org/drawingml/2006/main">
            <a:r>
              <a:t>Prüfung: Die richtige Person kann bearbeiten; ein späterer Lesezugriff erlaubt das nicht.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Nur das genehmigte Testkonto erhält Zugriff. Ein Link für Alle ist nicht die Aufgabe. B: Praktischer Test mit eigenem Partnerkonto, Kommentar und ausgehandelte Änderung; Ansehen erlaubt Lesen, Bearbeiten Änderungen. Kommentar-only ist nicht überall verfügbar und wird nicht vorausgesetzt.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https://support.microsoft.com/de-de/onedrive/share-files-and-folders-in-microsoft-onedrive</a:t>
            </a:r>
          </a:p>
          <a:p xmlns:a="http://schemas.openxmlformats.org/drawingml/2006/main">
            <a:r>
              <a:t>1. Markiere nur die harmlose Übungsdatei in OneDrive. Klicke Freigeben und öffne die Linkeinstellungen.</a:t>
            </a:r>
          </a:p>
          <a:p xmlns:a="http://schemas.openxmlformats.org/drawingml/2006/main">
            <a:r>
              <a:t>2. Wähle Bestimmte Personen oder Personen Ihrer Wahl. Trage das vereinbarte Schulkonto der Testperson ein.</a:t>
            </a:r>
          </a:p>
          <a:p xmlns:a="http://schemas.openxmlformats.org/drawingml/2006/main">
            <a:r>
              <a:t>3. Wähle für das gemeinsame Schreiben Kann bearbeiten. Übernimm die Einstellung und kopiere den Link.</a:t>
            </a:r>
          </a:p>
          <a:p xmlns:a="http://schemas.openxmlformats.org/drawingml/2006/main">
            <a:r>
              <a:t>4. Übermittle den Link im vereinbarten Schulweg. Die Testperson öffnet ihn im eigenen Konto und nutzt in Word Überprüfen &gt; Neuer Kommentar.</a:t>
            </a:r>
          </a:p>
          <a:p xmlns:a="http://schemas.openxmlformats.org/drawingml/2006/main">
            <a:r>
              <a:t>5. Öffne bei der Datei Zugriff verwalten. Prüfe die Berechtigung und entferne nach der Übung den unnötigen Testzugriff.</a:t>
            </a:r>
          </a:p>
          <a:p xmlns:a="http://schemas.openxmlformats.org/drawingml/2006/main">
            <a:r>
              <a:t>Prüfung: Die richtige Person kann bearbeiten; ein späterer Lesezugriff erlaubt das nicht.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Nur das genehmigte Testkonto erhält Zugriff. Ein Link für Alle ist nicht die Aufgabe. B: Praktischer Test mit eigenem Partnerkonto, Kommentar und ausgehandelte Änderung; Ansehen erlaubt Lesen, Bearbeiten Änderungen. Kommentar-only ist nicht überall verfügbar und wird nicht vorausgesetzt.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DGB-K1-P02-AB04</a:t>
            </a:r>
          </a:p>
          <a:p xmlns:a="http://schemas.openxmlformats.org/drawingml/2006/main">
            <a:r>
              <a:t>Auftrag A: Erstelle eine harmlose Word-Übungsdatei mit drei Regeln zu Ton, Daten und Konflikten. Wähle in OneDrive Freigeben und die Linkeinstellungen. Wähle Bestimmte Personen beziehungsweise Personen Ihrer Wahl, genau ein vereinbartes Schulkonto und Kann bearbeiten. Kopiere den Link und übermittle ihn im vereinbarten Schulweg.</a:t>
            </a:r>
          </a:p>
          <a:p xmlns:a="http://schemas.openxmlformats.org/drawingml/2006/main">
            <a:r>
              <a:t>Auftrag B: Die zweite Person öffnet den Link mit ihrem eigenen Konto und ergänzt einen Vorschlag als Kommentar. Einigt euch freundlich auf eine Änderung. Prüfe Zugriff verwalten. Erkläre den Unterschied zwischen Kann anzeigen und Kann bearbeiten; entferne anschließend den nicht mehr benötigten Übungszugriff.</a:t>
            </a:r>
          </a:p>
          <a:p xmlns:a="http://schemas.openxmlformats.org/drawingml/2006/main">
            <a:r>
              <a:t>Erwartungshorizont: A: Nur das genehmigte Testkonto erhält Zugriff. Ein Link für Alle ist nicht die Aufgabe. B: Praktischer Test mit eigenem Partnerkonto, Kommentar und ausgehandelte Änderung; Ansehen erlaubt Lesen, Bearbeiten Änderungen. Kommentar-only ist nicht überall verfügbar und wird nicht vorausgesetzt.</a:t>
            </a:r>
          </a:p>
          <a:p xmlns:a="http://schemas.openxmlformats.org/drawingml/2006/main">
            <a:r>
              <a:t>Hilfe: Du teilst diese Übungsdatei, nicht deinen gesamten OneDrive-Ordner. Wenn die Freigabe nicht verfügbar ist, zeigt die Lehrperson den schulisch erlaubten Weg im Testbereich.</a:t>
            </a:r>
          </a:p>
          <a:p xmlns:a="http://schemas.openxmlformats.org/drawingml/2006/main">
            <a:r>
              <a:t>Reflexion: Warum reicht das bloße Kopieren eines Links nicht als Beweis für passende Zugriffsrechte?</a:t>
            </a:r>
          </a:p>
          <a:p xmlns:a="http://schemas.openxmlformats.org/drawingml/2006/main">
            <a:r>
              <a:t>Erweiterung: Teste mit der Lehrperson einen reinen Lesezugriff. Beschreibe, welche Bearbeitung dann nicht möglich ist.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die Kommunikationskarte und prüfe den Inhalt. Benenne die Datei K1_Kommunikationskarte_Kennung.</a:t>
            </a:r>
          </a:p>
          <a:p xmlns:a="http://schemas.openxmlformats.org/drawingml/2006/main">
            <a:r>
              <a:t>2. Warte auf die Speicherung. Öffne die gespeicherte Datei zur Kontrolle erneut.</a:t>
            </a:r>
          </a:p>
          <a:p xmlns:a="http://schemas.openxmlformats.org/drawingml/2006/main">
            <a:r>
              <a:t>3. Linkweg: Freigeben &gt; bestimmte Lehrperson &gt; Kann anzeigen; Link über den vereinbarten Kanal senden.</a:t>
            </a:r>
          </a:p>
          <a:p xmlns:a="http://schemas.openxmlformats.org/drawingml/2006/main">
            <a:r>
              <a:t>4. ODER Ordnerweg: Öffne deinen zugewiesenen persönlichen Abgabeordner. Lade die Endfassung hoch; prüfe den sichtbaren Dateinamen.</a:t>
            </a:r>
          </a:p>
          <a:p xmlns:a="http://schemas.openxmlformats.org/drawingml/2006/main">
            <a:r>
              <a:t>5. Lass die Lehrperson die Datei im eigenen Konto öffnen. Notiere Datum und Dateiname. Speichern im eigenen Ordner allein reicht nicht.</a:t>
            </a:r>
          </a:p>
          <a:p xmlns:a="http://schemas.openxmlformats.org/drawingml/2006/main">
            <a:r>
              <a:t>Prüfung: Die Lehrperson kann genau meine richtige Endfassung öffnen.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Vollständige Kommunikationskarte, eindeutiger Name, lokal festgelegter Abgabeweg. B: Zugriff wird mit dem Empfängerkonto geprüft; Kopieren in den eigenen Ordner allein gilt nicht als Abgabe. Linkfreigabe oder Dateiablage sind mögliche Schulwege, nicht zwei parallele Pflichtabgaben.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die Kommunikationskarte und prüfe den Inhalt. Benenne die Datei K1_Kommunikationskarte_Kennung.</a:t>
            </a:r>
          </a:p>
          <a:p xmlns:a="http://schemas.openxmlformats.org/drawingml/2006/main">
            <a:r>
              <a:t>2. Warte auf die Speicherung. Öffne die gespeicherte Datei zur Kontrolle erneut.</a:t>
            </a:r>
          </a:p>
          <a:p xmlns:a="http://schemas.openxmlformats.org/drawingml/2006/main">
            <a:r>
              <a:t>3. Linkweg: Freigeben &gt; bestimmte Lehrperson &gt; Kann anzeigen; Link über den vereinbarten Kanal senden.</a:t>
            </a:r>
          </a:p>
          <a:p xmlns:a="http://schemas.openxmlformats.org/drawingml/2006/main">
            <a:r>
              <a:t>4. ODER Ordnerweg: Öffne deinen zugewiesenen persönlichen Abgabeordner. Lade die Endfassung hoch; prüfe den sichtbaren Dateinamen.</a:t>
            </a:r>
          </a:p>
          <a:p xmlns:a="http://schemas.openxmlformats.org/drawingml/2006/main">
            <a:r>
              <a:t>5. Lass die Lehrperson die Datei im eigenen Konto öffnen. Notiere Datum und Dateiname. Speichern im eigenen Ordner allein reicht nicht.</a:t>
            </a:r>
          </a:p>
          <a:p xmlns:a="http://schemas.openxmlformats.org/drawingml/2006/main">
            <a:r>
              <a:t>Prüfung: Die Lehrperson kann genau meine richtige Endfassung öffnen.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A: Vollständige Kommunikationskarte, eindeutiger Name, lokal festgelegter Abgabeweg. B: Zugriff wird mit dem Empfängerkonto geprüft; Kopieren in den eigenen Ordner allein gilt nicht als Abgabe. Linkfreigabe oder Dateiablage sind mögliche Schulwege, nicht zwei parallele Pflichtabgaben.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DGB-K1-P02-AB05</a:t>
            </a:r>
          </a:p>
          <a:p xmlns:a="http://schemas.openxmlformats.org/drawingml/2006/main">
            <a:r>
              <a:t>Auftrag A: Vervollständige deine Kommunikationskarte in Word und speichere die Endfassung in OneDrive. Nutze den auf der Schulstart-Karte festgelegten Weg: geschützter Link an die Lehrperson ODER Datei in deinem nur für dich und die Lehrperson zugänglichen Abgabeordner.</a:t>
            </a:r>
          </a:p>
          <a:p xmlns:a="http://schemas.openxmlformats.org/drawingml/2006/main">
            <a:r>
              <a:t>Auftrag B: Prüfe Dateiname, Inhalt und Zugriff. Lass die Lehrperson bestätigen, dass sie die richtige Datei öffnen kann. Notiere Dateiname, Datum und „Zugriff geprüft“ ohne private Adresse. Beschreibe deinen eigenen Beitrag und einen nächsten Lernschritt.</a:t>
            </a:r>
          </a:p>
          <a:p xmlns:a="http://schemas.openxmlformats.org/drawingml/2006/main">
            <a:r>
              <a:t>Erwartungshorizont: A: Vollständige Kommunikationskarte, eindeutiger Name, lokal festgelegter Abgabeweg. B: Zugriff wird mit dem Empfängerkonto geprüft; Kopieren in den eigenen Ordner allein gilt nicht als Abgabe. Linkfreigabe oder Dateiablage sind mögliche Schulwege, nicht zwei parallele Pflichtabgaben.</a:t>
            </a:r>
          </a:p>
          <a:p xmlns:a="http://schemas.openxmlformats.org/drawingml/2006/main">
            <a:r>
              <a:t>Hilfe: Beim Linkweg: Freigeben &gt; bestimmte Lehrperson &gt; Kann anzeigen, sofern keine Bearbeitung vereinbart ist. Beim Ordnerweg nur den persönlichen zugewiesenen Abgabeordner benutzen; kein für die ganze Klasse sichtbarer Sammelordner.</a:t>
            </a:r>
          </a:p>
          <a:p xmlns:a="http://schemas.openxmlformats.org/drawingml/2006/main">
            <a:r>
              <a:t>Reflexion: Woran erkennst du, dass die Lehrperson deine Endfassung wirklich öffnen kann?</a:t>
            </a:r>
          </a:p>
          <a:p xmlns:a="http://schemas.openxmlformats.org/drawingml/2006/main">
            <a:r>
              <a:t>Erweiterung: Beschreibe, wie du eine verbesserte Version nach Rückmeldung eindeutig kennzeichnest.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1K3: verschiedene digitale Kommunikationswerkzeuge, Kollaborationswerkzeuge und Kollaborationsdienste benennen, beschreiben und sinnvolle Nutzungsszenarien aufzeigen.</a:t>
            </a:r>
          </a:p>
          <a:p xmlns:a="http://schemas.openxmlformats.org/drawingml/2006/main">
            <a:r>
              <a:t>1K2: an Beispielen der Nutzung von Software aufzeigen, wie digitale Technologien neue Formen der Zusammenarbeit ermöglichen, sowie respektvoll und verantwortungsbewusst mit anderen online zusammenarbeiten.</a:t>
            </a:r>
          </a:p>
          <a:p xmlns:a="http://schemas.openxmlformats.org/drawingml/2006/main">
            <a:r>
              <a:t>1H3: Hilfesysteme bei der Problemlösung nutzen.</a:t>
            </a:r>
          </a:p>
          <a:p xmlns:a="http://schemas.openxmlformats.org/drawingml/2006/main">
            <a:r>
              <a:t>1K1: erklären, wie personenbezogene Informationen verwendet und geteilt werden können, und Vorkehrungen treffen, um ihre personenbezogenen Daten zu schützen.</a:t>
            </a:r>
          </a:p>
          <a:p xmlns:a="http://schemas.openxmlformats.org/drawingml/2006/main">
            <a:r>
              <a:t>1I4: mit einem digitalen Gerät Informationen speichern, kopieren, suchen, abrufen, ändern und löschen und die gespeicherten Informationen als Daten definieren.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Endprodukt: Meine Kommunikationskarte mit Mail-Check, Unterschied Anhang/Link und Abgabe-Nachweis; praktische E-Mail- und Freigabeschritte.</a:t>
            </a:r>
          </a:p>
          <a:p xmlns:a="http://schemas.openxmlformats.org/drawingml/2006/main">
            <a:r>
              <a:t>Abschlusskriterium: A: Vollständige Kommunikationskarte, eindeutiger Name, lokal festgelegter Abgabeweg. B: Zugriff wird mit dem Empfängerkonto geprüft; Kopieren in den eigenen Ordner allein gilt nicht als Abgabe. Linkfreigabe oder Dateiablage sind mögliche Schulwege, nicht zwei parallele Pflichtabgaben.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1I1: verschiedene Suchmaschinen nennen und erklären, wie eine Suchmaschine prinzipiell funktioniert.</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1I2: Bedingungen, Vor- und Nachteile von personalisierten Suchroutinen für sich selbst erklären.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Orientierung: Die fachliche Frage motiviert das Prüfen von Informationen. Beobachten Sie den tatsächlichen Suchvorgang und die Begründung der Quellenwahl. Fachwissen über Mondphasen wird gemeinsam erarbeitet; die digitale Kompetenz liegt im nachvollziehbaren Recherchieren und Belegen.</a:t>
            </a:r>
          </a:p>
          <a:p xmlns:a="http://schemas.openxmlformats.org/drawingml/2006/main">
            <a:r>
              <a:t>Vorbereitung: Browser und freigegebene Suchmöglichkeit vorbereiten. Zwei geeignete Bildungsquellen zur Mondphase vorab auf Erreichbarkeit prüfen. Bei Schwierigkeiten Suchbegriffe anbieten; beim Netzausfall Recherche später praktisch nachholen. Auf jedem Laptop den gezeigten Weg prüfen; Ordner Digitale_Grundbildung/Klasse_1/03_Mondrecherche vorbereiten. Datei K1_Mondrecherche_Kennung verwenden. Bei Abweichungen Menübezeichnung auf der Schulstart-Karte notieren.</a:t>
            </a:r>
          </a:p>
          <a:p xmlns:a="http://schemas.openxmlformats.org/drawingml/2006/main">
            <a:r>
              <a:t>Erste Unterrichtseinheit: 0–5 Alltagssituation und ersten Versuch gemeinsam lesen. Lies die zwei Mond-Aussagen der Materialkarte. Markiere, was du schon weißt und was du überprüfen musst. Schreibe eine Suchfrage auf, mit der du die Unsicherheit klären möchtest.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Zwei tatsächlich ausgeführte Suchanfragen mit notierten Treffern.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1I1: verschiedene Suchmaschinen nennen und erklären, wie eine Suchmaschine prinzipiell funktioniert.</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1I2: Bedingungen, Vor- und Nachteile von personalisierten Suchroutinen für sich selbst erklären.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Ziel: Du suchst gezielt und begründest, welchen Informationen du vertraust.</a:t>
            </a:r>
          </a:p>
          <a:p xmlns:a="http://schemas.openxmlformats.org/drawingml/2006/main">
            <a:r>
              <a:t>Endprodukt: Ein Rechercheblatt als PDF mit Suchweg, Quellenvergleich und begründeter Antwort.</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1I1: verschiedene Suchmaschinen nennen und erklären, wie eine Suchmaschine prinzipiell funktioniert.</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1I2: Bedingungen, Vor- und Nachteile von personalisierten Suchroutinen für sich selbst erklären.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Vollständige Materialkarte: Leitfrage: Warum erscheinen Mondphasen? Übungskarten, frei erfunden: A: „Die Erde verdeckt jede Woche einen anderen Teil des Mondes“, ohne Autor, mit Werbung. B: „Wir sehen verschieden große Teile der beleuchteten Mondhälfte“, mit Autor und erklärender Zeichnung. Beide Karten sind Übungstexte, keine zitierbaren Fachquellen. Suche zusätzlich echte Informationen bei einer wissenschaftlichen oder öffentlichen Bildungseinrichtung. Suchmaschinen erfassen Seiten, ordnen sie in einem Index und wählen passende Treffer aus; ein Trefferplatz garantiert keine Richtigkeit.</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1I1: verschiedene Suchmaschinen nennen und erklären, wie eine Suchmaschine prinzipiell funktioniert.</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DGB-K1-P03-AB01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„Mondphasen Entstehung Erklärung“.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Browser zeigt Webseiten; Suchmaschine findet indexierte Inhalte. Geeignete Begriffe: Mondphasen Erklärung, beleuchtete Mondhälfte.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1I1: verschiedene Suchmaschinen nennen und erklären, wie eine Suchmaschine prinzipiell funktioniert.</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DGB-K1-P03-AB01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„Mondphasen Entstehung Erklärung“.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Browser zeigt Webseiten; Suchmaschine findet indexierte Inhalte. Geeignete Begriffe: Mondphasen Erklärung, beleuchtete Mondhälfte.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1I1: verschiedene Suchmaschinen nennen und erklären, wie eine Suchmaschine prinzipiell funktioniert.</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DGB-K1-P03-AB01</a:t>
            </a:r>
          </a:p>
          <a:p xmlns:a="http://schemas.openxmlformats.org/drawingml/2006/main">
            <a:r>
              <a:t>Auftrag A: Nenne zwei Suchmaschinen und unterscheide sie von einem Browser. Zeichne den Weg Seite – Index – Suchanfrage – Treffer.</a:t>
            </a:r>
          </a:p>
          <a:p xmlns:a="http://schemas.openxmlformats.org/drawingml/2006/main">
            <a:r>
              <a:t>Auftrag B: Formuliere drei Suchanfragen zur Frage „Warum erscheinen Mondphasen?“: allgemein, genauer und als Frage. Beginne zum Beispiel mit „Mond“. Erkläre, welche Ergänzung passende Erklärungen erwarten lässt.</a:t>
            </a:r>
          </a:p>
          <a:p xmlns:a="http://schemas.openxmlformats.org/drawingml/2006/main">
            <a:r>
              <a:t>Erwartungshorizont: Browser zeigt Webseiten; Suchmaschine findet indexierte Inhalte. Geeignete Begriffe: Mondphasen Erklärung, beleuchtete Mondhälfte.</a:t>
            </a:r>
          </a:p>
          <a:p xmlns:a="http://schemas.openxmlformats.org/drawingml/2006/main">
            <a:r>
              <a:t>Hilfe: Ein Browser ist das Programm; eine Suchmaschine ist ein Suchdienst darin.</a:t>
            </a:r>
          </a:p>
          <a:p xmlns:a="http://schemas.openxmlformats.org/drawingml/2006/main">
            <a:r>
              <a:t>Reflexion: Warum muss der erste Treffer nicht der beste sein?</a:t>
            </a:r>
          </a:p>
          <a:p xmlns:a="http://schemas.openxmlformats.org/drawingml/2006/main">
            <a:r>
              <a:t>Erweiterung: Erkläre, warum eine neue Seite noch im Index fehlen kann.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DGB-K1-P03-AB02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„Mondphasen Entstehung Erklärung“.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Recherche ist tatsächlich durchgeführt; Kriterien beziehen sich auf beobachtbare Angaben, nicht bloß auf schönes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DGB-K1-P03-AB02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„Mondphasen Entstehung Erklärung“.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Recherche ist tatsächlich durchgeführt; Kriterien beziehen sich auf beobachtbare Angaben, nicht bloß auf schönes Design.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DGB-K1-P03-AB02</a:t>
            </a:r>
          </a:p>
          <a:p xmlns:a="http://schemas.openxmlformats.org/drawingml/2006/main">
            <a:r>
              <a:t>Auftrag A: Führe zwei Suchanfragen aus. Notiere Suchbegriffe, Titel, URL und Abrufdatum von zwei passenden Treffern.</a:t>
            </a:r>
          </a:p>
          <a:p xmlns:a="http://schemas.openxmlformats.org/drawingml/2006/main">
            <a:r>
              <a:t>Auftrag B: Prüfe bei beiden Treffern Urheber, Zweck, Belege und Verständlichkeit. Wähle einen Treffer und begründe deine Wahl mit zwei Kriterien.</a:t>
            </a:r>
          </a:p>
          <a:p xmlns:a="http://schemas.openxmlformats.org/drawingml/2006/main">
            <a:r>
              <a:t>Erwartungshorizont: Recherche ist tatsächlich durchgeführt; Kriterien beziehen sich auf beobachtbare Angaben, nicht bloß auf schönes Design.</a:t>
            </a:r>
          </a:p>
          <a:p xmlns:a="http://schemas.openxmlformats.org/drawingml/2006/main">
            <a:r>
              <a:t>Hilfe: Suche nach „Über uns“, Quellenangaben und einer nachvollziehbaren Erklärung.</a:t>
            </a:r>
          </a:p>
          <a:p xmlns:a="http://schemas.openxmlformats.org/drawingml/2006/main">
            <a:r>
              <a:t>Reflexion: Was macht eine Quelle nachvollziehbar?</a:t>
            </a:r>
          </a:p>
          <a:p xmlns:a="http://schemas.openxmlformats.org/drawingml/2006/main">
            <a:r>
              <a:t>Erweiterung: Finde eine zweite unabhängige Bestätigung.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1I2: Bedingungen, Vor- und Nachteile von personalisierten Suchroutinen für sich selbst erklären.</a:t>
            </a:r>
          </a:p>
          <a:p xmlns:a="http://schemas.openxmlformats.org/drawingml/2006/main">
            <a:r>
              <a:t>DGB-K1-P03-AB03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„Mondphasen Entstehung Erklärung“.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Personalisierung kann passende lokale Ergebnisse liefern, aber die Auswahl verengen. Suchbegriffe variieren und unabhängige Quellen vergleichen; unterschiedliche Listen beweisen nicht allein Personalisierung.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1I2: Bedingungen, Vor- und Nachteile von personalisierten Suchroutinen für sich selbst erklären.</a:t>
            </a:r>
          </a:p>
          <a:p xmlns:a="http://schemas.openxmlformats.org/drawingml/2006/main">
            <a:r>
              <a:t>DGB-K1-P03-AB03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den Browser. Gib die Adresse der schulisch freigegebenen Suchmaschine in die Adresszeile ein.</a:t>
            </a:r>
          </a:p>
          <a:p xmlns:a="http://schemas.openxmlformats.org/drawingml/2006/main">
            <a:r>
              <a:t>2. Tippe „Mondphasen Entstehung Erklärung“. Drücke Enter.</a:t>
            </a:r>
          </a:p>
          <a:p xmlns:a="http://schemas.openxmlformats.org/drawingml/2006/main">
            <a:r>
              <a:t>3. Öffne einen passenden Treffer. Suche auf der Seite nach Herausgeber, Datum und nachvollziehbaren Belegen. Ein Trefferplatz allein beweist keine Qualität.</a:t>
            </a:r>
          </a:p>
          <a:p xmlns:a="http://schemas.openxmlformats.org/drawingml/2006/main">
            <a:r>
              <a:t>4. Kopiere die vollständige Seitenadresse aus der Adresszeile. Schreibe in Word Titel, Herausgeber, URL, Abrufdatum und eine Aussage dazu.</a:t>
            </a:r>
          </a:p>
          <a:p xmlns:a="http://schemas.openxmlformats.org/drawingml/2006/main">
            <a:r>
              <a:t>5. Ändere die Suchbegriffe und öffne eine zweite Quelle. Vergleiche Inhalt und Belege. Begründe, welcher Text deine Frage besser beantwortet.</a:t>
            </a:r>
          </a:p>
          <a:p xmlns:a="http://schemas.openxmlformats.org/drawingml/2006/main">
            <a:r>
              <a:t>Prüfung: Eine zweite Person kann über meine Quellenangaben dieselbe Aussage finden.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Personalisierung kann passende lokale Ergebnisse liefern, aber die Auswahl verengen. Suchbegriffe variieren und unabhängige Quellen vergleichen; unterschiedliche Listen beweisen nicht allein Personalisierung.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1I2: Bedingungen, Vor- und Nachteile von personalisierten Suchroutinen für sich selbst erklären.</a:t>
            </a:r>
          </a:p>
          <a:p xmlns:a="http://schemas.openxmlformats.org/drawingml/2006/main">
            <a:r>
              <a:t>DGB-K1-P03-AB03</a:t>
            </a:r>
          </a:p>
          <a:p xmlns:a="http://schemas.openxmlformats.org/drawingml/2006/main">
            <a:r>
              <a:t>Auftrag A: Stelle dir zwei Trefferlisten vor: Liste A zeigt vor allem Kaufangebote, Liste B Erklärungen. Erkläre, wie Suchverlauf oder Standort eine Auswahl beeinflussen könnten.</a:t>
            </a:r>
          </a:p>
          <a:p xmlns:a="http://schemas.openxmlformats.org/drawingml/2006/main">
            <a:r>
              <a:t>Auftrag B: Beschreibe je einen Nutzen und einen Nachteil einer personalisierten Suche. Nenne eine Strategie für vielfältigere Ergebnisse.</a:t>
            </a:r>
          </a:p>
          <a:p xmlns:a="http://schemas.openxmlformats.org/drawingml/2006/main">
            <a:r>
              <a:t>Erwartungshorizont: Personalisierung kann passende lokale Ergebnisse liefern, aber die Auswahl verengen. Suchbegriffe variieren und unabhängige Quellen vergleichen; unterschiedliche Listen beweisen nicht allein Personalisierung.</a:t>
            </a:r>
          </a:p>
          <a:p xmlns:a="http://schemas.openxmlformats.org/drawingml/2006/main">
            <a:r>
              <a:t>Hilfe: Personalisierung bedeutet Anpassung an vermutete Interessen; auch andere Faktoren verändern Treffer.</a:t>
            </a:r>
          </a:p>
          <a:p xmlns:a="http://schemas.openxmlformats.org/drawingml/2006/main">
            <a:r>
              <a:t>Reflexion: Wann wäre eine unpassende Anpassung problematisch?</a:t>
            </a:r>
          </a:p>
          <a:p xmlns:a="http://schemas.openxmlformats.org/drawingml/2006/main">
            <a:r>
              <a:t>Erweiterung: Unterscheide Anzeige, Suchtreffer und Empfehlung.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03_Mondrecherche. Öffne deine Themen-Datei oder erstelle sie über Neu &gt; Word-Dokument.</a:t>
            </a:r>
          </a:p>
          <a:p xmlns:a="http://schemas.openxmlformats.org/drawingml/2006/main">
            <a:r>
              <a:t>2. Schreibe die Überschrift „Antwort belegen“. Markiere sie und wähle Start &gt; Formatvorlagen &gt; Überschrift 1.</a:t>
            </a:r>
          </a:p>
          <a:p xmlns:a="http://schemas.openxmlformats.org/drawingml/2006/main">
            <a:r>
              <a:t>3. Beginne mit dem Beispiel: „Der Mond reflektiert Sonnenlicht.“.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K1_Mondrecherche_Kennung;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Mondphasen entstehen durch die Sicht auf die beleuchtete Hälfte; Erdschatten erklärt Mondfinsternis. Keine erfundene Karte als echte Quelle verwenden.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DGB-K1-P03-AB04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03_Mondrecherche. Öffne deine Themen-Datei oder erstelle sie über Neu &gt; Word-Dokument.</a:t>
            </a:r>
          </a:p>
          <a:p xmlns:a="http://schemas.openxmlformats.org/drawingml/2006/main">
            <a:r>
              <a:t>2. Schreibe die Überschrift „Antwort belegen“. Markiere sie und wähle Start &gt; Formatvorlagen &gt; Überschrift 1.</a:t>
            </a:r>
          </a:p>
          <a:p xmlns:a="http://schemas.openxmlformats.org/drawingml/2006/main">
            <a:r>
              <a:t>3. Beginne mit dem Beispiel: „Der Mond reflektiert Sonnenlicht.“.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K1_Mondrecherche_Kennung;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Mondphasen entstehen durch die Sicht auf die beleuchtete Hälfte; Erdschatten erklärt Mondfinsternis. Keine erfundene Karte als echte Quelle verwenden.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DGB-K1-P03-AB04</a:t>
            </a:r>
          </a:p>
          <a:p xmlns:a="http://schemas.openxmlformats.org/drawingml/2006/main">
            <a:r>
              <a:t>Auftrag A: Vergleiche die erfundenen Karten A und B mit deinen echten Quellen. Formuliere eine fachlich richtige Antwort in eigenen Worten.</a:t>
            </a:r>
          </a:p>
          <a:p xmlns:a="http://schemas.openxmlformats.org/drawingml/2006/main">
            <a:r>
              <a:t>Auftrag B: Gestalte das Rechercheblatt mit Suchweg, Antwort und Quellen. Kennzeichne, welche Aussage aus welcher Quelle stammt.</a:t>
            </a:r>
          </a:p>
          <a:p xmlns:a="http://schemas.openxmlformats.org/drawingml/2006/main">
            <a:r>
              <a:t>Erwartungshorizont: Mondphasen entstehen durch die Sicht auf die beleuchtete Hälfte; Erdschatten erklärt Mondfinsternis. Keine erfundene Karte als echte Quelle verwenden.</a:t>
            </a:r>
          </a:p>
          <a:p xmlns:a="http://schemas.openxmlformats.org/drawingml/2006/main">
            <a:r>
              <a:t>Hilfe: Schreibe erst Stichwörter und formuliere dann ohne Abschreiben.</a:t>
            </a:r>
          </a:p>
          <a:p xmlns:a="http://schemas.openxmlformats.org/drawingml/2006/main">
            <a:r>
              <a:t>Reflexion: Welche Aussage musstest du nach der Recherche korrigieren?</a:t>
            </a:r>
          </a:p>
          <a:p xmlns:a="http://schemas.openxmlformats.org/drawingml/2006/main">
            <a:r>
              <a:t>Erweiterung: Ergänze eine eigene Skizze mit Beschriftung.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K1_Mondrecherche_Kennung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Quellen sind auffindbar; Antwort und Quelle passen zusammen. Eigene Begründung ist entscheidend.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DGB-K1-P03-AB05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K1_Mondrecherche_Kennung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Quellen sind auffindbar; Antwort und Quelle passen zusammen. Eigene Begründung ist entscheidend.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DGB-K1-P03-AB05</a:t>
            </a:r>
          </a:p>
          <a:p xmlns:a="http://schemas.openxmlformats.org/drawingml/2006/main">
            <a:r>
              <a:t>Auftrag A: Lass ein anderes Team deine Quellen öffnen und deine Antwort prüfen. Korrigiere fehlende oder ungenaue Angaben.</a:t>
            </a:r>
          </a:p>
          <a:p xmlns:a="http://schemas.openxmlformats.org/drawingml/2006/main">
            <a:r>
              <a:t>Auftrag B: Exportiere das Rechercheblatt und erkläre mündlich einen Grund für deine Quellenwahl.</a:t>
            </a:r>
          </a:p>
          <a:p xmlns:a="http://schemas.openxmlformats.org/drawingml/2006/main">
            <a:r>
              <a:t>Erwartungshorizont: Quellen sind auffindbar; Antwort und Quelle passen zusammen. Eigene Begründung ist entscheidend.</a:t>
            </a:r>
          </a:p>
          <a:p xmlns:a="http://schemas.openxmlformats.org/drawingml/2006/main">
            <a:r>
              <a:t>Hilfe: Prüfe vollständige URLs und eine klare Zuordnung zwischen Aussage und Quelle.</a:t>
            </a:r>
          </a:p>
          <a:p xmlns:a="http://schemas.openxmlformats.org/drawingml/2006/main">
            <a:r>
              <a:t>Reflexion: Was würdest du bei einer widersprüchlichen Quelle tun?</a:t>
            </a:r>
          </a:p>
          <a:p xmlns:a="http://schemas.openxmlformats.org/drawingml/2006/main">
            <a:r>
              <a:t>Erweiterung: Formuliere eine offene Anschlussfrage.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1I1: verschiedene Suchmaschinen nennen und erklären, wie eine Suchmaschine prinzipiell funktioniert.</a:t>
            </a:r>
          </a:p>
          <a:p xmlns:a="http://schemas.openxmlformats.org/drawingml/2006/main">
            <a:r>
              <a:t>1I3: unter Nutzung der grundlegenden Funktionen einer Suchmaschine einfache Internetrecherchen durchführen sowie die Qualität der gefundenen Informationen anhand grundlegender Kriterien einschätzen.</a:t>
            </a:r>
          </a:p>
          <a:p xmlns:a="http://schemas.openxmlformats.org/drawingml/2006/main">
            <a:r>
              <a:t>1I2: Bedingungen, Vor- und Nachteile von personalisierten Suchroutinen für sich selbst erklären.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Endprodukt: Ein Rechercheblatt als PDF mit Suchweg, Quellenvergleich und begründeter Antwort.</a:t>
            </a:r>
          </a:p>
          <a:p xmlns:a="http://schemas.openxmlformats.org/drawingml/2006/main">
            <a:r>
              <a:t>Abschlusskriterium: Quellen sind auffindbar; Antwort und Quelle passen zusammen. Eigene Begründung ist entscheidend.</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Orientierung: Eine leicht vorstellbare Pausenentscheidung verbindet Befragung, Rechnung und Darstellung. Nutzen Sie zunächst die bereitgestellten Daten, damit Rechnen und Darstellen nicht an einer Erhebung scheitern. Eine echte anonyme Abstimmung ist eine mögliche Erweiterung.</a:t>
            </a:r>
          </a:p>
          <a:p xmlns:a="http://schemas.openxmlformats.org/drawingml/2006/main">
            <a:r>
              <a:t>Vorbereitung: Tabellenprogramm vorbereiten. 20 Papiermarken oder Strichliste genügen für den Einstieg. An der Mengenachse ausdrücklich Anzahl der Stimmen erklären. Erfundene Daten sichtbar kennzeichnen. Auf jedem Laptop den gezeigten Weg prüfen; Ordner Digitale_Grundbildung/Klasse_1/04_Datenposter vorbereiten. Datei K1_Datenposter_Kennung verwenden. Bei Abweichungen Menübezeichnung auf der Schulstart-Karte notieren.</a:t>
            </a:r>
          </a:p>
          <a:p xmlns:a="http://schemas.openxmlformats.org/drawingml/2006/main">
            <a:r>
              <a:t>Erste Unterrichtseinheit: 0–5 Alltagssituation und ersten Versuch gemeinsam lesen. Schreibe die vier Aktivitäten auf. Lege für jede Stimme einen Strich: Bewegung 8, Lesen 4, Spielen 6, Ruhe 2. Welche Frage beantwortet diese Strichliste? Welche noch nicht?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Abstimmungsplan mit freiwilliger Teilnahme und höchstens einer Stimme.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Ziel: Du planst eine einfache Befragung und stellst ihre Ergebnisse verständlich dar.</a:t>
            </a:r>
          </a:p>
          <a:p xmlns:a="http://schemas.openxmlformats.org/drawingml/2006/main">
            <a:r>
              <a:t>Endprodukt: Ein Datenposter als PDF mit Frage, Tabelle, Rechnung, Diagramm und Aussage.</a:t>
            </a:r>
          </a:p>
          <a:p xmlns:a="http://schemas.openxmlformats.org/drawingml/2006/main">
            <a:r>
              <a:t>Vorbereitung: Eigener Laptop, Internetzugang und Microsoft 365 im Browser mit dem von der Schule bereitgestellten Konto. Gezeigter Geräteweg: Windows 11. Excel und PowerPoint.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Vollständige Materialkarte: Fiktive Startdaten zur Frage „Welche Pausenaktivität würdest du wählen?“: Bewegung 8, Lesen 4, Spielen 6, Ruhe 2; insgesamt 20 Stimmen. Die Werte sind erfunden und dürfen nicht als echte Klassenbefragung ausgegeben werden. Eine freiwillige anonyme Abstimmung über dieselbe unverfängliche Frage kann ergänzen; keine Namen oder persönlichen Nutzungsdaten erheben.</a:t>
            </a:r>
          </a:p>
          <a:p xmlns:a="http://schemas.openxmlformats.org/drawingml/2006/main">
            <a:r>
              <a:t>Geräte und Programme: Eigener Laptop, Internetzugang und Microsoft 365 im Browser mit dem von der Schule bereitgestellten Konto. Gezeigter Geräteweg: Windows 11. Excel und PowerPoint.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DGB-K1-P04-AB01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04_Datenposter. Öffne deine Themen-Datei oder erstelle sie über Neu &gt; Word-Dokument.</a:t>
            </a:r>
          </a:p>
          <a:p xmlns:a="http://schemas.openxmlformats.org/drawingml/2006/main">
            <a:r>
              <a:t>2. Schreibe die Überschrift „Eine faire Frage“. Markiere sie und wähle Start &gt; Formatvorlagen &gt; Überschrift 1.</a:t>
            </a:r>
          </a:p>
          <a:p xmlns:a="http://schemas.openxmlformats.org/drawingml/2006/main">
            <a:r>
              <a:t>3. Beginne mit dem Beispiel: „Frage: Welche Aktivität möchtest du?“.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K1_Datenposter_Kennung;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Frage ist eindeutig, Kategorien und keine Angabe sind erläutert; Verzicht auf Namen. Simulation ist zulässig.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DGB-K1-P04-AB01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04_Datenposter. Öffne deine Themen-Datei oder erstelle sie über Neu &gt; Word-Dokument.</a:t>
            </a:r>
          </a:p>
          <a:p xmlns:a="http://schemas.openxmlformats.org/drawingml/2006/main">
            <a:r>
              <a:t>2. Schreibe die Überschrift „Eine faire Frage“. Markiere sie und wähle Start &gt; Formatvorlagen &gt; Überschrift 1.</a:t>
            </a:r>
          </a:p>
          <a:p xmlns:a="http://schemas.openxmlformats.org/drawingml/2006/main">
            <a:r>
              <a:t>3. Beginne mit dem Beispiel: „Frage: Welche Aktivität möchtest du?“.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K1_Datenposter_Kennung;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Frage ist eindeutig, Kategorien und keine Angabe sind erläutert; Verzicht auf Namen. Simulation ist zulässig.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DGB-K1-P04-AB01</a:t>
            </a:r>
          </a:p>
          <a:p xmlns:a="http://schemas.openxmlformats.org/drawingml/2006/main">
            <a:r>
              <a:t>Auftrag A: Prüfe die Frage und die vier Antworten. Ergänze „keine Angabe“ und erkläre, warum jede Person höchstens eine Stimme abgibt.</a:t>
            </a:r>
          </a:p>
          <a:p xmlns:a="http://schemas.openxmlformats.org/drawingml/2006/main">
            <a:r>
              <a:t>Auftrag B: Plane eine freiwillige anonyme Abstimmung mit Zeitpunkt, Zielgruppe und Zählregel. Teste den Ablauf mit drei erfundenen Stimmen.</a:t>
            </a:r>
          </a:p>
          <a:p xmlns:a="http://schemas.openxmlformats.org/drawingml/2006/main">
            <a:r>
              <a:t>Erwartungshorizont: Frage ist eindeutig, Kategorien und keine Angabe sind erläutert; Verzicht auf Namen. Simulation ist zulässig.</a:t>
            </a:r>
          </a:p>
          <a:p xmlns:a="http://schemas.openxmlformats.org/drawingml/2006/main">
            <a:r>
              <a:t>Hilfe: Vermeide zwei Fragen in einem Satz und wertende Antwortmöglichkeiten.</a:t>
            </a:r>
          </a:p>
          <a:p xmlns:a="http://schemas.openxmlformats.org/drawingml/2006/main">
            <a:r>
              <a:t>Reflexion: Wie könnte eine Frage die Antwort beeinflussen?</a:t>
            </a:r>
          </a:p>
          <a:p xmlns:a="http://schemas.openxmlformats.org/drawingml/2006/main">
            <a:r>
              <a:t>Erweiterung: Formuliere absichtlich eine lenkende Frage und verbessere sie.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DGB-K1-P04-AB02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Öffne den Themenordner in OneDrive. Wähle Neu &gt; Excel-Arbeitsmappe und benenne sie K1_Datenposter_Kennung.</a:t>
            </a:r>
          </a:p>
          <a:p xmlns:a="http://schemas.openxmlformats.org/drawingml/2006/main">
            <a:r>
              <a:t>2. Klicke Zelle A1 an. Trage eine Spaltenüberschrift ein. Mit Tab gehst du nach rechts, mit Enter eine Zeile weiter.</a:t>
            </a:r>
          </a:p>
          <a:p xmlns:a="http://schemas.openxmlformats.org/drawingml/2006/main">
            <a:r>
              <a:t>3. Übertrage die Werte der Materialkarte vollständig. Das Modell beginnt mit: A1 Aktivität · B1 Stimmen.</a:t>
            </a:r>
          </a:p>
          <a:p xmlns:a="http://schemas.openxmlformats.org/drawingml/2006/main">
            <a:r>
              <a:t>4. Klicke die Ergebniszelle an. Jede Formel beginnt mit =. Verwende Zellbezüge und drücke Enter; vergleiche mit einer Handrechnung.</a:t>
            </a:r>
          </a:p>
          <a:p xmlns:a="http://schemas.openxmlformats.org/drawingml/2006/main">
            <a:r>
              <a:t>5. Prüfe Überschriften, Einheiten und Werte paarweise. Warte auf die Speicherung; schließe und öffne die Arbeitsmappe aus OneDrive erneut.</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Summe 20, Unterschied 6; 8 von 20 entsprechen 40 Prozent, Prozentangabe ist Vertiefung und keine Voraussetzung.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DGB-K1-P04-AB02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https://support.microsoft.com/de-de/excel/basic-tasks-in-excel-for-the-web</a:t>
            </a:r>
          </a:p>
          <a:p xmlns:a="http://schemas.openxmlformats.org/drawingml/2006/main">
            <a:r>
              <a:t>1. Öffne den Themenordner in OneDrive. Wähle Neu &gt; Excel-Arbeitsmappe und benenne sie K1_Datenposter_Kennung.</a:t>
            </a:r>
          </a:p>
          <a:p xmlns:a="http://schemas.openxmlformats.org/drawingml/2006/main">
            <a:r>
              <a:t>2. Klicke Zelle A1 an. Trage eine Spaltenüberschrift ein. Mit Tab gehst du nach rechts, mit Enter eine Zeile weiter.</a:t>
            </a:r>
          </a:p>
          <a:p xmlns:a="http://schemas.openxmlformats.org/drawingml/2006/main">
            <a:r>
              <a:t>3. Übertrage die Werte der Materialkarte vollständig. Das Modell beginnt mit: A1 Aktivität · B1 Stimmen.</a:t>
            </a:r>
          </a:p>
          <a:p xmlns:a="http://schemas.openxmlformats.org/drawingml/2006/main">
            <a:r>
              <a:t>4. Klicke die Ergebniszelle an. Jede Formel beginnt mit =. Verwende Zellbezüge und drücke Enter; vergleiche mit einer Handrechnung.</a:t>
            </a:r>
          </a:p>
          <a:p xmlns:a="http://schemas.openxmlformats.org/drawingml/2006/main">
            <a:r>
              <a:t>5. Prüfe Überschriften, Einheiten und Werte paarweise. Warte auf die Speicherung; schließe und öffne die Arbeitsmappe aus OneDrive erneut.</a:t>
            </a:r>
          </a:p>
          <a:p xmlns:a="http://schemas.openxmlformats.org/drawingml/2006/main">
            <a:r>
              <a:t>Prüfung: Werte und Formel sind nach dem Wiederöffnen erhalten; ich kann das Ergebnis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Summe 20, Unterschied 6; 8 von 20 entsprechen 40 Prozent, Prozentangabe ist Vertiefung und keine Voraussetzung.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DGB-K1-P04-AB02</a:t>
            </a:r>
          </a:p>
          <a:p xmlns:a="http://schemas.openxmlformats.org/drawingml/2006/main">
            <a:r>
              <a:t>Auftrag A: Trage in A1 „Aktivität“ und in B1 „Stimmen“ ein. Schreibe die vier Startdaten in die Zeilen 2 bis 5. Addiere in B6 mit =B2+B3+B4+B5. Vergleiche das Ergebnis mit deiner Handrechnung.</a:t>
            </a:r>
          </a:p>
          <a:p xmlns:a="http://schemas.openxmlformats.org/drawingml/2006/main">
            <a:r>
              <a:t>Auftrag B: Berechne den Unterschied zwischen größtem und kleinstem Wert. Erkläre die Bedeutung von 8 von 20 Stimmen.</a:t>
            </a:r>
          </a:p>
          <a:p xmlns:a="http://schemas.openxmlformats.org/drawingml/2006/main">
            <a:r>
              <a:t>Erwartungshorizont: Summe 20, Unterschied 6; 8 von 20 entsprechen 40 Prozent, Prozentangabe ist Vertiefung und keine Voraussetzung.</a:t>
            </a:r>
          </a:p>
          <a:p xmlns:a="http://schemas.openxmlformats.org/drawingml/2006/main">
            <a:r>
              <a:t>Hilfe: Eine Summenfunktion addiert einen Zellbereich; alternativ verwende Zellbezüge mit Plus.</a:t>
            </a:r>
          </a:p>
          <a:p xmlns:a="http://schemas.openxmlformats.org/drawingml/2006/main">
            <a:r>
              <a:t>Reflexion: Warum ist eine Kontrollrechnung sinnvoll?</a:t>
            </a:r>
          </a:p>
          <a:p xmlns:a="http://schemas.openxmlformats.org/drawingml/2006/main">
            <a:r>
              <a:t>Erweiterung: Ändere einen Wert und beobachte, ob die Formel mitrechnet.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DGB-K1-P04-AB03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Säule oder Balken. Zeige alle Kategorien mit ihren Werten.</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Korrekte Werte, Achse beginnt bei null; Tabelle zeigt exakte Zahlen, Diagramm erleichtert Vergleich.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DGB-K1-P04-AB03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deine Excel-Arbeitsmappe in OneDrive. Markiere die Überschriften und alle zugehörigen Datenzellen zusammen.</a:t>
            </a:r>
          </a:p>
          <a:p xmlns:a="http://schemas.openxmlformats.org/drawingml/2006/main">
            <a:r>
              <a:t>2. Wähle Einfügen &gt; Diagramme &gt; Säule oder Balken. Zeige alle Kategorien mit ihren Werten.</a:t>
            </a:r>
          </a:p>
          <a:p xmlns:a="http://schemas.openxmlformats.org/drawingml/2006/main">
            <a:r>
              <a:t>3. Klicke das Diagramm an. Ändere den Titel und ergänze über die Diagrammeinstellungen Achsenbeschriftungen und Einheiten.</a:t>
            </a:r>
          </a:p>
          <a:p xmlns:a="http://schemas.openxmlformats.org/drawingml/2006/main">
            <a:r>
              <a:t>4. Prüfe Kategorien, Größenverhältnisse und Achsenskala. Bei Säulen und Balken beginnt die Mengenachse bei null.</a:t>
            </a:r>
          </a:p>
          <a:p xmlns:a="http://schemas.openxmlformats.org/drawingml/2006/main">
            <a:r>
              <a:t>5. Lies einen Wert am Diagramm ab und vergleiche ihn mit der Tabelle. Übertrage das Diagramm mit Kopieren/Einfügen in deinen Bericht.</a:t>
            </a:r>
          </a:p>
          <a:p xmlns:a="http://schemas.openxmlformats.org/drawingml/2006/main">
            <a:r>
              <a:t>Prüfung: Das Diagramm zeigt die Daten richtig; Titel, Einheiten und Grenzen sind verständlich.</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Korrekte Werte, Achse beginnt bei null; Tabelle zeigt exakte Zahlen, Diagramm erleichtert Vergleich.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DGB-K1-P04-AB03</a:t>
            </a:r>
          </a:p>
          <a:p xmlns:a="http://schemas.openxmlformats.org/drawingml/2006/main">
            <a:r>
              <a:t>Auftrag A: Erstelle ein Balken- oder Säulendiagramm mit Titel, Kategorien und beschrifteter Mengenachse.</a:t>
            </a:r>
          </a:p>
          <a:p xmlns:a="http://schemas.openxmlformats.org/drawingml/2006/main">
            <a:r>
              <a:t>Auftrag B: Zeige dieselben Daten als Tabelle und Diagramm. Vergleiche, was jeweils leichter zu erkennen ist.</a:t>
            </a:r>
          </a:p>
          <a:p xmlns:a="http://schemas.openxmlformats.org/drawingml/2006/main">
            <a:r>
              <a:t>Erwartungshorizont: Korrekte Werte, Achse beginnt bei null; Tabelle zeigt exakte Zahlen, Diagramm erleichtert Vergleich.</a:t>
            </a:r>
          </a:p>
          <a:p xmlns:a="http://schemas.openxmlformats.org/drawingml/2006/main">
            <a:r>
              <a:t>Hilfe: Jeder Balken steht für eine Kategorie; gleiche Abstände erleichtern das Lesen.</a:t>
            </a:r>
          </a:p>
          <a:p xmlns:a="http://schemas.openxmlformats.org/drawingml/2006/main">
            <a:r>
              <a:t>Reflexion: Welche Darstellung hilft beim schnellen Vergleich?</a:t>
            </a:r>
          </a:p>
          <a:p xmlns:a="http://schemas.openxmlformats.org/drawingml/2006/main">
            <a:r>
              <a:t>Erweiterung: Ergänze eine kurze Textbeschreibung des Diagramms.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DGB-K1-P04-AB04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K1_Datenposter_Kennung.</a:t>
            </a:r>
          </a:p>
          <a:p xmlns:a="http://schemas.openxmlformats.org/drawingml/2006/main">
            <a:r>
              <a:t>2. Klicke in das Titelfeld und schreibe „Datenposter erstellen“. Über Start &gt; Neue Folie ergänzt du die nächste Seite.</a:t>
            </a:r>
          </a:p>
          <a:p xmlns:a="http://schemas.openxmlformats.org/drawingml/2006/main">
            <a:r>
              <a:t>3. Nutze Einfügen &gt; Textfeld für „8 von 20 stimmen für Aktivität 1.“.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Belegt: Bewegung häufigste Auswahl; keine Aussage über alle Schulen oder Gründe der Wahl.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DGB-K1-P04-AB04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K1_Datenposter_Kennung.</a:t>
            </a:r>
          </a:p>
          <a:p xmlns:a="http://schemas.openxmlformats.org/drawingml/2006/main">
            <a:r>
              <a:t>2. Klicke in das Titelfeld und schreibe „Datenposter erstellen“. Über Start &gt; Neue Folie ergänzt du die nächste Seite.</a:t>
            </a:r>
          </a:p>
          <a:p xmlns:a="http://schemas.openxmlformats.org/drawingml/2006/main">
            <a:r>
              <a:t>3. Nutze Einfügen &gt; Textfeld für „8 von 20 stimmen für Aktivität 1.“.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Belegt: Bewegung häufigste Auswahl; keine Aussage über alle Schulen oder Gründe der Wahl.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DGB-K1-P04-AB04</a:t>
            </a:r>
          </a:p>
          <a:p xmlns:a="http://schemas.openxmlformats.org/drawingml/2006/main">
            <a:r>
              <a:t>Auftrag A: Gestalte ein Poster mit Frage, Datenherkunft „fiktive Übungsdaten“, Tabelle, Rechnung und Diagramm.</a:t>
            </a:r>
          </a:p>
          <a:p xmlns:a="http://schemas.openxmlformats.org/drawingml/2006/main">
            <a:r>
              <a:t>Auftrag B: Schreibe zwei belegte Aussagen und eine Grenze der Daten. Nutze Überschriften und lesbare Beschriftungen.</a:t>
            </a:r>
          </a:p>
          <a:p xmlns:a="http://schemas.openxmlformats.org/drawingml/2006/main">
            <a:r>
              <a:t>Erwartungshorizont: Belegt: Bewegung häufigste Auswahl; keine Aussage über alle Schulen oder Gründe der Wahl.</a:t>
            </a:r>
          </a:p>
          <a:p xmlns:a="http://schemas.openxmlformats.org/drawingml/2006/main">
            <a:r>
              <a:t>Hilfe: Beginne: In diesen Übungsdaten … Daraus wissen wir noch nicht …</a:t>
            </a:r>
          </a:p>
          <a:p xmlns:a="http://schemas.openxmlformats.org/drawingml/2006/main">
            <a:r>
              <a:t>Reflexion: Welche Aussage wäre durch die Daten nicht gedeckt?</a:t>
            </a:r>
          </a:p>
          <a:p xmlns:a="http://schemas.openxmlformats.org/drawingml/2006/main">
            <a:r>
              <a:t>Erweiterung: Formuliere eine passende Folgefrage.</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1P2: verschiedene Darstellungsformen von Inhalten und die Wirkung auf sich und andere beschreiben.</a:t>
            </a:r>
          </a:p>
          <a:p xmlns:a="http://schemas.openxmlformats.org/drawingml/2006/main">
            <a:r>
              <a:t>1P3: mit Daten einfache Berechnungen durchführen sowie in verschiedenen (visuellen) Formaten sammeln und präsentieren.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K1_Datenposter_Kennung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20 und Bewegung werden richtig erkannt; Darstellung und Rechenweg stimmen.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1P2: verschiedene Darstellungsformen von Inhalten und die Wirkung auf sich und andere beschreiben.</a:t>
            </a:r>
          </a:p>
          <a:p xmlns:a="http://schemas.openxmlformats.org/drawingml/2006/main">
            <a:r>
              <a:t>1P3: mit Daten einfache Berechnungen durchführen sowie in verschiedenen (visuellen) Formaten sammeln und präsentieren.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DGB-K1-P04-AB05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K1_Datenposter_Kennung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20 und Bewegung werden richtig erkannt; Darstellung und Rechenweg stimmen.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1P2: verschiedene Darstellungsformen von Inhalten und die Wirkung auf sich und andere beschreiben.</a:t>
            </a:r>
          </a:p>
          <a:p xmlns:a="http://schemas.openxmlformats.org/drawingml/2006/main">
            <a:r>
              <a:t>1P3: mit Daten einfache Berechnungen durchführen sowie in verschiedenen (visuellen) Formaten sammeln und präsentieren.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DGB-K1-P04-AB05</a:t>
            </a:r>
          </a:p>
          <a:p xmlns:a="http://schemas.openxmlformats.org/drawingml/2006/main">
            <a:r>
              <a:t>Auftrag A: Lass jemand anderen häufigste Aktivität und Gesamtzahl am Poster ablesen. Korrigiere Missverständnisse.</a:t>
            </a:r>
          </a:p>
          <a:p xmlns:a="http://schemas.openxmlformats.org/drawingml/2006/main">
            <a:r>
              <a:t>Auftrag B: Exportiere die PDF und erläutere deine Rechnung sowie eine Gestaltungsentscheidung.</a:t>
            </a:r>
          </a:p>
          <a:p xmlns:a="http://schemas.openxmlformats.org/drawingml/2006/main">
            <a:r>
              <a:t>Erwartungshorizont: 20 und Bewegung werden richtig erkannt; Darstellung und Rechenweg stimmen.</a:t>
            </a:r>
          </a:p>
          <a:p xmlns:a="http://schemas.openxmlformats.org/drawingml/2006/main">
            <a:r>
              <a:t>Hilfe: Teste zunächst ohne mündliche Erklärung.</a:t>
            </a:r>
          </a:p>
          <a:p xmlns:a="http://schemas.openxmlformats.org/drawingml/2006/main">
            <a:r>
              <a:t>Reflexion: Was macht ein Diagramm verständlich?</a:t>
            </a:r>
          </a:p>
          <a:p xmlns:a="http://schemas.openxmlformats.org/drawingml/2006/main">
            <a:r>
              <a:t>Erweiterung: Prüfe das Poster in Graustufen.</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1P3: mit Daten einfache Berechnungen durchführen sowie in verschiedenen (visuellen) Formaten sammeln und präsentieren.</a:t>
            </a:r>
          </a:p>
          <a:p xmlns:a="http://schemas.openxmlformats.org/drawingml/2006/main">
            <a:r>
              <a:t>1P2: verschiedene Darstellungsformen von Inhalten und die Wirkung auf sich und andere beschreiben.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Endprodukt: Ein Datenposter als PDF mit Frage, Tabelle, Rechnung, Diagramm und Aussage.</a:t>
            </a:r>
          </a:p>
          <a:p xmlns:a="http://schemas.openxmlformats.org/drawingml/2006/main">
            <a:r>
              <a:t>Abschlusskriterium: 20 und Bewegung werden richtig erkannt; Darstellung und Rechenweg stimmen.</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Orientierung: Körperliches Ausführen und Papierfiguren machen algorithmisches Denken zugänglich. Die Lernenden erleben Mehrdeutigkeit, bevor sie die Fachbegriffe Algorithmus und Schleife sichern. Bewerten Sie die Ausführbarkeit und die Erklärung einer Korrektur, nicht die zeichnerische Qualität.</a:t>
            </a:r>
          </a:p>
          <a:p xmlns:a="http://schemas.openxmlformats.org/drawingml/2006/main">
            <a:r>
              <a:t>Vorbereitung: Karopapier, Spielfiguren und drei Befehlskarten bereitlegen. Startfeld und Blickrichtung gemeinsam festlegen. Für die abschließende Karte eine einfache Text- oder Zeichenanwendung anbieten. Auf jedem Laptop den gezeigten Weg prüfen; Ordner Digitale_Grundbildung/Klasse_1/05_Algorithmuskarte vorbereiten. Datei K1_Algorithmuskarte_Kennung verwenden. Bei Abweichungen Menübezeichnung auf der Schulstart-Karte notieren.</a:t>
            </a:r>
          </a:p>
          <a:p xmlns:a="http://schemas.openxmlformats.org/drawingml/2006/main">
            <a:r>
              <a:t>Erste Unterrichtseinheit: 0–5 Alltagssituation und ersten Versuch gemeinsam lesen. Zeichne ein Feld mit fünf Reihen und fünf Spalten. Setze eine Figur links unten mit Blick nach rechts. Sage nur „Geh zum Ziel“. Was fehlt, damit eine andere Person den Weg eindeutig ausführen kann?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Eine ausführbare Anleitung vom Start zum Ziel.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Ziel: Du formulierst und testest eindeutige Algorithmen mit Wiederholungen.</a:t>
            </a:r>
          </a:p>
          <a:p xmlns:a="http://schemas.openxmlformats.org/drawingml/2006/main">
            <a:r>
              <a:t>Endprodukt: Eine Algorithmuskarte als PDF mit Ablauf, Schleife und verbessertem Testbeispiel.</a:t>
            </a:r>
          </a:p>
          <a:p xmlns:a="http://schemas.openxmlformats.org/drawingml/2006/main">
            <a:r>
              <a:t>Vorbereitung: Eigener Laptop, Internetzugang und Microsoft 365 im Browser mit dem von der Schule bereitgestellten Konto. Gezeigter Geräteweg: Windows 11. Word.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Vollständige Materialkarte: Roboterfeld: 5 × 5 Kästchen. Start links unten, Blickrichtung rechts. Ziel rechts oben. Hindernisse gibt es zunächst nicht. Befehle: GEHE 1 FELD, DREHE LINKS, DREHE RECHTS. Der Roboter ergänzt keine fehlenden Schritte. Ein Algorithmus ist eine eindeutige Folge von Anweisungen; eine Schleife wiederholt Anweisungen.</a:t>
            </a:r>
          </a:p>
          <a:p xmlns:a="http://schemas.openxmlformats.org/drawingml/2006/main">
            <a:r>
              <a:t>Geräte und Programme: Eigener Laptop, Internetzugang und Microsoft 365 im Browser mit dem von der Schule bereitgestellten Konto. Gezeigter Geräteweg: Windows 11. Word.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„Genau anweisen“. Markiere sie und wähle Start &gt; Formatvorlagen &gt; Überschrift 1.</a:t>
            </a:r>
          </a:p>
          <a:p xmlns:a="http://schemas.openxmlformats.org/drawingml/2006/main">
            <a:r>
              <a:t>3. Beginne mit dem Beispiel: „Start links unten, Blick rechts“.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Vier Schritte rechts, Linksdrehung, vier Schritte nach oben ist eine Lösung; Blickrichtung wird beachtet.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„Genau anweisen“. Markiere sie und wähle Start &gt; Formatvorlagen &gt; Überschrift 1.</a:t>
            </a:r>
          </a:p>
          <a:p xmlns:a="http://schemas.openxmlformats.org/drawingml/2006/main">
            <a:r>
              <a:t>3. Beginne mit dem Beispiel: „Start links unten, Blick rechts“.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Vier Schritte rechts, Linksdrehung, vier Schritte nach oben ist eine Lösung; Blickrichtung wird beachtet.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DGB-K1-P05-AB01</a:t>
            </a:r>
          </a:p>
          <a:p xmlns:a="http://schemas.openxmlformats.org/drawingml/2006/main">
            <a:r>
              <a:t>Auftrag A: Zeichne ein 5 × 5-Feld. Markiere Start links unten, Blick nach rechts und Ziel rechts oben. Schreibe den vollständigen Weg nur mit GEHE 1 FELD, DREHE LINKS und DREHE RECHTS. Zähle Bewegungen statt Kästchen.</a:t>
            </a:r>
          </a:p>
          <a:p xmlns:a="http://schemas.openxmlformats.org/drawingml/2006/main">
            <a:r>
              <a:t>Auftrag B: Lass eine andere Person die Befehle wörtlich ausführen. Markiere jede unklare oder fehlende Anweisung.</a:t>
            </a:r>
          </a:p>
          <a:p xmlns:a="http://schemas.openxmlformats.org/drawingml/2006/main">
            <a:r>
              <a:t>Erwartungshorizont: Vier Schritte rechts, Linksdrehung, vier Schritte nach oben ist eine Lösung; Blickrichtung wird beachtet.</a:t>
            </a:r>
          </a:p>
          <a:p xmlns:a="http://schemas.openxmlformats.org/drawingml/2006/main">
            <a:r>
              <a:t>Hilfe: Ein Schritt führt genau in das benachbarte Feld in Blickrichtung.</a:t>
            </a:r>
          </a:p>
          <a:p xmlns:a="http://schemas.openxmlformats.org/drawingml/2006/main">
            <a:r>
              <a:t>Reflexion: Welche Anweisung war weniger eindeutig als gedacht?</a:t>
            </a:r>
          </a:p>
          <a:p xmlns:a="http://schemas.openxmlformats.org/drawingml/2006/main">
            <a:r>
              <a:t>Erweiterung: Finde einen anderen gültigen Weg.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„Wiederholungen erkennen“. Markiere sie und wähle Start &gt; Formatvorlagen &gt; Überschrift 1.</a:t>
            </a:r>
          </a:p>
          <a:p xmlns:a="http://schemas.openxmlformats.org/drawingml/2006/main">
            <a:r>
              <a:t>3. Beginne mit dem Beispiel: „WIEDERHOLE 4 MAL: GEHE 1 FELD“.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WIEDERHOLE 4 MAL GEHE 1 FELD; Linksdrehung; Wiederholung 4. Gleiche Wirkung bei kürzerer Darstellung.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„Wiederholungen erkennen“. Markiere sie und wähle Start &gt; Formatvorlagen &gt; Überschrift 1.</a:t>
            </a:r>
          </a:p>
          <a:p xmlns:a="http://schemas.openxmlformats.org/drawingml/2006/main">
            <a:r>
              <a:t>3. Beginne mit dem Beispiel: „WIEDERHOLE 4 MAL: GEHE 1 FELD“.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WIEDERHOLE 4 MAL GEHE 1 FELD; Linksdrehung; Wiederholung 4. Gleiche Wirkung bei kürzerer Darstellung.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DGB-K1-P05-AB02</a:t>
            </a:r>
          </a:p>
          <a:p xmlns:a="http://schemas.openxmlformats.org/drawingml/2006/main">
            <a:r>
              <a:t>Auftrag A: Markiere gleiche aufeinanderfolgende Befehle in deinem Weg. Ersetze sie durch WIEDERHOLE … MAL.</a:t>
            </a:r>
          </a:p>
          <a:p xmlns:a="http://schemas.openxmlformats.org/drawingml/2006/main">
            <a:r>
              <a:t>Auftrag B: Führe die verkürzte Anleitung aus und vergleiche Ziel und Zahl der Schritte mit dem Original.</a:t>
            </a:r>
          </a:p>
          <a:p xmlns:a="http://schemas.openxmlformats.org/drawingml/2006/main">
            <a:r>
              <a:t>Erwartungshorizont: WIEDERHOLE 4 MAL GEHE 1 FELD; Linksdrehung; Wiederholung 4. Gleiche Wirkung bei kürzerer Darstellung.</a:t>
            </a:r>
          </a:p>
          <a:p xmlns:a="http://schemas.openxmlformats.org/drawingml/2006/main">
            <a:r>
              <a:t>Hilfe: Die Zahl sagt, wie oft der eingerückte Befehl ausgeführt wird.</a:t>
            </a:r>
          </a:p>
          <a:p xmlns:a="http://schemas.openxmlformats.org/drawingml/2006/main">
            <a:r>
              <a:t>Reflexion: Was passiert, wenn die Wiederholungszahl falsch ist?</a:t>
            </a:r>
          </a:p>
          <a:p xmlns:a="http://schemas.openxmlformats.org/drawingml/2006/main">
            <a:r>
              <a:t>Erweiterung: Schreibe eine Schleife für einen Quadratrundweg.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„Fehler finden“. Markiere sie und wähle Start &gt; Formatvorlagen &gt; Überschrift 1.</a:t>
            </a:r>
          </a:p>
          <a:p xmlns:a="http://schemas.openxmlformats.org/drawingml/2006/main">
            <a:r>
              <a:t>3. Beginne mit dem Beispiel: „Soll: rechts oben“.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Rechtsdrehung führt nach unten aus dem Feld; links drehen behebt den Fehler. Fehler nicht nur am Endergebnis benennen.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„Fehler finden“. Markiere sie und wähle Start &gt; Formatvorlagen &gt; Überschrift 1.</a:t>
            </a:r>
          </a:p>
          <a:p xmlns:a="http://schemas.openxmlformats.org/drawingml/2006/main">
            <a:r>
              <a:t>3. Beginne mit dem Beispiel: „Soll: rechts oben“.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Rechtsdrehung führt nach unten aus dem Feld; links drehen behebt den Fehler. Fehler nicht nur am Endergebnis benennen.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DGB-K1-P05-AB03</a:t>
            </a:r>
          </a:p>
          <a:p xmlns:a="http://schemas.openxmlformats.org/drawingml/2006/main">
            <a:r>
              <a:t>Auftrag A: Teste den fehlerhaften Ablauf: 4 Schritte, rechts drehen, 4 Schritte. Notiere die erste Stelle, an der der Weg nicht mehr zum Ziel führt.</a:t>
            </a:r>
          </a:p>
          <a:p xmlns:a="http://schemas.openxmlformats.org/drawingml/2006/main">
            <a:r>
              <a:t>Auftrag B: Korrigiere den Ablauf und dokumentiere Erwartung, tatsächlichen Verlauf und Korrektur.</a:t>
            </a:r>
          </a:p>
          <a:p xmlns:a="http://schemas.openxmlformats.org/drawingml/2006/main">
            <a:r>
              <a:t>Erwartungshorizont: Rechtsdrehung führt nach unten aus dem Feld; links drehen behebt den Fehler. Fehler nicht nur am Endergebnis benennen.</a:t>
            </a:r>
          </a:p>
          <a:p xmlns:a="http://schemas.openxmlformats.org/drawingml/2006/main">
            <a:r>
              <a:t>Hilfe: Verfolge Position und Blickrichtung nach jedem Befehl.</a:t>
            </a:r>
          </a:p>
          <a:p xmlns:a="http://schemas.openxmlformats.org/drawingml/2006/main">
            <a:r>
              <a:t>Reflexion: Warum ist die erste falsche Stelle besonders hilfreich?</a:t>
            </a:r>
          </a:p>
          <a:p xmlns:a="http://schemas.openxmlformats.org/drawingml/2006/main">
            <a:r>
              <a:t>Erweiterung: Entwirf einen zweiten Fehler und eine passende Korrektur.</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1P1: eindeutige Handlungsanleitungen (Algorithmen) nachvollziehen, ausführen sowie selbstständig formulieren.</a:t>
            </a:r>
          </a:p>
          <a:p xmlns:a="http://schemas.openxmlformats.org/drawingml/2006/main">
            <a:r>
              <a:t>1P2: verschiedene Darstellungsformen von Inhalten und die Wirkung auf sich und andere beschreiben.</a:t>
            </a:r>
          </a:p>
          <a:p xmlns:a="http://schemas.openxmlformats.org/drawingml/2006/main">
            <a:r>
              <a:t>DGB-K1-P05-AB04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„Algorithmuskarte bauen“. Markiere sie und wähle Start &gt; Formatvorlagen &gt; Überschrift 1.</a:t>
            </a:r>
          </a:p>
          <a:p xmlns:a="http://schemas.openxmlformats.org/drawingml/2006/main">
            <a:r>
              <a:t>3. Beginne mit dem Beispiel: „Vollständiger Ablauf“.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Beide Darstellungen führen zum selben Ziel; Vergleich benennt etwa Lesbarkeit oder Richtungswechsel.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1P1: eindeutige Handlungsanleitungen (Algorithmen) nachvollziehen, ausführen sowie selbstständig formulieren.</a:t>
            </a:r>
          </a:p>
          <a:p xmlns:a="http://schemas.openxmlformats.org/drawingml/2006/main">
            <a:r>
              <a:t>1P2: verschiedene Darstellungsformen von Inhalten und die Wirkung auf sich und andere beschreiben.</a:t>
            </a:r>
          </a:p>
          <a:p xmlns:a="http://schemas.openxmlformats.org/drawingml/2006/main">
            <a:r>
              <a:t>DGB-K1-P05-AB04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OneDrive und den Themenordner 05_Algorithmuskarte. Öffne deine Themen-Datei oder erstelle sie über Neu &gt; Word-Dokument.</a:t>
            </a:r>
          </a:p>
          <a:p xmlns:a="http://schemas.openxmlformats.org/drawingml/2006/main">
            <a:r>
              <a:t>2. Schreibe die Überschrift „Algorithmuskarte bauen“. Markiere sie und wähle Start &gt; Formatvorlagen &gt; Überschrift 1.</a:t>
            </a:r>
          </a:p>
          <a:p xmlns:a="http://schemas.openxmlformats.org/drawingml/2006/main">
            <a:r>
              <a:t>3. Beginne mit dem Beispiel: „Vollständiger Ablauf“. Ergänze darunter eine Begründung aus der Materialkarte.</a:t>
            </a:r>
          </a:p>
          <a:p xmlns:a="http://schemas.openxmlformats.org/drawingml/2006/main">
            <a:r>
              <a:t>4. Bearbeite jetzt Aufgabe A und B. Trenne im Dokument Aussage, Beleg und offene Frage; nutze Einfügen &gt; Tabelle für Vergleiche.</a:t>
            </a:r>
          </a:p>
          <a:p xmlns:a="http://schemas.openxmlformats.org/drawingml/2006/main">
            <a:r>
              <a:t>5. Prüfe mit einer anderen Person die fachliche Aussage. Speichere in OneDrive unter K1_Algorithmuskarte_Kennung; halte deinen eigenen Beitrag fest.</a:t>
            </a:r>
          </a:p>
          <a:p xmlns:a="http://schemas.openxmlformats.org/drawingml/2006/main">
            <a:r>
              <a:t>Prüfung: Ich finde meinen eigenen Beitrag in der Datei und kann ihn anhand der Materialkarte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Beide Darstellungen führen zum selben Ziel; Vergleich benennt etwa Lesbarkeit oder Richtungswechsel.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1P1: eindeutige Handlungsanleitungen (Algorithmen) nachvollziehen, ausführen sowie selbstständig formulieren.</a:t>
            </a:r>
          </a:p>
          <a:p xmlns:a="http://schemas.openxmlformats.org/drawingml/2006/main">
            <a:r>
              <a:t>1P2: verschiedene Darstellungsformen von Inhalten und die Wirkung auf sich und andere beschreiben.</a:t>
            </a:r>
          </a:p>
          <a:p xmlns:a="http://schemas.openxmlformats.org/drawingml/2006/main">
            <a:r>
              <a:t>DGB-K1-P05-AB04</a:t>
            </a:r>
          </a:p>
          <a:p xmlns:a="http://schemas.openxmlformats.org/drawingml/2006/main">
            <a:r>
              <a:t>Auftrag A: Erstelle eine Karte mit Feld, vollständigem Ablauf und Schleifenversion.</a:t>
            </a:r>
          </a:p>
          <a:p xmlns:a="http://schemas.openxmlformats.org/drawingml/2006/main">
            <a:r>
              <a:t>Auftrag B: Ergänze dein Fehlerbeispiel mit Korrektur und vergleiche Textanleitung mit Pfeilzeichnung.</a:t>
            </a:r>
          </a:p>
          <a:p xmlns:a="http://schemas.openxmlformats.org/drawingml/2006/main">
            <a:r>
              <a:t>Erwartungshorizont: Beide Darstellungen führen zum selben Ziel; Vergleich benennt etwa Lesbarkeit oder Richtungswechsel.</a:t>
            </a:r>
          </a:p>
          <a:p xmlns:a="http://schemas.openxmlformats.org/drawingml/2006/main">
            <a:r>
              <a:t>Hilfe: Nutze eine Legende für alle Pfeile und Symbole.</a:t>
            </a:r>
          </a:p>
          <a:p xmlns:a="http://schemas.openxmlformats.org/drawingml/2006/main">
            <a:r>
              <a:t>Reflexion: Welche Darstellung würde ein neues Team leichter verstehen?</a:t>
            </a:r>
          </a:p>
          <a:p xmlns:a="http://schemas.openxmlformats.org/drawingml/2006/main">
            <a:r>
              <a:t>Erweiterung: Ergänze eine eindeutige Legende ohne Farbcodierung.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K1_Algorithmuskarte_Kennung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Blindtest gelingt; jede Person erklärt Schleife und Wiederholungszahl.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DGB-K1-P05-AB05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K1_Algorithmuskarte_Kennung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Blindtest gelingt; jede Person erklärt Schleife und Wiederholungszahl.</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DGB-K1-P05-AB05</a:t>
            </a:r>
          </a:p>
          <a:p xmlns:a="http://schemas.openxmlformats.org/drawingml/2006/main">
            <a:r>
              <a:t>Auftrag A: Gib die Karte ohne Erklärung an ein anderes Team und beobachte den Ablauf. Verbessere einen Stolperpunkt.</a:t>
            </a:r>
          </a:p>
          <a:p xmlns:a="http://schemas.openxmlformats.org/drawingml/2006/main">
            <a:r>
              <a:t>Auftrag B: Exportiere die Karte und erkläre selbstständig, welchen Befehl deine Schleife wiederholt.</a:t>
            </a:r>
          </a:p>
          <a:p xmlns:a="http://schemas.openxmlformats.org/drawingml/2006/main">
            <a:r>
              <a:t>Erwartungshorizont: Blindtest gelingt; jede Person erklärt Schleife und Wiederholungszahl.</a:t>
            </a:r>
          </a:p>
          <a:p xmlns:a="http://schemas.openxmlformats.org/drawingml/2006/main">
            <a:r>
              <a:t>Hilfe: Beobachte zuerst, bevor du Hinweise gibst.</a:t>
            </a:r>
          </a:p>
          <a:p xmlns:a="http://schemas.openxmlformats.org/drawingml/2006/main">
            <a:r>
              <a:t>Reflexion: Welche Annahme hattest du nicht aufgeschrieben?</a:t>
            </a:r>
          </a:p>
          <a:p xmlns:a="http://schemas.openxmlformats.org/drawingml/2006/main">
            <a:r>
              <a:t>Erweiterung: Teste mit einer anderen Startposition und erkläre, was angepasst werden muss.</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1P1: eindeutige Handlungsanleitungen (Algorithmen) nachvollziehen, ausführen sowie selbstständig formulieren.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Endprodukt: Eine Algorithmuskarte als PDF mit Ablauf, Schleife und verbessertem Testbeispiel.</a:t>
            </a:r>
          </a:p>
          <a:p xmlns:a="http://schemas.openxmlformats.org/drawingml/2006/main">
            <a:r>
              <a:t>Abschlusskriterium: Blindtest gelingt; jede Person erklärt Schleife und Wiederholungszahl.</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1H2: Mediennutzungsformen sowie deren historische Entwicklung und gesellschaftliche Etablierung im Zuge des Medienwandels beschreiben.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Orientierung: Die Alltagssituation lenkt den Blick auf Nutzen statt auf pauschale Bewertungen von Bildschirmzeit. Die kurze Präsentation dient dem verständlichen Erklären. Bei persönlichen Fragen ist ein selbst gewählter fiktiver Fall möglich; die Begründung bleibt beobachtbar.</a:t>
            </a:r>
          </a:p>
          <a:p xmlns:a="http://schemas.openxmlformats.org/drawingml/2006/main">
            <a:r>
              <a:t>Vorbereitung: Gedruckten oder selbst gezeichneten Plan und eine beispielhafte digitale Ansicht zeigen. Präsentationsprogramm bereitstellen. Keine privaten Nutzungsprotokolle erheben. Auf jedem Laptop den gezeigten Weg prüfen; Ordner Digitale_Grundbildung/Klasse_1/06_Medienvergleich vorbereiten. Datei K1_Medienvergleich_Kennung verwenden. Bei Abweichungen Menübezeichnung auf der Schulstart-Karte notieren.</a:t>
            </a:r>
          </a:p>
          <a:p xmlns:a="http://schemas.openxmlformats.org/drawingml/2006/main">
            <a:r>
              <a:t>Erste Unterrichtseinheit: 0–5 Alltagssituation und ersten Versuch gemeinsam lesen. Stell dir vor: Du suchst einen Treffpunkt und der Akku ist leer. Vergleiche einen gedruckten Plan mit einer Navigations-App. Nenne für diese Situation einen Vorteil und eine Grenze beider Möglichkeiten. / 5–10 Beobachtungen sammeln. Die Lernziele in eigenen Worten erklären lassen; offene Begriffe anhand der Materialkarte klären. / 10–35 Die beiden Aufgaben von Arbeitsblatt 1 bearbeiten lassen. Bedienung und Erklärung im Team wechseln. Bei Bedarf den Hilfehinweis nutzen. / 35–45 Zwei unterschiedliche Lösungswege vergleichen. Vergleich von zwei Medienpaaren mit ihren Komponenten. / 45–50 Jede Person nennt eine gelungene Handlung und einen nächsten Versuch. Beobachtung und passende Aufgabenkennung kurz im Lernnachweis festhalten.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1H2: Mediennutzungsformen sowie deren historische Entwicklung und gesellschaftliche Etablierung im Zuge des Medienwandels beschreiben.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Ziel: Du vergleichst analoge und digitale Medien und reflektierst deine Nutzung.</a:t>
            </a:r>
          </a:p>
          <a:p xmlns:a="http://schemas.openxmlformats.org/drawingml/2006/main">
            <a:r>
              <a:t>Endprodukt: Eine Präsentation mit vier Folien als PDF über Medienwandel und eine begründete Nutzungsentscheidung.</a:t>
            </a:r>
          </a:p>
          <a:p xmlns:a="http://schemas.openxmlformats.org/drawingml/2006/main">
            <a:r>
              <a:t>Vorbereitung: Eigener Laptop, Internetzugang und Microsoft 365 im Browser mit dem von der Schule bereitgestellten Konto. Gezeigter Geräteweg: Windows 11. PowerPoint. Ablage und Abgabe: OneDrive. </a:t>
            </a:r>
          </a:p>
          <a:p xmlns:a="http://schemas.openxmlformats.org/drawingml/2006/main">
            <a:r>
              <a:t>Bild: mit dem integrierten Bildgenerator erstelltes illustratives Ergebnisbeispiel. Bildgestaltung ist nicht verbindlich. Kernfrage: Woran lässt sich das erwartete Ergebnis erkennen?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1H2: Mediennutzungsformen sowie deren historische Entwicklung und gesellschaftliche Etablierung im Zuge des Medienwandels beschreiben.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Vollständige Materialkarte: Vergleichsfälle: Brief und Nachrichtendienst; gedruckter Stadtplan und Navigations-App; gedrucktes Fotoalbum und digitales Album. Digital gespeicherte Inhalte werden durch diskrete Zeichen bzw. Zahlen dargestellt. Analog und digital können zusammenwirken. Niemand muss private Bildschirmzeiten offenlegen; persönliche Reflexion kann vertraulich bleiben.</a:t>
            </a:r>
          </a:p>
          <a:p xmlns:a="http://schemas.openxmlformats.org/drawingml/2006/main">
            <a:r>
              <a:t>Geräte und Programme: Eigener Laptop, Internetzugang und Microsoft 365 im Browser mit dem von der Schule bereitgestellten Konto. Gezeigter Geräteweg: Windows 11. PowerPoint. Ablage und Abgabe: OneDrive. </a:t>
            </a:r>
          </a:p>
          <a:p xmlns:a="http://schemas.openxmlformats.org/drawingml/2006/main">
            <a:r>
              <a:t>Vor Beginn Speicherort, Abgabeweg und freigegebene Programme klären. Unterrichtsplanung: 5 Minuten Aktivierung, 30 Minuten Arbeit, 10 Minuten Prüfung/Reflexion, 5 Minuten Freigabe und Sicherung. An Lerngruppe anpassen.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DGB-K1-P06-AB01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„Analog und digital“. Über Start &gt; Neue Folie ergänzt du die nächste Seite.</a:t>
            </a:r>
          </a:p>
          <a:p xmlns:a="http://schemas.openxmlformats.org/drawingml/2006/main">
            <a:r>
              <a:t>3. Nutze Einfügen &gt; Textfeld für „Brief: Papier, Stift, Transport“.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Zum Beispiel digitale Kartendaten und berechnete Route, reale Bewegung im Raum; digital bedeutet nicht automatisch online.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DGB-K1-P06-AB01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„Analog und digital“. Über Start &gt; Neue Folie ergänzt du die nächste Seite.</a:t>
            </a:r>
          </a:p>
          <a:p xmlns:a="http://schemas.openxmlformats.org/drawingml/2006/main">
            <a:r>
              <a:t>3. Nutze Einfügen &gt; Textfeld für „Brief: Papier, Stift, Transport“.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Zum Beispiel digitale Kartendaten und berechnete Route, reale Bewegung im Raum; digital bedeutet nicht automatisch online.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DGB-K1-P06-AB01</a:t>
            </a:r>
          </a:p>
          <a:p xmlns:a="http://schemas.openxmlformats.org/drawingml/2006/main">
            <a:r>
              <a:t>Auftrag A: Wähle zwei Vergleichsfälle. Beschreibe Gemeinsamkeiten, Unterschiede und beteiligte Komponenten.</a:t>
            </a:r>
          </a:p>
          <a:p xmlns:a="http://schemas.openxmlformats.org/drawingml/2006/main">
            <a:r>
              <a:t>Auftrag B: Erkläre an einem Fall, was digital gespeichert oder verarbeitet wird und welcher Teil weiterhin analog bleibt.</a:t>
            </a:r>
          </a:p>
          <a:p xmlns:a="http://schemas.openxmlformats.org/drawingml/2006/main">
            <a:r>
              <a:t>Erwartungshorizont: Zum Beispiel digitale Kartendaten und berechnete Route, reale Bewegung im Raum; digital bedeutet nicht automatisch online.</a:t>
            </a:r>
          </a:p>
          <a:p xmlns:a="http://schemas.openxmlformats.org/drawingml/2006/main">
            <a:r>
              <a:t>Hilfe: Frage: Wo liegen Daten vor? Wo geschieht etwas in der physischen Welt?</a:t>
            </a:r>
          </a:p>
          <a:p xmlns:a="http://schemas.openxmlformats.org/drawingml/2006/main">
            <a:r>
              <a:t>Reflexion: Kann ein digitales Gerät ohne Internet funktionieren?</a:t>
            </a:r>
          </a:p>
          <a:p xmlns:a="http://schemas.openxmlformats.org/drawingml/2006/main">
            <a:r>
              <a:t>Erweiterung: Finde eine weitere Mischform.</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1H2: Mediennutzungsformen sowie deren historische Entwicklung und gesellschaftliche Etablierung im Zuge des Medienwandels beschreiben.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„Wandel beschreiben“. Über Start &gt; Neue Folie ergänzt du die nächste Seite.</a:t>
            </a:r>
          </a:p>
          <a:p xmlns:a="http://schemas.openxmlformats.org/drawingml/2006/main">
            <a:r>
              <a:t>3. Nutze Einfügen &gt; Textfeld für „Telefon: direktes Gespräch“.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pauschale Fortschrittserzählung; Zeit, Reichweite, Verfügbarkeit und Zugänglichkeit werden begründet verglichen.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1H2: Mediennutzungsformen sowie deren historische Entwicklung und gesellschaftliche Etablierung im Zuge des Medienwandels beschreiben.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DGB-K1-P06-AB02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„Wandel beschreiben“. Über Start &gt; Neue Folie ergänzt du die nächste Seite.</a:t>
            </a:r>
          </a:p>
          <a:p xmlns:a="http://schemas.openxmlformats.org/drawingml/2006/main">
            <a:r>
              <a:t>3. Nutze Einfügen &gt; Textfeld für „Telefon: direktes Gespräch“.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Keine pauschale Fortschrittserzählung; Zeit, Reichweite, Verfügbarkeit und Zugänglichkeit werden begründet verglichen.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1H2: Mediennutzungsformen sowie deren historische Entwicklung und gesellschaftliche Etablierung im Zuge des Medienwandels beschreiben.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DGB-K1-P06-AB02</a:t>
            </a:r>
          </a:p>
          <a:p xmlns:a="http://schemas.openxmlformats.org/drawingml/2006/main">
            <a:r>
              <a:t>Auftrag A: Ordne Brief, Telefonanruf und Nachrichtendienst als unterschiedliche Medienformen ein. Beschreibe, wie Alltag und Arbeit sich dadurch verändern.</a:t>
            </a:r>
          </a:p>
          <a:p xmlns:a="http://schemas.openxmlformats.org/drawingml/2006/main">
            <a:r>
              <a:t>Auftrag B: Vergleiche Vorteile und Nachteile für zwei Personen mit unterschiedlichen Bedürfnissen, etwa bei langsamer Verbindung oder Sehbeeinträchtigung.</a:t>
            </a:r>
          </a:p>
          <a:p xmlns:a="http://schemas.openxmlformats.org/drawingml/2006/main">
            <a:r>
              <a:t>Erwartungshorizont: Keine pauschale Fortschrittserzählung; Zeit, Reichweite, Verfügbarkeit und Zugänglichkeit werden begründet verglichen.</a:t>
            </a:r>
          </a:p>
          <a:p xmlns:a="http://schemas.openxmlformats.org/drawingml/2006/main">
            <a:r>
              <a:t>Hilfe: Ein neues Medium ersetzt ein älteres nicht immer vollständig.</a:t>
            </a:r>
          </a:p>
          <a:p xmlns:a="http://schemas.openxmlformats.org/drawingml/2006/main">
            <a:r>
              <a:t>Reflexion: Warum bleibt ein älteres Medium manchmal sinnvoll?</a:t>
            </a:r>
          </a:p>
          <a:p xmlns:a="http://schemas.openxmlformats.org/drawingml/2006/main">
            <a:r>
              <a:t>Erweiterung: Unterscheide Erfindung und breite gesellschaftliche Nutzung.</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„Eigene Nutzung reflektieren“. Über Start &gt; Neue Folie ergänzt du die nächste Seite.</a:t>
            </a:r>
          </a:p>
          <a:p xmlns:a="http://schemas.openxmlformats.org/drawingml/2006/main">
            <a:r>
              <a:t>3. Nutze Einfügen &gt; Textfeld für „Zweck: einen Termin absprechen“.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Konkrete Selbstreflexion, etwa Benachrichtigungen bei Lernzeit begrenzen; keine Bewertung nach Nutzungsdauer.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DGB-K1-P06-AB03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„Eigene Nutzung reflektieren“. Über Start &gt; Neue Folie ergänzt du die nächste Seite.</a:t>
            </a:r>
          </a:p>
          <a:p xmlns:a="http://schemas.openxmlformats.org/drawingml/2006/main">
            <a:r>
              <a:t>3. Nutze Einfügen &gt; Textfeld für „Zweck: einen Termin absprechen“.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Konkrete Selbstreflexion, etwa Benachrichtigungen bei Lernzeit begrenzen; keine Bewertung nach Nutzungsdauer.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DGB-K1-P06-AB03</a:t>
            </a:r>
          </a:p>
          <a:p xmlns:a="http://schemas.openxmlformats.org/drawingml/2006/main">
            <a:r>
              <a:t>Auftrag A: Notiere für dich zwei Nutzungssituationen und ihren Zweck. Vergleiche gewünschten Nutzen und tatsächliche Wirkung.</a:t>
            </a:r>
          </a:p>
          <a:p xmlns:a="http://schemas.openxmlformats.org/drawingml/2006/main">
            <a:r>
              <a:t>Auftrag B: Formuliere eine freiwillige Veränderung für eine Woche und einen prüfbaren Maßstab. Teile nur die Veränderung, keine privaten Daten.</a:t>
            </a:r>
          </a:p>
          <a:p xmlns:a="http://schemas.openxmlformats.org/drawingml/2006/main">
            <a:r>
              <a:t>Erwartungshorizont: Konkrete Selbstreflexion, etwa Benachrichtigungen bei Lernzeit begrenzen; keine Bewertung nach Nutzungsdauer.</a:t>
            </a:r>
          </a:p>
          <a:p xmlns:a="http://schemas.openxmlformats.org/drawingml/2006/main">
            <a:r>
              <a:t>Hilfe: Satzstart: Wenn ich …, möchte ich … Dafür probiere ich …</a:t>
            </a:r>
          </a:p>
          <a:p xmlns:a="http://schemas.openxmlformats.org/drawingml/2006/main">
            <a:r>
              <a:t>Reflexion: Woran würdest du eine hilfreiche Veränderung erkennen?</a:t>
            </a:r>
          </a:p>
          <a:p xmlns:a="http://schemas.openxmlformats.org/drawingml/2006/main">
            <a:r>
              <a:t>Erweiterung: Formuliere eine Alternative, falls dein erster Plan nicht passt.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DGB-K1-P06-AB04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„Vier Folien gestalten“. Über Start &gt; Neue Folie ergänzt du die nächste Seite.</a:t>
            </a:r>
          </a:p>
          <a:p xmlns:a="http://schemas.openxmlformats.org/drawingml/2006/main">
            <a:r>
              <a:t>3. Nutze Einfügen &gt; Textfeld für „Folie 1: Medienvergleich“.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Vier nachvollziehbar strukturierte Folien mit eigenen Visuals; Entscheidung kann allgemein formuliert sein.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DGB-K1-P06-AB04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https://support.microsoft.com/de-de/powerpoint/basic-tasks-in-powerpoint-for-the-web</a:t>
            </a:r>
          </a:p>
          <a:p xmlns:a="http://schemas.openxmlformats.org/drawingml/2006/main">
            <a:r>
              <a:t>1. Öffne im OneDrive-Themenordner deine Präsentation. Beim ersten Mal: Neu &gt; PowerPoint-Präsentation; Dateiname K1_Medienvergleich_Kennung.</a:t>
            </a:r>
          </a:p>
          <a:p xmlns:a="http://schemas.openxmlformats.org/drawingml/2006/main">
            <a:r>
              <a:t>2. Klicke in das Titelfeld und schreibe „Vier Folien gestalten“. Über Start &gt; Neue Folie ergänzt du die nächste Seite.</a:t>
            </a:r>
          </a:p>
          <a:p xmlns:a="http://schemas.openxmlformats.org/drawingml/2006/main">
            <a:r>
              <a:t>3. Nutze Einfügen &gt; Textfeld für „Folie 1: Medienvergleich“. Weitere Inhalte stehen darunter, nicht über dem Titel.</a:t>
            </a:r>
          </a:p>
          <a:p xmlns:a="http://schemas.openxmlformats.org/drawingml/2006/main">
            <a:r>
              <a:t>4. Füge eigene Formen über Einfügen &gt; Formen ein. Nutze dunkle Schrift auf hellem Grund und beschrifte jedes Bild verständlich.</a:t>
            </a:r>
          </a:p>
          <a:p xmlns:a="http://schemas.openxmlformats.org/drawingml/2006/main">
            <a:r>
              <a:t>5. Starte Bildschirmpräsentation &gt; Von Anfang an. Lies vom hinteren Raum aus mit und verbessere unlesbare Stellen. Prüfe die Speicherung.</a:t>
            </a:r>
          </a:p>
          <a:p xmlns:a="http://schemas.openxmlformats.org/drawingml/2006/main">
            <a:r>
              <a:t>Prüfung: Titel und Inhalte sind auch aus einiger Entfernung lesbar; ich kann die Aussage erklären.</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Vier nachvollziehbar strukturierte Folien mit eigenen Visuals; Entscheidung kann allgemein formuliert sein.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DGB-K1-P06-AB04</a:t>
            </a:r>
          </a:p>
          <a:p xmlns:a="http://schemas.openxmlformats.org/drawingml/2006/main">
            <a:r>
              <a:t>Auftrag A: Erstelle vier Folien: 1 zwei Medien im Vergleich, 2 ihre Komponenten, 3 Folgen für zwei Personen mit unterschiedlichen Bedürfnissen, 4 deine begründete Nutzungsentscheidung. Nutze je eine Überschrift und kurze Stichpunkte.</a:t>
            </a:r>
          </a:p>
          <a:p xmlns:a="http://schemas.openxmlformats.org/drawingml/2006/main">
            <a:r>
              <a:t>Auftrag B: Ergänze eigene Zeichnungen und beschreibe, wie Bild, Textmenge und Reihenfolge auf das Publikum wirken.</a:t>
            </a:r>
          </a:p>
          <a:p xmlns:a="http://schemas.openxmlformats.org/drawingml/2006/main">
            <a:r>
              <a:t>Erwartungshorizont: Vier nachvollziehbar strukturierte Folien mit eigenen Visuals; Entscheidung kann allgemein formuliert sein.</a:t>
            </a:r>
          </a:p>
          <a:p xmlns:a="http://schemas.openxmlformats.org/drawingml/2006/main">
            <a:r>
              <a:t>Hilfe: Eine Hauptaussage pro Folie hilft beim Zuhören.</a:t>
            </a:r>
          </a:p>
          <a:p xmlns:a="http://schemas.openxmlformats.org/drawingml/2006/main">
            <a:r>
              <a:t>Reflexion: Welche Information gehört in die Erklärung statt auf die Folie?</a:t>
            </a:r>
          </a:p>
          <a:p xmlns:a="http://schemas.openxmlformats.org/drawingml/2006/main">
            <a:r>
              <a:t>Erweiterung: Teste eine Folie mit größerer Schrift.</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1H2: Mediennutzungsformen sowie deren historische Entwicklung und gesellschaftliche Etablierung im Zuge des Medienwandels beschreiben.</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K1_Medienvergleich_Kennung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Differenzierter Vergleich statt „digital ist besser“; Verbesserung wird benannt.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1H2: Mediennutzungsformen sowie deren historische Entwicklung und gesellschaftliche Etablierung im Zuge des Medienwandels beschreiben.</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DGB-K1-P06-AB05 · Vormachen und Nachmachen</a:t>
            </a:r>
          </a:p>
          <a:p xmlns:a="http://schemas.openxmlformats.org/drawingml/2006/main">
            <a:r>
              <a:t>Beschriftetes Bildschirmmodell für die Übung, kein Screenshot eines echten Kontos. Menübezeichnungen können je nach Schulkonfiguration abweichen.</a:t>
            </a:r>
          </a:p>
          <a:p xmlns:a="http://schemas.openxmlformats.org/drawingml/2006/main">
            <a:r>
              <a:t>Quellen (04.10.2026): https://support.microsoft.com/de-de/word/basic-tasks-in-word-online</a:t>
            </a:r>
          </a:p>
          <a:p xmlns:a="http://schemas.openxmlformats.org/drawingml/2006/main">
            <a:r>
              <a:t>1. Öffne K1_Medienvergleich_Kennung in OneDrive. Vergleiche das Ergebnis mit Aufgabe A und B.</a:t>
            </a:r>
          </a:p>
          <a:p xmlns:a="http://schemas.openxmlformats.org/drawingml/2006/main">
            <a:r>
              <a:t>2. Lass eine andere Person genau den im Arbeitsblatt genannten Test ausführen. Notiere eine Beobachtung, verbessere die Stelle.</a:t>
            </a:r>
          </a:p>
          <a:p xmlns:a="http://schemas.openxmlformats.org/drawingml/2006/main">
            <a:r>
              <a:t>3. Für Word/PowerPoint: Datei &gt; Exportieren oder Speichern unter &gt; Als PDF herunterladen. Öffne die PDF und prüfe Seiten, Bilder und Text.</a:t>
            </a:r>
          </a:p>
          <a:p xmlns:a="http://schemas.openxmlformats.org/drawingml/2006/main">
            <a:r>
              <a:t>4. Lade die PDF in deinen OneDrive-Themenordner hoch. Nutze den vereinbarten geschützten Link- oder persönlichen Abgabeordnerweg.</a:t>
            </a:r>
          </a:p>
          <a:p xmlns:a="http://schemas.openxmlformats.org/drawingml/2006/main">
            <a:r>
              <a:t>5. Lass die Lehrperson die richtige Endfassung mit ihrem Konto öffnen. Dokumentiere Dateiname, Datum, eigenen Beitrag und nächsten Schritt.</a:t>
            </a:r>
          </a:p>
          <a:p xmlns:a="http://schemas.openxmlformats.org/drawingml/2006/main">
            <a:r>
              <a:t>Prüfung: Endfassung lesbar, eigener Beitrag erklärt, Zugriff der Lehrperson tatsächlich geprüft.</a:t>
            </a:r>
          </a:p>
          <a:p xmlns:a="http://schemas.openxmlformats.org/drawingml/2006/main">
            <a:r>
              <a:t>Führen Sie jeden Schritt auf dem schulischen Demo-Konto vor. Danach führt jedes Kind am eigenen Laptop aus; Partner*innen geben Hinweise. Kein echtes Passwort projizieren.</a:t>
            </a:r>
          </a:p>
          <a:p xmlns:a="http://schemas.openxmlformats.org/drawingml/2006/main">
            <a:r>
              <a:t>Erwartung: Differenzierter Vergleich statt „digital ist besser“; Verbesserung wird benannt.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1H2: Mediennutzungsformen sowie deren historische Entwicklung und gesellschaftliche Etablierung im Zuge des Medienwandels beschreiben.</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DGB-K1-P06-AB05</a:t>
            </a:r>
          </a:p>
          <a:p xmlns:a="http://schemas.openxmlformats.org/drawingml/2006/main">
            <a:r>
              <a:t>Auftrag A: Präsentiere in drei Minuten und bitte um eine Rückmeldung zur Verständlichkeit.</a:t>
            </a:r>
          </a:p>
          <a:p xmlns:a="http://schemas.openxmlformats.org/drawingml/2006/main">
            <a:r>
              <a:t>Auftrag B: Verbessere die Präsentation, exportiere sie und erkläre eine Chance und eine Grenze digitaler Medien.</a:t>
            </a:r>
          </a:p>
          <a:p xmlns:a="http://schemas.openxmlformats.org/drawingml/2006/main">
            <a:r>
              <a:t>Erwartungshorizont: Differenzierter Vergleich statt „digital ist besser“; Verbesserung wird benannt.</a:t>
            </a:r>
          </a:p>
          <a:p xmlns:a="http://schemas.openxmlformats.org/drawingml/2006/main">
            <a:r>
              <a:t>Hilfe: Frage nach einer konkreten unklaren Stelle.</a:t>
            </a:r>
          </a:p>
          <a:p xmlns:a="http://schemas.openxmlformats.org/drawingml/2006/main">
            <a:r>
              <a:t>Reflexion: Was hat sich an deiner Einschätzung verändert?</a:t>
            </a:r>
          </a:p>
          <a:p xmlns:a="http://schemas.openxmlformats.org/drawingml/2006/main">
            <a:r>
              <a:t>Erweiterung: Entwirf eine offene Frage zu künftigem Medienwandel.</a:t>
            </a:r>
          </a:p>
          <a:p xmlns:a="http://schemas.openxmlformats.org/drawingml/2006/main">
            <a:r>
              <a:t>Freigabe: Beide Teilaufgaben zeigen lassen und individuellen fachlichen Kern gemäß Erwartungshorizont erfragen. Praktische Handlung tatsächlich beobachten.</a:t>
            </a:r>
          </a:p>
          <a:p xmlns:a="http://schemas.openxmlformats.org/drawingml/2006/main">
            <a:r>
              <a:t>Zeitvorschlag: 5 Minuten Einstieg, 30 Minuten Arbeit, 10 Minuten Prüfung und Reflexion, 5 Minuten Sicherung/Freigabe.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Materialgrundlage: DGB-Arbeitsheft und Lehrpersonenhandbuch, 1. Klasse, Fassung 3.0.</a:t>
            </a:r>
          </a:p>
          <a:p xmlns:a="http://schemas.openxmlformats.org/drawingml/2006/main">
            <a:r>
              <a:t>Lehrplan: BGBl. II Nr. 267/2022, Fachlehrplan Digitale Grundbildung. Referenzcodes sind interne Kennungen.</a:t>
            </a:r>
          </a:p>
          <a:p xmlns:a="http://schemas.openxmlformats.org/drawingml/2006/main">
            <a:r>
              <a:t>Kompetenzbezug:</a:t>
            </a:r>
          </a:p>
          <a:p xmlns:a="http://schemas.openxmlformats.org/drawingml/2006/main">
            <a:r>
              <a:t>1O2: erkunden, was das Digitale im Unterschied zum Analogen ausmacht, und an interdisziplinären Beispielen aufzeigen, welche Elemente/Komponenten und Funktionen dazugehören.</a:t>
            </a:r>
          </a:p>
          <a:p xmlns:a="http://schemas.openxmlformats.org/drawingml/2006/main">
            <a:r>
              <a:t>1H2: Mediennutzungsformen sowie deren historische Entwicklung und gesellschaftliche Etablierung im Zuge des Medienwandels beschreiben.</a:t>
            </a:r>
          </a:p>
          <a:p xmlns:a="http://schemas.openxmlformats.org/drawingml/2006/main">
            <a:r>
              <a:t>1O3: das persönliche Nutzungsverhalten vergleichend analysieren, hinterfragen und sinnvolle Möglichkeiten der Veränderung benennen sowie vergleichen, wie Menschen vor und nach der Einführung oder Übernahme der Digitalisierung leben und arbeiten.</a:t>
            </a:r>
          </a:p>
          <a:p xmlns:a="http://schemas.openxmlformats.org/drawingml/2006/main">
            <a:r>
              <a:t>1P4: einzeln und gemeinsam Texte und Präsentationen (unter Einbeziehung von Bildern, Grafiken und anderen Objekten) strukturieren und formatieren.</a:t>
            </a:r>
          </a:p>
          <a:p xmlns:a="http://schemas.openxmlformats.org/drawingml/2006/main">
            <a:r>
              <a:t>1P2: verschiedene Darstellungsformen von Inhalten und die Wirkung auf sich und andere beschreiben.</a:t>
            </a:r>
          </a:p>
          <a:p xmlns:a="http://schemas.openxmlformats.org/drawingml/2006/main">
            <a:r>
              <a:t>Endprodukt: Eine Präsentation mit vier Folien als PDF über Medienwandel und eine begründete Nutzungsentscheidung.</a:t>
            </a:r>
          </a:p>
          <a:p xmlns:a="http://schemas.openxmlformats.org/drawingml/2006/main">
            <a:r>
              <a:t>Abschlusskriterium: Differenzierter Vergleich statt „digital ist besser“; Verbesserung wird benannt.</a:t>
            </a:r>
          </a:p>
          <a:p xmlns:a="http://schemas.openxmlformats.org/drawingml/2006/main">
            <a:r>
              <a:t>Ergebnisrunde moderieren: Jede Person zeigt und erklärt eine eigene Entscheidung oder praktische Handlung. Kriterien fachliche Richtigkeit, Anwendung/Funktion, Verantwortung/Verständlichkeit, individueller Prozess. Keine Kompetenz allein aus einer Dateiablage ableiten.</a:t>
            </a:r>
          </a:p>
          <a:p xmlns:a="http://schemas.openxmlformats.org/drawingml/2006/main">
            <a:r>
              <a:t>Die Illustration auf der Themastartfolie ist nur eine mögliche Darstellungsform. Funktionsfähige Programme und praktische Nachweise bleiben erforderlich.</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c4a292649ac045e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92c4d839e70457b"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09be9717b464679"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813b67898dfc4bed"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f1ff3c9dd02457e"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e9d4817aa984d6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6A0B436D-F1E7-4C1C-BB1A-364DD99DCFD3}"/>
              </a:ext>
            </a:extLst>
          </p:cNvPr>
          <p:cNvSpPr>
            <a:spLocks xmlns:a="http://schemas.openxmlformats.org/drawingml/2006/main" noGrp="1"/>
          </p:cNvSpPr>
          <p:nvPr/>
        </p:nvSpPr>
        <p:spPr>
          <a:xfrm xmlns:a="http://schemas.openxmlformats.org/drawingml/2006/main">
            <a:off x="5791200" y="22098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B685E2D9-171A-457F-AF02-DE1E87D7B0C5}"/>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Subtitle">
            <a:extLst xmlns:a="http://schemas.openxmlformats.org/drawingml/2006/main">
              <a:ext uri="{FF2B5EF4-FFF2-40B4-BE49-F238E27FC236}">
                <a16:creationId xmlns:a16="http://schemas.microsoft.com/office/drawing/2014/main" id="{9E8EDF5A-16A3-4A78-B54C-ED1F8683507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3" name="Accent rule">
            <a:extLst xmlns:a="http://schemas.openxmlformats.org/drawingml/2006/main">
              <a:ext uri="{FF2B5EF4-FFF2-40B4-BE49-F238E27FC236}">
                <a16:creationId xmlns:a16="http://schemas.microsoft.com/office/drawing/2014/main" id="{A6C317B5-D9EA-45D7-94F3-1EC09FBD807E}"/>
              </a:ext>
            </a:extLst>
          </p:cNvPr>
          <p:cNvSpPr>
            <a:spLocks xmlns:a="http://schemas.openxmlformats.org/drawingml/2006/main" noGrp="1"/>
          </p:cNvSpPr>
          <p:nvPr/>
        </p:nvSpPr>
        <p:spPr>
          <a:xfrm xmlns:a="http://schemas.openxmlformats.org/drawingml/2006/main">
            <a:off x="5791200" y="24765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Section title">
            <a:extLst xmlns:a="http://schemas.openxmlformats.org/drawingml/2006/main">
              <a:ext uri="{FF2B5EF4-FFF2-40B4-BE49-F238E27FC236}">
                <a16:creationId xmlns:a16="http://schemas.microsoft.com/office/drawing/2014/main" id="{051B7FC9-C1F4-4581-90B9-8708FB832281}"/>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7D54A7B8-8FF5-48C1-B341-621704EFD8A0}"/>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2974C432-5D29-4E56-A655-76637DDF12E8}"/>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Body">
            <a:extLst xmlns:a="http://schemas.openxmlformats.org/drawingml/2006/main">
              <a:ext uri="{FF2B5EF4-FFF2-40B4-BE49-F238E27FC236}">
                <a16:creationId xmlns:a16="http://schemas.microsoft.com/office/drawing/2014/main" id="{AB570991-609B-4D5C-A696-F0CF31C79EE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5" name="Accent rule">
            <a:extLst xmlns:a="http://schemas.openxmlformats.org/drawingml/2006/main">
              <a:ext uri="{FF2B5EF4-FFF2-40B4-BE49-F238E27FC236}">
                <a16:creationId xmlns:a16="http://schemas.microsoft.com/office/drawing/2014/main" id="{BAFD9C46-5638-42CF-8BC2-0C8426752699}"/>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082A4461-1D42-4F46-98B7-5901E331892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A478B163-408C-41A9-80E7-5B1E08330BC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4" name="Right column">
            <a:extLst xmlns:a="http://schemas.openxmlformats.org/drawingml/2006/main">
              <a:ext uri="{FF2B5EF4-FFF2-40B4-BE49-F238E27FC236}">
                <a16:creationId xmlns:a16="http://schemas.microsoft.com/office/drawing/2014/main" id="{C542D470-8AB3-49C3-8846-0BB7D8D7A8CC}"/>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4" name="Accent rule">
            <a:extLst xmlns:a="http://schemas.openxmlformats.org/drawingml/2006/main">
              <a:ext uri="{FF2B5EF4-FFF2-40B4-BE49-F238E27FC236}">
                <a16:creationId xmlns:a16="http://schemas.microsoft.com/office/drawing/2014/main" id="{03DC649F-2590-4E5B-BEFF-9EEBD671C70C}"/>
              </a:ext>
            </a:extLst>
          </p:cNvPr>
          <p:cNvSpPr>
            <a:spLocks xmlns:a="http://schemas.openxmlformats.org/drawingml/2006/main" noGrp="1"/>
          </p:cNvSpPr>
          <p:nvPr/>
        </p:nvSpPr>
        <p:spPr>
          <a:xfrm xmlns:a="http://schemas.openxmlformats.org/drawingml/2006/main">
            <a:off x="685800" y="1524000"/>
            <a:ext cx="609600" cy="38100"/>
          </a:xfrm>
          <a:prstGeom xmlns:a="http://schemas.openxmlformats.org/drawingml/2006/main" prst="rect">
            <a:avLst/>
          </a:prstGeom>
          <a:solidFill xmlns:a="http://schemas.openxmlformats.org/drawingml/2006/main">
            <a:schemeClr val="accent1"/>
          </a:solidFill>
          <a:ln xmlns:a="http://schemas.openxmlformats.org/drawingml/2006/main">
            <a:noFill/>
            <a:prstDash val="solid"/>
          </a:ln>
        </p:spPr>
      </p:sp>
      <p:sp>
        <p:nvSpPr>
          <p:cNvPr id="2" name="Title">
            <a:extLst xmlns:a="http://schemas.openxmlformats.org/drawingml/2006/main">
              <a:ext uri="{FF2B5EF4-FFF2-40B4-BE49-F238E27FC236}">
                <a16:creationId xmlns:a16="http://schemas.microsoft.com/office/drawing/2014/main" id="{9B671222-CC1E-43D2-9FAA-A1BD3F6B657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3" name="Left column">
            <a:extLst xmlns:a="http://schemas.openxmlformats.org/drawingml/2006/main">
              <a:ext uri="{FF2B5EF4-FFF2-40B4-BE49-F238E27FC236}">
                <a16:creationId xmlns:a16="http://schemas.microsoft.com/office/drawing/2014/main" id="{36929DF1-034E-4974-A103-D1F2725578CE}"/>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82f90f5e50b4fd6" /><Relationship Type="http://schemas.openxmlformats.org/officeDocument/2006/relationships/slideLayout" Target="/ppt/slideLayouts/slideLayout1.xml" Id="Ra7102aa83f804bf0" /><Relationship Type="http://schemas.openxmlformats.org/officeDocument/2006/relationships/slideLayout" Target="/ppt/slideLayouts/slideLayout2.xml" Id="R1e54d94ef2794343" /><Relationship Type="http://schemas.openxmlformats.org/officeDocument/2006/relationships/slideLayout" Target="/ppt/slideLayouts/slideLayout3.xml" Id="Rf809e5edd81e4c70" /><Relationship Type="http://schemas.openxmlformats.org/officeDocument/2006/relationships/slideLayout" Target="/ppt/slideLayouts/slideLayout4.xml" Id="Ra056b02a4a444e55" /><Relationship Type="http://schemas.openxmlformats.org/officeDocument/2006/relationships/slideLayout" Target="/ppt/slideLayouts/slideLayout5.xml" Id="R26ec819f3b844b81" /><Relationship Type="http://schemas.openxmlformats.org/officeDocument/2006/relationships/slideLayout" Target="/ppt/slideLayouts/slideLayout6.xml" Id="Raadac363055d499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7102aa83f804bf0"/>
    <p:sldLayoutId xmlns:r="http://schemas.openxmlformats.org/officeDocument/2006/relationships" id="2147483650" r:id="R1e54d94ef2794343"/>
    <p:sldLayoutId xmlns:r="http://schemas.openxmlformats.org/officeDocument/2006/relationships" id="2147483651" r:id="Rf809e5edd81e4c70"/>
    <p:sldLayoutId xmlns:r="http://schemas.openxmlformats.org/officeDocument/2006/relationships" id="2147483652" r:id="Ra056b02a4a444e55"/>
    <p:sldLayoutId xmlns:r="http://schemas.openxmlformats.org/officeDocument/2006/relationships" id="2147483653" r:id="R26ec819f3b844b81"/>
    <p:sldLayoutId xmlns:r="http://schemas.openxmlformats.org/officeDocument/2006/relationships" id="2147483654" r:id="Raadac363055d499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bbb13d5345e745c9" /><Relationship Type="http://schemas.openxmlformats.org/officeDocument/2006/relationships/notesSlide" Target="/ppt/notesSlides/notesSlide1.xml" Id="R637b45a28a7b4a2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da93a2c5d8fe402f" /><Relationship Type="http://schemas.openxmlformats.org/officeDocument/2006/relationships/notesSlide" Target="/ppt/notesSlides/notesSlide2.xml" Id="Rfff64efa350940b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db7fbc08285d4b8c" /><Relationship Type="http://schemas.openxmlformats.org/officeDocument/2006/relationships/notesSlide" Target="/ppt/notesSlides/notesSlide3.xml" Id="Rfafc421ced9e4bb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d75b09a2059644ac" /><Relationship Type="http://schemas.openxmlformats.org/officeDocument/2006/relationships/image" Target="/ppt/media/image.png" Id="Rb25544c5cc4d42c9" /><Relationship Type="http://schemas.openxmlformats.org/officeDocument/2006/relationships/notesSlide" Target="/ppt/notesSlides/notesSlide4.xml" Id="Rba256eef01b04230"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b57b1e1c5d447d1" /><Relationship Type="http://schemas.openxmlformats.org/officeDocument/2006/relationships/notesSlide" Target="/ppt/notesSlides/notesSlide5.xml" Id="Rdd7720e0822f4124"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ee4003b93f1b4fe3" /><Relationship Type="http://schemas.openxmlformats.org/officeDocument/2006/relationships/image" Target="/ppt/media/image2.png" Id="R925780fbf0d84c45" /><Relationship Type="http://schemas.openxmlformats.org/officeDocument/2006/relationships/notesSlide" Target="/ppt/notesSlides/notesSlide6.xml" Id="R4498764832ad4a21"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b91aeee194de4239" /><Relationship Type="http://schemas.openxmlformats.org/officeDocument/2006/relationships/notesSlide" Target="/ppt/notesSlides/notesSlide7.xml" Id="R7f66e7fc29a84ba3"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2a8df8f090214d4a" /><Relationship Type="http://schemas.openxmlformats.org/officeDocument/2006/relationships/notesSlide" Target="/ppt/notesSlides/notesSlide8.xml" Id="Raf0a752fa99a4c94"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9005f2468c584457" /><Relationship Type="http://schemas.openxmlformats.org/officeDocument/2006/relationships/image" Target="/ppt/media/image3.png" Id="R01627b75b9c94e50" /><Relationship Type="http://schemas.openxmlformats.org/officeDocument/2006/relationships/notesSlide" Target="/ppt/notesSlides/notesSlide9.xml" Id="R70c72ad4c5d9433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64a6a62b6282445e" /><Relationship Type="http://schemas.openxmlformats.org/officeDocument/2006/relationships/notesSlide" Target="/ppt/notesSlides/notesSlide10.xml" Id="Ref7970d60e9a40d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2e579840cd254d98" /><Relationship Type="http://schemas.openxmlformats.org/officeDocument/2006/relationships/notesSlide" Target="/ppt/notesSlides/notesSlide11.xml" Id="R03150884f04645af"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108a8984c8484ebe" /><Relationship Type="http://schemas.openxmlformats.org/officeDocument/2006/relationships/image" Target="/ppt/media/image4.png" Id="Rff74e2909cb647da" /><Relationship Type="http://schemas.openxmlformats.org/officeDocument/2006/relationships/notesSlide" Target="/ppt/notesSlides/notesSlide12.xml" Id="R2ba87d76a97c400c"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7ff31e4f570a4a6e" /><Relationship Type="http://schemas.openxmlformats.org/officeDocument/2006/relationships/notesSlide" Target="/ppt/notesSlides/notesSlide13.xml" Id="R612361eb802549d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a28a4738c8e4b4f" /><Relationship Type="http://schemas.openxmlformats.org/officeDocument/2006/relationships/notesSlide" Target="/ppt/notesSlides/notesSlide14.xml" Id="R777a97ad922c4506"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bda161ce4b7b41cc" /><Relationship Type="http://schemas.openxmlformats.org/officeDocument/2006/relationships/image" Target="/ppt/media/image5.png" Id="R5f2197df097b4d00" /><Relationship Type="http://schemas.openxmlformats.org/officeDocument/2006/relationships/notesSlide" Target="/ppt/notesSlides/notesSlide15.xml" Id="Rbab1cd9beafc460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a7be7c258b2e4769" /><Relationship Type="http://schemas.openxmlformats.org/officeDocument/2006/relationships/notesSlide" Target="/ppt/notesSlides/notesSlide16.xml" Id="R6b3d11ca9b004c6c"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40dc96c2054643d6" /><Relationship Type="http://schemas.openxmlformats.org/officeDocument/2006/relationships/notesSlide" Target="/ppt/notesSlides/notesSlide17.xml" Id="R4ec1dbcaebf4460d"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43e9783547bb49aa" /><Relationship Type="http://schemas.openxmlformats.org/officeDocument/2006/relationships/image" Target="/ppt/media/image6.png" Id="R84911524c4c945b8" /><Relationship Type="http://schemas.openxmlformats.org/officeDocument/2006/relationships/notesSlide" Target="/ppt/notesSlides/notesSlide18.xml" Id="R935bfce44df845d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a621ad7e3f00441d" /><Relationship Type="http://schemas.openxmlformats.org/officeDocument/2006/relationships/notesSlide" Target="/ppt/notesSlides/notesSlide19.xml" Id="Rf076601a6af54111"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0b4b237c1c534b20" /><Relationship Type="http://schemas.openxmlformats.org/officeDocument/2006/relationships/notesSlide" Target="/ppt/notesSlides/notesSlide20.xml" Id="Rfc249da6f1d5472d" /></Relationships>
</file>

<file path=ppt/slides/_rels/slide21.xml.rels>&#65279;<?xml version="1.0" encoding="utf-8"?><Relationships xmlns="http://schemas.openxmlformats.org/package/2006/relationships"><Relationship Type="http://schemas.openxmlformats.org/officeDocument/2006/relationships/slideLayout" Target="/ppt/slideLayouts/slideLayout6.xml" Id="Rd97564beb8374796" /><Relationship Type="http://schemas.openxmlformats.org/officeDocument/2006/relationships/notesSlide" Target="/ppt/notesSlides/notesSlide21.xml" Id="Rf35c865c1bb6457c" /></Relationships>
</file>

<file path=ppt/slides/_rels/slide22.xml.rels>&#65279;<?xml version="1.0" encoding="utf-8"?><Relationships xmlns="http://schemas.openxmlformats.org/package/2006/relationships"><Relationship Type="http://schemas.openxmlformats.org/officeDocument/2006/relationships/slideLayout" Target="/ppt/slideLayouts/slideLayout6.xml" Id="R868866c793614b1e" /><Relationship Type="http://schemas.openxmlformats.org/officeDocument/2006/relationships/notesSlide" Target="/ppt/notesSlides/notesSlide22.xml" Id="Rf36209849f024d92" /></Relationships>
</file>

<file path=ppt/slides/_rels/slide23.xml.rels>&#65279;<?xml version="1.0" encoding="utf-8"?><Relationships xmlns="http://schemas.openxmlformats.org/package/2006/relationships"><Relationship Type="http://schemas.openxmlformats.org/officeDocument/2006/relationships/slideLayout" Target="/ppt/slideLayouts/slideLayout6.xml" Id="R1dae2287380747a3" /><Relationship Type="http://schemas.openxmlformats.org/officeDocument/2006/relationships/image" Target="/ppt/media/image7.png" Id="R1d0ce8d71c2d4735" /><Relationship Type="http://schemas.openxmlformats.org/officeDocument/2006/relationships/notesSlide" Target="/ppt/notesSlides/notesSlide23.xml" Id="Rd933642a791f43e2" /></Relationships>
</file>

<file path=ppt/slides/_rels/slide24.xml.rels>&#65279;<?xml version="1.0" encoding="utf-8"?><Relationships xmlns="http://schemas.openxmlformats.org/package/2006/relationships"><Relationship Type="http://schemas.openxmlformats.org/officeDocument/2006/relationships/slideLayout" Target="/ppt/slideLayouts/slideLayout6.xml" Id="R995c6efadd0e4c0e" /><Relationship Type="http://schemas.openxmlformats.org/officeDocument/2006/relationships/notesSlide" Target="/ppt/notesSlides/notesSlide24.xml" Id="R51046a3d0ee64046" /></Relationships>
</file>

<file path=ppt/slides/_rels/slide25.xml.rels>&#65279;<?xml version="1.0" encoding="utf-8"?><Relationships xmlns="http://schemas.openxmlformats.org/package/2006/relationships"><Relationship Type="http://schemas.openxmlformats.org/officeDocument/2006/relationships/slideLayout" Target="/ppt/slideLayouts/slideLayout6.xml" Id="R8fde99e3e56f49ff" /><Relationship Type="http://schemas.openxmlformats.org/officeDocument/2006/relationships/image" Target="/ppt/media/image8.png" Id="R0faafa92c4884ec3" /><Relationship Type="http://schemas.openxmlformats.org/officeDocument/2006/relationships/notesSlide" Target="/ppt/notesSlides/notesSlide25.xml" Id="R8967e0c9a48d452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6.xml" Id="R1c74b30981eb4241" /><Relationship Type="http://schemas.openxmlformats.org/officeDocument/2006/relationships/notesSlide" Target="/ppt/notesSlides/notesSlide26.xml" Id="Rb14ca5f730cf4d20" /></Relationships>
</file>

<file path=ppt/slides/_rels/slide27.xml.rels>&#65279;<?xml version="1.0" encoding="utf-8"?><Relationships xmlns="http://schemas.openxmlformats.org/package/2006/relationships"><Relationship Type="http://schemas.openxmlformats.org/officeDocument/2006/relationships/slideLayout" Target="/ppt/slideLayouts/slideLayout6.xml" Id="R4bca34fa24a34565" /><Relationship Type="http://schemas.openxmlformats.org/officeDocument/2006/relationships/notesSlide" Target="/ppt/notesSlides/notesSlide27.xml" Id="Rd1b08c0182ff4a7a" /></Relationships>
</file>

<file path=ppt/slides/_rels/slide28.xml.rels>&#65279;<?xml version="1.0" encoding="utf-8"?><Relationships xmlns="http://schemas.openxmlformats.org/package/2006/relationships"><Relationship Type="http://schemas.openxmlformats.org/officeDocument/2006/relationships/slideLayout" Target="/ppt/slideLayouts/slideLayout6.xml" Id="R811b5bf5121c4bf0" /><Relationship Type="http://schemas.openxmlformats.org/officeDocument/2006/relationships/image" Target="/ppt/media/image9.png" Id="Rfbd20837afd84067" /><Relationship Type="http://schemas.openxmlformats.org/officeDocument/2006/relationships/notesSlide" Target="/ppt/notesSlides/notesSlide28.xml" Id="R9f91404830a546d8" /></Relationships>
</file>

<file path=ppt/slides/_rels/slide29.xml.rels>&#65279;<?xml version="1.0" encoding="utf-8"?><Relationships xmlns="http://schemas.openxmlformats.org/package/2006/relationships"><Relationship Type="http://schemas.openxmlformats.org/officeDocument/2006/relationships/slideLayout" Target="/ppt/slideLayouts/slideLayout6.xml" Id="Redd7a57c51b94493" /><Relationship Type="http://schemas.openxmlformats.org/officeDocument/2006/relationships/notesSlide" Target="/ppt/notesSlides/notesSlide29.xml" Id="R334168f142464940" /></Relationships>
</file>

<file path=ppt/slides/_rels/slide30.xml.rels>&#65279;<?xml version="1.0" encoding="utf-8"?><Relationships xmlns="http://schemas.openxmlformats.org/package/2006/relationships"><Relationship Type="http://schemas.openxmlformats.org/officeDocument/2006/relationships/slideLayout" Target="/ppt/slideLayouts/slideLayout6.xml" Id="R2a1e87a257d3470e" /><Relationship Type="http://schemas.openxmlformats.org/officeDocument/2006/relationships/notesSlide" Target="/ppt/notesSlides/notesSlide30.xml" Id="Rbffa7f74574d44f7" /></Relationships>
</file>

<file path=ppt/slides/_rels/slide31.xml.rels>&#65279;<?xml version="1.0" encoding="utf-8"?><Relationships xmlns="http://schemas.openxmlformats.org/package/2006/relationships"><Relationship Type="http://schemas.openxmlformats.org/officeDocument/2006/relationships/slideLayout" Target="/ppt/slideLayouts/slideLayout6.xml" Id="R3d15510bdf594b35" /><Relationship Type="http://schemas.openxmlformats.org/officeDocument/2006/relationships/image" Target="/ppt/media/image10.png" Id="Ra4b77dd92aa64a0b" /><Relationship Type="http://schemas.openxmlformats.org/officeDocument/2006/relationships/notesSlide" Target="/ppt/notesSlides/notesSlide31.xml" Id="R7373dce57265441c" /></Relationships>
</file>

<file path=ppt/slides/_rels/slide32.xml.rels>&#65279;<?xml version="1.0" encoding="utf-8"?><Relationships xmlns="http://schemas.openxmlformats.org/package/2006/relationships"><Relationship Type="http://schemas.openxmlformats.org/officeDocument/2006/relationships/slideLayout" Target="/ppt/slideLayouts/slideLayout6.xml" Id="Re31e5855c8174ef5" /><Relationship Type="http://schemas.openxmlformats.org/officeDocument/2006/relationships/notesSlide" Target="/ppt/notesSlides/notesSlide32.xml" Id="R5e0476f726ce4fda" /></Relationships>
</file>

<file path=ppt/slides/_rels/slide33.xml.rels>&#65279;<?xml version="1.0" encoding="utf-8"?><Relationships xmlns="http://schemas.openxmlformats.org/package/2006/relationships"><Relationship Type="http://schemas.openxmlformats.org/officeDocument/2006/relationships/slideLayout" Target="/ppt/slideLayouts/slideLayout6.xml" Id="R832c9b4a03fa49b1" /><Relationship Type="http://schemas.openxmlformats.org/officeDocument/2006/relationships/notesSlide" Target="/ppt/notesSlides/notesSlide33.xml" Id="R4bef001bf7ca4283" /></Relationships>
</file>

<file path=ppt/slides/_rels/slide34.xml.rels>&#65279;<?xml version="1.0" encoding="utf-8"?><Relationships xmlns="http://schemas.openxmlformats.org/package/2006/relationships"><Relationship Type="http://schemas.openxmlformats.org/officeDocument/2006/relationships/slideLayout" Target="/ppt/slideLayouts/slideLayout6.xml" Id="Rc2fcae1bc4fd40fd" /><Relationship Type="http://schemas.openxmlformats.org/officeDocument/2006/relationships/image" Target="/ppt/media/image11.png" Id="R1976c31456454c71" /><Relationship Type="http://schemas.openxmlformats.org/officeDocument/2006/relationships/notesSlide" Target="/ppt/notesSlides/notesSlide34.xml" Id="Re766ab08d54f4fd6" /></Relationships>
</file>

<file path=ppt/slides/_rels/slide35.xml.rels>&#65279;<?xml version="1.0" encoding="utf-8"?><Relationships xmlns="http://schemas.openxmlformats.org/package/2006/relationships"><Relationship Type="http://schemas.openxmlformats.org/officeDocument/2006/relationships/slideLayout" Target="/ppt/slideLayouts/slideLayout6.xml" Id="Rb4e966022e514f45" /><Relationship Type="http://schemas.openxmlformats.org/officeDocument/2006/relationships/notesSlide" Target="/ppt/notesSlides/notesSlide35.xml" Id="R3dcff976159a466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6.xml" Id="Rb5a547cf619f4051" /><Relationship Type="http://schemas.openxmlformats.org/officeDocument/2006/relationships/notesSlide" Target="/ppt/notesSlides/notesSlide36.xml" Id="R079519d85fcb487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6.xml" Id="Ra5a75473eb874013" /><Relationship Type="http://schemas.openxmlformats.org/officeDocument/2006/relationships/image" Target="/ppt/media/image12.png" Id="R78c5a36a9f4d4528" /><Relationship Type="http://schemas.openxmlformats.org/officeDocument/2006/relationships/notesSlide" Target="/ppt/notesSlides/notesSlide37.xml" Id="Rfd9d667210f04c2e" /></Relationships>
</file>

<file path=ppt/slides/_rels/slide38.xml.rels>&#65279;<?xml version="1.0" encoding="utf-8"?><Relationships xmlns="http://schemas.openxmlformats.org/package/2006/relationships"><Relationship Type="http://schemas.openxmlformats.org/officeDocument/2006/relationships/slideLayout" Target="/ppt/slideLayouts/slideLayout6.xml" Id="Rc7479698ef9f4897" /><Relationship Type="http://schemas.openxmlformats.org/officeDocument/2006/relationships/notesSlide" Target="/ppt/notesSlides/notesSlide38.xml" Id="R414ea08dfb424b8a" /></Relationships>
</file>

<file path=ppt/slides/_rels/slide39.xml.rels>&#65279;<?xml version="1.0" encoding="utf-8"?><Relationships xmlns="http://schemas.openxmlformats.org/package/2006/relationships"><Relationship Type="http://schemas.openxmlformats.org/officeDocument/2006/relationships/slideLayout" Target="/ppt/slideLayouts/slideLayout6.xml" Id="Rdcec69bb23ee4e66" /><Relationship Type="http://schemas.openxmlformats.org/officeDocument/2006/relationships/notesSlide" Target="/ppt/notesSlides/notesSlide39.xml" Id="R25aa9b59710a4f0e" /></Relationships>
</file>

<file path=ppt/slides/_rels/slide40.xml.rels>&#65279;<?xml version="1.0" encoding="utf-8"?><Relationships xmlns="http://schemas.openxmlformats.org/package/2006/relationships"><Relationship Type="http://schemas.openxmlformats.org/officeDocument/2006/relationships/slideLayout" Target="/ppt/slideLayouts/slideLayout6.xml" Id="R1e1068cb3f9c4138" /><Relationship Type="http://schemas.openxmlformats.org/officeDocument/2006/relationships/notesSlide" Target="/ppt/notesSlides/notesSlide40.xml" Id="R031427c65c35447c" /></Relationships>
</file>

<file path=ppt/slides/_rels/slide41.xml.rels>&#65279;<?xml version="1.0" encoding="utf-8"?><Relationships xmlns="http://schemas.openxmlformats.org/package/2006/relationships"><Relationship Type="http://schemas.openxmlformats.org/officeDocument/2006/relationships/slideLayout" Target="/ppt/slideLayouts/slideLayout6.xml" Id="R7461fccc908a489e" /><Relationship Type="http://schemas.openxmlformats.org/officeDocument/2006/relationships/notesSlide" Target="/ppt/notesSlides/notesSlide41.xml" Id="R6c67e21acac74a52" /></Relationships>
</file>

<file path=ppt/slides/_rels/slide42.xml.rels>&#65279;<?xml version="1.0" encoding="utf-8"?><Relationships xmlns="http://schemas.openxmlformats.org/package/2006/relationships"><Relationship Type="http://schemas.openxmlformats.org/officeDocument/2006/relationships/slideLayout" Target="/ppt/slideLayouts/slideLayout6.xml" Id="R1acd3d5e447149ee" /><Relationship Type="http://schemas.openxmlformats.org/officeDocument/2006/relationships/image" Target="/ppt/media/image13.png" Id="R08639d1f9c704cf8" /><Relationship Type="http://schemas.openxmlformats.org/officeDocument/2006/relationships/notesSlide" Target="/ppt/notesSlides/notesSlide42.xml" Id="Rac88ba0e7c5a4e4b" /></Relationships>
</file>

<file path=ppt/slides/_rels/slide43.xml.rels>&#65279;<?xml version="1.0" encoding="utf-8"?><Relationships xmlns="http://schemas.openxmlformats.org/package/2006/relationships"><Relationship Type="http://schemas.openxmlformats.org/officeDocument/2006/relationships/slideLayout" Target="/ppt/slideLayouts/slideLayout6.xml" Id="R38ac32a24feb470e" /><Relationship Type="http://schemas.openxmlformats.org/officeDocument/2006/relationships/notesSlide" Target="/ppt/notesSlides/notesSlide43.xml" Id="Reb2d8fd7191d4641" /></Relationships>
</file>

<file path=ppt/slides/_rels/slide44.xml.rels>&#65279;<?xml version="1.0" encoding="utf-8"?><Relationships xmlns="http://schemas.openxmlformats.org/package/2006/relationships"><Relationship Type="http://schemas.openxmlformats.org/officeDocument/2006/relationships/slideLayout" Target="/ppt/slideLayouts/slideLayout6.xml" Id="R487fdd74e86346e5" /><Relationship Type="http://schemas.openxmlformats.org/officeDocument/2006/relationships/image" Target="/ppt/media/image14.png" Id="R7b1a6f17646544ce" /><Relationship Type="http://schemas.openxmlformats.org/officeDocument/2006/relationships/notesSlide" Target="/ppt/notesSlides/notesSlide44.xml" Id="R021c3169b1634bf4" /></Relationships>
</file>

<file path=ppt/slides/_rels/slide45.xml.rels>&#65279;<?xml version="1.0" encoding="utf-8"?><Relationships xmlns="http://schemas.openxmlformats.org/package/2006/relationships"><Relationship Type="http://schemas.openxmlformats.org/officeDocument/2006/relationships/slideLayout" Target="/ppt/slideLayouts/slideLayout6.xml" Id="R0ef6bcbbc90a4331" /><Relationship Type="http://schemas.openxmlformats.org/officeDocument/2006/relationships/notesSlide" Target="/ppt/notesSlides/notesSlide45.xml" Id="R65a183f08ea64c80" /></Relationships>
</file>

<file path=ppt/slides/_rels/slide46.xml.rels>&#65279;<?xml version="1.0" encoding="utf-8"?><Relationships xmlns="http://schemas.openxmlformats.org/package/2006/relationships"><Relationship Type="http://schemas.openxmlformats.org/officeDocument/2006/relationships/slideLayout" Target="/ppt/slideLayouts/slideLayout6.xml" Id="Rd8a4cafc5fdb4823" /><Relationship Type="http://schemas.openxmlformats.org/officeDocument/2006/relationships/notesSlide" Target="/ppt/notesSlides/notesSlide46.xml" Id="Rda1392c8be9549c1" /></Relationships>
</file>

<file path=ppt/slides/_rels/slide47.xml.rels>&#65279;<?xml version="1.0" encoding="utf-8"?><Relationships xmlns="http://schemas.openxmlformats.org/package/2006/relationships"><Relationship Type="http://schemas.openxmlformats.org/officeDocument/2006/relationships/slideLayout" Target="/ppt/slideLayouts/slideLayout6.xml" Id="R69de7c3303be4acb" /><Relationship Type="http://schemas.openxmlformats.org/officeDocument/2006/relationships/image" Target="/ppt/media/image15.png" Id="R8440f060749a48c0" /><Relationship Type="http://schemas.openxmlformats.org/officeDocument/2006/relationships/notesSlide" Target="/ppt/notesSlides/notesSlide47.xml" Id="Rfb583eac5cf74d38" /></Relationships>
</file>

<file path=ppt/slides/_rels/slide48.xml.rels>&#65279;<?xml version="1.0" encoding="utf-8"?><Relationships xmlns="http://schemas.openxmlformats.org/package/2006/relationships"><Relationship Type="http://schemas.openxmlformats.org/officeDocument/2006/relationships/slideLayout" Target="/ppt/slideLayouts/slideLayout6.xml" Id="R634f30fefd824b41" /><Relationship Type="http://schemas.openxmlformats.org/officeDocument/2006/relationships/notesSlide" Target="/ppt/notesSlides/notesSlide48.xml" Id="R76a7c5edf61b40a4" /></Relationships>
</file>

<file path=ppt/slides/_rels/slide49.xml.rels>&#65279;<?xml version="1.0" encoding="utf-8"?><Relationships xmlns="http://schemas.openxmlformats.org/package/2006/relationships"><Relationship Type="http://schemas.openxmlformats.org/officeDocument/2006/relationships/slideLayout" Target="/ppt/slideLayouts/slideLayout6.xml" Id="R4f8ab636f5744e28" /><Relationship Type="http://schemas.openxmlformats.org/officeDocument/2006/relationships/notesSlide" Target="/ppt/notesSlides/notesSlide49.xml" Id="Rcc53d444d2ed4937" /></Relationships>
</file>

<file path=ppt/slides/_rels/slide50.xml.rels>&#65279;<?xml version="1.0" encoding="utf-8"?><Relationships xmlns="http://schemas.openxmlformats.org/package/2006/relationships"><Relationship Type="http://schemas.openxmlformats.org/officeDocument/2006/relationships/slideLayout" Target="/ppt/slideLayouts/slideLayout6.xml" Id="R258bc1c388914623" /><Relationship Type="http://schemas.openxmlformats.org/officeDocument/2006/relationships/image" Target="/ppt/media/image16.png" Id="R10deeb0ce78443cb" /><Relationship Type="http://schemas.openxmlformats.org/officeDocument/2006/relationships/notesSlide" Target="/ppt/notesSlides/notesSlide50.xml" Id="R638a6c99e6c24da4" /></Relationships>
</file>

<file path=ppt/slides/_rels/slide51.xml.rels>&#65279;<?xml version="1.0" encoding="utf-8"?><Relationships xmlns="http://schemas.openxmlformats.org/package/2006/relationships"><Relationship Type="http://schemas.openxmlformats.org/officeDocument/2006/relationships/slideLayout" Target="/ppt/slideLayouts/slideLayout6.xml" Id="R7673b1c65a614170" /><Relationship Type="http://schemas.openxmlformats.org/officeDocument/2006/relationships/notesSlide" Target="/ppt/notesSlides/notesSlide51.xml" Id="Re6958130c4404a92" /></Relationships>
</file>

<file path=ppt/slides/_rels/slide52.xml.rels>&#65279;<?xml version="1.0" encoding="utf-8"?><Relationships xmlns="http://schemas.openxmlformats.org/package/2006/relationships"><Relationship Type="http://schemas.openxmlformats.org/officeDocument/2006/relationships/slideLayout" Target="/ppt/slideLayouts/slideLayout6.xml" Id="Re22d2e9f1ef14ffb" /><Relationship Type="http://schemas.openxmlformats.org/officeDocument/2006/relationships/notesSlide" Target="/ppt/notesSlides/notesSlide52.xml" Id="R5905b4d78af148fe" /></Relationships>
</file>

<file path=ppt/slides/_rels/slide53.xml.rels>&#65279;<?xml version="1.0" encoding="utf-8"?><Relationships xmlns="http://schemas.openxmlformats.org/package/2006/relationships"><Relationship Type="http://schemas.openxmlformats.org/officeDocument/2006/relationships/slideLayout" Target="/ppt/slideLayouts/slideLayout6.xml" Id="Rb9c02c925a0b43c4" /><Relationship Type="http://schemas.openxmlformats.org/officeDocument/2006/relationships/image" Target="/ppt/media/image17.png" Id="Rf782bf22149a43c9" /><Relationship Type="http://schemas.openxmlformats.org/officeDocument/2006/relationships/notesSlide" Target="/ppt/notesSlides/notesSlide53.xml" Id="Rc52c03f402e04a5d" /></Relationships>
</file>

<file path=ppt/slides/_rels/slide54.xml.rels>&#65279;<?xml version="1.0" encoding="utf-8"?><Relationships xmlns="http://schemas.openxmlformats.org/package/2006/relationships"><Relationship Type="http://schemas.openxmlformats.org/officeDocument/2006/relationships/slideLayout" Target="/ppt/slideLayouts/slideLayout6.xml" Id="Rbe649877d31b44f2" /><Relationship Type="http://schemas.openxmlformats.org/officeDocument/2006/relationships/notesSlide" Target="/ppt/notesSlides/notesSlide54.xml" Id="R13dcde6dc4ba4e1c" /></Relationships>
</file>

<file path=ppt/slides/_rels/slide55.xml.rels>&#65279;<?xml version="1.0" encoding="utf-8"?><Relationships xmlns="http://schemas.openxmlformats.org/package/2006/relationships"><Relationship Type="http://schemas.openxmlformats.org/officeDocument/2006/relationships/slideLayout" Target="/ppt/slideLayouts/slideLayout6.xml" Id="Rbdc0d7e4cb3d4483" /><Relationship Type="http://schemas.openxmlformats.org/officeDocument/2006/relationships/notesSlide" Target="/ppt/notesSlides/notesSlide55.xml" Id="Red4281f2a2bd4556" /></Relationships>
</file>

<file path=ppt/slides/_rels/slide56.xml.rels>&#65279;<?xml version="1.0" encoding="utf-8"?><Relationships xmlns="http://schemas.openxmlformats.org/package/2006/relationships"><Relationship Type="http://schemas.openxmlformats.org/officeDocument/2006/relationships/slideLayout" Target="/ppt/slideLayouts/slideLayout6.xml" Id="Ra46bdbff8f194858" /><Relationship Type="http://schemas.openxmlformats.org/officeDocument/2006/relationships/image" Target="/ppt/media/image18.png" Id="R378fcd56190243a8" /><Relationship Type="http://schemas.openxmlformats.org/officeDocument/2006/relationships/notesSlide" Target="/ppt/notesSlides/notesSlide56.xml" Id="R0c75afaec62c4ad0" /></Relationships>
</file>

<file path=ppt/slides/_rels/slide57.xml.rels>&#65279;<?xml version="1.0" encoding="utf-8"?><Relationships xmlns="http://schemas.openxmlformats.org/package/2006/relationships"><Relationship Type="http://schemas.openxmlformats.org/officeDocument/2006/relationships/slideLayout" Target="/ppt/slideLayouts/slideLayout6.xml" Id="Rd4e9524453f14ad8" /><Relationship Type="http://schemas.openxmlformats.org/officeDocument/2006/relationships/notesSlide" Target="/ppt/notesSlides/notesSlide57.xml" Id="Rca2643bd85ea45fd" /></Relationships>
</file>

<file path=ppt/slides/_rels/slide58.xml.rels>&#65279;<?xml version="1.0" encoding="utf-8"?><Relationships xmlns="http://schemas.openxmlformats.org/package/2006/relationships"><Relationship Type="http://schemas.openxmlformats.org/officeDocument/2006/relationships/slideLayout" Target="/ppt/slideLayouts/slideLayout6.xml" Id="Re3c6f3db5a9b413e" /><Relationship Type="http://schemas.openxmlformats.org/officeDocument/2006/relationships/notesSlide" Target="/ppt/notesSlides/notesSlide58.xml" Id="R86c0fa7813204e58" /></Relationships>
</file>

<file path=ppt/slides/_rels/slide59.xml.rels>&#65279;<?xml version="1.0" encoding="utf-8"?><Relationships xmlns="http://schemas.openxmlformats.org/package/2006/relationships"><Relationship Type="http://schemas.openxmlformats.org/officeDocument/2006/relationships/slideLayout" Target="/ppt/slideLayouts/slideLayout6.xml" Id="Re23959101bbb420c" /><Relationship Type="http://schemas.openxmlformats.org/officeDocument/2006/relationships/notesSlide" Target="/ppt/notesSlides/notesSlide59.xml" Id="Rd40b5cf5030d4c55" /></Relationships>
</file>

<file path=ppt/slides/_rels/slide60.xml.rels>&#65279;<?xml version="1.0" encoding="utf-8"?><Relationships xmlns="http://schemas.openxmlformats.org/package/2006/relationships"><Relationship Type="http://schemas.openxmlformats.org/officeDocument/2006/relationships/slideLayout" Target="/ppt/slideLayouts/slideLayout6.xml" Id="R8f794985f2c74c33" /><Relationship Type="http://schemas.openxmlformats.org/officeDocument/2006/relationships/notesSlide" Target="/ppt/notesSlides/notesSlide60.xml" Id="R15f2e1d1a1fb44eb" /></Relationships>
</file>

<file path=ppt/slides/_rels/slide61.xml.rels>&#65279;<?xml version="1.0" encoding="utf-8"?><Relationships xmlns="http://schemas.openxmlformats.org/package/2006/relationships"><Relationship Type="http://schemas.openxmlformats.org/officeDocument/2006/relationships/slideLayout" Target="/ppt/slideLayouts/slideLayout6.xml" Id="Rda963fa296e84be8" /><Relationship Type="http://schemas.openxmlformats.org/officeDocument/2006/relationships/image" Target="/ppt/media/image19.png" Id="Ra1fae3b3e3f547fe" /><Relationship Type="http://schemas.openxmlformats.org/officeDocument/2006/relationships/notesSlide" Target="/ppt/notesSlides/notesSlide61.xml" Id="Re2afa87ede564231" /></Relationships>
</file>

<file path=ppt/slides/_rels/slide62.xml.rels>&#65279;<?xml version="1.0" encoding="utf-8"?><Relationships xmlns="http://schemas.openxmlformats.org/package/2006/relationships"><Relationship Type="http://schemas.openxmlformats.org/officeDocument/2006/relationships/slideLayout" Target="/ppt/slideLayouts/slideLayout6.xml" Id="Reecf239f2a6d4f2f" /><Relationship Type="http://schemas.openxmlformats.org/officeDocument/2006/relationships/notesSlide" Target="/ppt/notesSlides/notesSlide62.xml" Id="Rcce0328d28a74b2a" /></Relationships>
</file>

<file path=ppt/slides/_rels/slide63.xml.rels>&#65279;<?xml version="1.0" encoding="utf-8"?><Relationships xmlns="http://schemas.openxmlformats.org/package/2006/relationships"><Relationship Type="http://schemas.openxmlformats.org/officeDocument/2006/relationships/slideLayout" Target="/ppt/slideLayouts/slideLayout6.xml" Id="R73f43c280e6046c5" /><Relationship Type="http://schemas.openxmlformats.org/officeDocument/2006/relationships/image" Target="/ppt/media/image20.png" Id="Rd6fa9c3c4bd84c3f" /><Relationship Type="http://schemas.openxmlformats.org/officeDocument/2006/relationships/notesSlide" Target="/ppt/notesSlides/notesSlide63.xml" Id="R42fe809c89f94a66" /></Relationships>
</file>

<file path=ppt/slides/_rels/slide64.xml.rels>&#65279;<?xml version="1.0" encoding="utf-8"?><Relationships xmlns="http://schemas.openxmlformats.org/package/2006/relationships"><Relationship Type="http://schemas.openxmlformats.org/officeDocument/2006/relationships/slideLayout" Target="/ppt/slideLayouts/slideLayout6.xml" Id="Rb4d7abb531564efe" /><Relationship Type="http://schemas.openxmlformats.org/officeDocument/2006/relationships/notesSlide" Target="/ppt/notesSlides/notesSlide64.xml" Id="R01bd3d79c6064d7f" /></Relationships>
</file>

<file path=ppt/slides/_rels/slide65.xml.rels>&#65279;<?xml version="1.0" encoding="utf-8"?><Relationships xmlns="http://schemas.openxmlformats.org/package/2006/relationships"><Relationship Type="http://schemas.openxmlformats.org/officeDocument/2006/relationships/slideLayout" Target="/ppt/slideLayouts/slideLayout6.xml" Id="R69783485eb424582" /><Relationship Type="http://schemas.openxmlformats.org/officeDocument/2006/relationships/notesSlide" Target="/ppt/notesSlides/notesSlide65.xml" Id="Rf9c202eb11c94466" /></Relationships>
</file>

<file path=ppt/slides/_rels/slide66.xml.rels>&#65279;<?xml version="1.0" encoding="utf-8"?><Relationships xmlns="http://schemas.openxmlformats.org/package/2006/relationships"><Relationship Type="http://schemas.openxmlformats.org/officeDocument/2006/relationships/slideLayout" Target="/ppt/slideLayouts/slideLayout6.xml" Id="R65dd776696414fe0" /><Relationship Type="http://schemas.openxmlformats.org/officeDocument/2006/relationships/image" Target="/ppt/media/image21.png" Id="R2929f5d0154b4768" /><Relationship Type="http://schemas.openxmlformats.org/officeDocument/2006/relationships/notesSlide" Target="/ppt/notesSlides/notesSlide66.xml" Id="R3b66d6a37bc94409" /></Relationships>
</file>

<file path=ppt/slides/_rels/slide67.xml.rels>&#65279;<?xml version="1.0" encoding="utf-8"?><Relationships xmlns="http://schemas.openxmlformats.org/package/2006/relationships"><Relationship Type="http://schemas.openxmlformats.org/officeDocument/2006/relationships/slideLayout" Target="/ppt/slideLayouts/slideLayout6.xml" Id="Radfff5513bcf4580" /><Relationship Type="http://schemas.openxmlformats.org/officeDocument/2006/relationships/notesSlide" Target="/ppt/notesSlides/notesSlide67.xml" Id="Rf27fb74c14674f0a" /></Relationships>
</file>

<file path=ppt/slides/_rels/slide68.xml.rels>&#65279;<?xml version="1.0" encoding="utf-8"?><Relationships xmlns="http://schemas.openxmlformats.org/package/2006/relationships"><Relationship Type="http://schemas.openxmlformats.org/officeDocument/2006/relationships/slideLayout" Target="/ppt/slideLayouts/slideLayout6.xml" Id="R446cdb0f5fd34d72" /><Relationship Type="http://schemas.openxmlformats.org/officeDocument/2006/relationships/notesSlide" Target="/ppt/notesSlides/notesSlide68.xml" Id="R151580fd9fc941d2" /></Relationships>
</file>

<file path=ppt/slides/_rels/slide69.xml.rels>&#65279;<?xml version="1.0" encoding="utf-8"?><Relationships xmlns="http://schemas.openxmlformats.org/package/2006/relationships"><Relationship Type="http://schemas.openxmlformats.org/officeDocument/2006/relationships/slideLayout" Target="/ppt/slideLayouts/slideLayout6.xml" Id="R12d847d3b7754684" /><Relationship Type="http://schemas.openxmlformats.org/officeDocument/2006/relationships/image" Target="/ppt/media/image22.png" Id="R3a6e921396cc416c" /><Relationship Type="http://schemas.openxmlformats.org/officeDocument/2006/relationships/notesSlide" Target="/ppt/notesSlides/notesSlide69.xml" Id="R4dd75670ca564271" /></Relationships>
</file>

<file path=ppt/slides/_rels/slide70.xml.rels>&#65279;<?xml version="1.0" encoding="utf-8"?><Relationships xmlns="http://schemas.openxmlformats.org/package/2006/relationships"><Relationship Type="http://schemas.openxmlformats.org/officeDocument/2006/relationships/slideLayout" Target="/ppt/slideLayouts/slideLayout6.xml" Id="Rad23a0b9cfcb41b6" /><Relationship Type="http://schemas.openxmlformats.org/officeDocument/2006/relationships/notesSlide" Target="/ppt/notesSlides/notesSlide70.xml" Id="R3d8eeb3d247d4401" /></Relationships>
</file>

<file path=ppt/slides/_rels/slide71.xml.rels>&#65279;<?xml version="1.0" encoding="utf-8"?><Relationships xmlns="http://schemas.openxmlformats.org/package/2006/relationships"><Relationship Type="http://schemas.openxmlformats.org/officeDocument/2006/relationships/slideLayout" Target="/ppt/slideLayouts/slideLayout6.xml" Id="R861b681b4e974448" /><Relationship Type="http://schemas.openxmlformats.org/officeDocument/2006/relationships/notesSlide" Target="/ppt/notesSlides/notesSlide71.xml" Id="R2dc80cf31ef64349" /></Relationships>
</file>

<file path=ppt/slides/_rels/slide72.xml.rels>&#65279;<?xml version="1.0" encoding="utf-8"?><Relationships xmlns="http://schemas.openxmlformats.org/package/2006/relationships"><Relationship Type="http://schemas.openxmlformats.org/officeDocument/2006/relationships/slideLayout" Target="/ppt/slideLayouts/slideLayout6.xml" Id="R76f15e9d5df84653" /><Relationship Type="http://schemas.openxmlformats.org/officeDocument/2006/relationships/image" Target="/ppt/media/image23.png" Id="R186449fb9ad74774" /><Relationship Type="http://schemas.openxmlformats.org/officeDocument/2006/relationships/notesSlide" Target="/ppt/notesSlides/notesSlide72.xml" Id="Re1443cd61956491a" /></Relationships>
</file>

<file path=ppt/slides/_rels/slide73.xml.rels>&#65279;<?xml version="1.0" encoding="utf-8"?><Relationships xmlns="http://schemas.openxmlformats.org/package/2006/relationships"><Relationship Type="http://schemas.openxmlformats.org/officeDocument/2006/relationships/slideLayout" Target="/ppt/slideLayouts/slideLayout6.xml" Id="R307da4f911dc4035" /><Relationship Type="http://schemas.openxmlformats.org/officeDocument/2006/relationships/notesSlide" Target="/ppt/notesSlides/notesSlide73.xml" Id="R5637882a43704680" /></Relationships>
</file>

<file path=ppt/slides/_rels/slide74.xml.rels>&#65279;<?xml version="1.0" encoding="utf-8"?><Relationships xmlns="http://schemas.openxmlformats.org/package/2006/relationships"><Relationship Type="http://schemas.openxmlformats.org/officeDocument/2006/relationships/slideLayout" Target="/ppt/slideLayouts/slideLayout6.xml" Id="Rc511492db0b04ff2" /><Relationship Type="http://schemas.openxmlformats.org/officeDocument/2006/relationships/notesSlide" Target="/ppt/notesSlides/notesSlide74.xml" Id="R9dcc8a105624405d" /></Relationships>
</file>

<file path=ppt/slides/_rels/slide75.xml.rels>&#65279;<?xml version="1.0" encoding="utf-8"?><Relationships xmlns="http://schemas.openxmlformats.org/package/2006/relationships"><Relationship Type="http://schemas.openxmlformats.org/officeDocument/2006/relationships/slideLayout" Target="/ppt/slideLayouts/slideLayout6.xml" Id="Ra55d6509a41b4eb7" /><Relationship Type="http://schemas.openxmlformats.org/officeDocument/2006/relationships/image" Target="/ppt/media/image24.png" Id="R6819f0eec90646d2" /><Relationship Type="http://schemas.openxmlformats.org/officeDocument/2006/relationships/notesSlide" Target="/ppt/notesSlides/notesSlide75.xml" Id="R45f134dc27b74f50" /></Relationships>
</file>

<file path=ppt/slides/_rels/slide76.xml.rels>&#65279;<?xml version="1.0" encoding="utf-8"?><Relationships xmlns="http://schemas.openxmlformats.org/package/2006/relationships"><Relationship Type="http://schemas.openxmlformats.org/officeDocument/2006/relationships/slideLayout" Target="/ppt/slideLayouts/slideLayout6.xml" Id="Recb7236a4af8407d" /><Relationship Type="http://schemas.openxmlformats.org/officeDocument/2006/relationships/notesSlide" Target="/ppt/notesSlides/notesSlide76.xml" Id="R9011dffbcc974cf0" /></Relationships>
</file>

<file path=ppt/slides/_rels/slide77.xml.rels>&#65279;<?xml version="1.0" encoding="utf-8"?><Relationships xmlns="http://schemas.openxmlformats.org/package/2006/relationships"><Relationship Type="http://schemas.openxmlformats.org/officeDocument/2006/relationships/slideLayout" Target="/ppt/slideLayouts/slideLayout6.xml" Id="R4acf1255f6924365" /><Relationship Type="http://schemas.openxmlformats.org/officeDocument/2006/relationships/notesSlide" Target="/ppt/notesSlides/notesSlide77.xml" Id="R71b6ca0f1b254bdd" /></Relationships>
</file>

<file path=ppt/slides/_rels/slide78.xml.rels>&#65279;<?xml version="1.0" encoding="utf-8"?><Relationships xmlns="http://schemas.openxmlformats.org/package/2006/relationships"><Relationship Type="http://schemas.openxmlformats.org/officeDocument/2006/relationships/slideLayout" Target="/ppt/slideLayouts/slideLayout6.xml" Id="R66b577dc8f8f4ad9" /><Relationship Type="http://schemas.openxmlformats.org/officeDocument/2006/relationships/notesSlide" Target="/ppt/notesSlides/notesSlide78.xml" Id="R6793e36623fb486a" /></Relationships>
</file>

<file path=ppt/slides/_rels/slide79.xml.rels>&#65279;<?xml version="1.0" encoding="utf-8"?><Relationships xmlns="http://schemas.openxmlformats.org/package/2006/relationships"><Relationship Type="http://schemas.openxmlformats.org/officeDocument/2006/relationships/slideLayout" Target="/ppt/slideLayouts/slideLayout6.xml" Id="Rf633ef14fac4408d" /><Relationship Type="http://schemas.openxmlformats.org/officeDocument/2006/relationships/notesSlide" Target="/ppt/notesSlides/notesSlide79.xml" Id="Rcdacedb8095c4b1e" /></Relationships>
</file>

<file path=ppt/slides/_rels/slide80.xml.rels>&#65279;<?xml version="1.0" encoding="utf-8"?><Relationships xmlns="http://schemas.openxmlformats.org/package/2006/relationships"><Relationship Type="http://schemas.openxmlformats.org/officeDocument/2006/relationships/slideLayout" Target="/ppt/slideLayouts/slideLayout6.xml" Id="R0a6d055e61f0439a" /><Relationship Type="http://schemas.openxmlformats.org/officeDocument/2006/relationships/image" Target="/ppt/media/image25.png" Id="Re5256f60fdda43a9" /><Relationship Type="http://schemas.openxmlformats.org/officeDocument/2006/relationships/notesSlide" Target="/ppt/notesSlides/notesSlide80.xml" Id="Rc67dfb32bd634b53" /></Relationships>
</file>

<file path=ppt/slides/_rels/slide81.xml.rels>&#65279;<?xml version="1.0" encoding="utf-8"?><Relationships xmlns="http://schemas.openxmlformats.org/package/2006/relationships"><Relationship Type="http://schemas.openxmlformats.org/officeDocument/2006/relationships/slideLayout" Target="/ppt/slideLayouts/slideLayout6.xml" Id="R789271128e9046f9" /><Relationship Type="http://schemas.openxmlformats.org/officeDocument/2006/relationships/notesSlide" Target="/ppt/notesSlides/notesSlide81.xml" Id="R8c10e7c0990a44c0" /></Relationships>
</file>

<file path=ppt/slides/_rels/slide82.xml.rels>&#65279;<?xml version="1.0" encoding="utf-8"?><Relationships xmlns="http://schemas.openxmlformats.org/package/2006/relationships"><Relationship Type="http://schemas.openxmlformats.org/officeDocument/2006/relationships/slideLayout" Target="/ppt/slideLayouts/slideLayout6.xml" Id="Rd8535ecae15f4b19" /><Relationship Type="http://schemas.openxmlformats.org/officeDocument/2006/relationships/image" Target="/ppt/media/image26.png" Id="Rc9ed219863184e16" /><Relationship Type="http://schemas.openxmlformats.org/officeDocument/2006/relationships/notesSlide" Target="/ppt/notesSlides/notesSlide82.xml" Id="R7f04c49314ca4241" /></Relationships>
</file>

<file path=ppt/slides/_rels/slide83.xml.rels>&#65279;<?xml version="1.0" encoding="utf-8"?><Relationships xmlns="http://schemas.openxmlformats.org/package/2006/relationships"><Relationship Type="http://schemas.openxmlformats.org/officeDocument/2006/relationships/slideLayout" Target="/ppt/slideLayouts/slideLayout6.xml" Id="R3a9d346834454ead" /><Relationship Type="http://schemas.openxmlformats.org/officeDocument/2006/relationships/notesSlide" Target="/ppt/notesSlides/notesSlide83.xml" Id="R838a559935a047c0" /></Relationships>
</file>

<file path=ppt/slides/_rels/slide84.xml.rels>&#65279;<?xml version="1.0" encoding="utf-8"?><Relationships xmlns="http://schemas.openxmlformats.org/package/2006/relationships"><Relationship Type="http://schemas.openxmlformats.org/officeDocument/2006/relationships/slideLayout" Target="/ppt/slideLayouts/slideLayout6.xml" Id="R0a177672657343da" /><Relationship Type="http://schemas.openxmlformats.org/officeDocument/2006/relationships/notesSlide" Target="/ppt/notesSlides/notesSlide84.xml" Id="R5b82a0662c4d4bf9" /></Relationships>
</file>

<file path=ppt/slides/_rels/slide85.xml.rels>&#65279;<?xml version="1.0" encoding="utf-8"?><Relationships xmlns="http://schemas.openxmlformats.org/package/2006/relationships"><Relationship Type="http://schemas.openxmlformats.org/officeDocument/2006/relationships/slideLayout" Target="/ppt/slideLayouts/slideLayout6.xml" Id="R418dff84bd154bd0" /><Relationship Type="http://schemas.openxmlformats.org/officeDocument/2006/relationships/image" Target="/ppt/media/image27.png" Id="R9fe1c07d424944f1" /><Relationship Type="http://schemas.openxmlformats.org/officeDocument/2006/relationships/notesSlide" Target="/ppt/notesSlides/notesSlide85.xml" Id="R9210d046d30342bc" /></Relationships>
</file>

<file path=ppt/slides/_rels/slide86.xml.rels>&#65279;<?xml version="1.0" encoding="utf-8"?><Relationships xmlns="http://schemas.openxmlformats.org/package/2006/relationships"><Relationship Type="http://schemas.openxmlformats.org/officeDocument/2006/relationships/slideLayout" Target="/ppt/slideLayouts/slideLayout6.xml" Id="R104da6b777134ded" /><Relationship Type="http://schemas.openxmlformats.org/officeDocument/2006/relationships/notesSlide" Target="/ppt/notesSlides/notesSlide86.xml" Id="Rde7983d8aa064f20" /></Relationships>
</file>

<file path=ppt/slides/_rels/slide87.xml.rels>&#65279;<?xml version="1.0" encoding="utf-8"?><Relationships xmlns="http://schemas.openxmlformats.org/package/2006/relationships"><Relationship Type="http://schemas.openxmlformats.org/officeDocument/2006/relationships/slideLayout" Target="/ppt/slideLayouts/slideLayout6.xml" Id="R83a815b8fc034cca" /><Relationship Type="http://schemas.openxmlformats.org/officeDocument/2006/relationships/notesSlide" Target="/ppt/notesSlides/notesSlide87.xml" Id="Rd9c8b9956f83424f" /></Relationships>
</file>

<file path=ppt/slides/_rels/slide88.xml.rels>&#65279;<?xml version="1.0" encoding="utf-8"?><Relationships xmlns="http://schemas.openxmlformats.org/package/2006/relationships"><Relationship Type="http://schemas.openxmlformats.org/officeDocument/2006/relationships/slideLayout" Target="/ppt/slideLayouts/slideLayout6.xml" Id="R190ef527d7264c74" /><Relationship Type="http://schemas.openxmlformats.org/officeDocument/2006/relationships/image" Target="/ppt/media/image28.png" Id="R5d1627eca6804f1e" /><Relationship Type="http://schemas.openxmlformats.org/officeDocument/2006/relationships/notesSlide" Target="/ppt/notesSlides/notesSlide88.xml" Id="Re597be0fb37e4756" /></Relationships>
</file>

<file path=ppt/slides/_rels/slide89.xml.rels>&#65279;<?xml version="1.0" encoding="utf-8"?><Relationships xmlns="http://schemas.openxmlformats.org/package/2006/relationships"><Relationship Type="http://schemas.openxmlformats.org/officeDocument/2006/relationships/slideLayout" Target="/ppt/slideLayouts/slideLayout6.xml" Id="Rb355ed0bff0a4e37" /><Relationship Type="http://schemas.openxmlformats.org/officeDocument/2006/relationships/notesSlide" Target="/ppt/notesSlides/notesSlide89.xml" Id="Rf6b40484719b460e" /></Relationships>
</file>

<file path=ppt/slides/_rels/slide90.xml.rels>&#65279;<?xml version="1.0" encoding="utf-8"?><Relationships xmlns="http://schemas.openxmlformats.org/package/2006/relationships"><Relationship Type="http://schemas.openxmlformats.org/officeDocument/2006/relationships/slideLayout" Target="/ppt/slideLayouts/slideLayout6.xml" Id="R8d750204838f44f3" /><Relationship Type="http://schemas.openxmlformats.org/officeDocument/2006/relationships/notesSlide" Target="/ppt/notesSlides/notesSlide90.xml" Id="Re2f72ab4b3544973" /></Relationships>
</file>

<file path=ppt/slides/_rels/slide91.xml.rels>&#65279;<?xml version="1.0" encoding="utf-8"?><Relationships xmlns="http://schemas.openxmlformats.org/package/2006/relationships"><Relationship Type="http://schemas.openxmlformats.org/officeDocument/2006/relationships/slideLayout" Target="/ppt/slideLayouts/slideLayout6.xml" Id="R5b857b082efa4dd2" /><Relationship Type="http://schemas.openxmlformats.org/officeDocument/2006/relationships/image" Target="/ppt/media/image29.png" Id="R6f58487d3c124eef" /><Relationship Type="http://schemas.openxmlformats.org/officeDocument/2006/relationships/notesSlide" Target="/ppt/notesSlides/notesSlide91.xml" Id="R375c6711e64f4c42" /></Relationships>
</file>

<file path=ppt/slides/_rels/slide92.xml.rels>&#65279;<?xml version="1.0" encoding="utf-8"?><Relationships xmlns="http://schemas.openxmlformats.org/package/2006/relationships"><Relationship Type="http://schemas.openxmlformats.org/officeDocument/2006/relationships/slideLayout" Target="/ppt/slideLayouts/slideLayout6.xml" Id="Rda3ed5e4e5e042d2" /><Relationship Type="http://schemas.openxmlformats.org/officeDocument/2006/relationships/notesSlide" Target="/ppt/notesSlides/notesSlide92.xml" Id="R07241e24456e4a49" /></Relationships>
</file>

<file path=ppt/slides/_rels/slide93.xml.rels>&#65279;<?xml version="1.0" encoding="utf-8"?><Relationships xmlns="http://schemas.openxmlformats.org/package/2006/relationships"><Relationship Type="http://schemas.openxmlformats.org/officeDocument/2006/relationships/slideLayout" Target="/ppt/slideLayouts/slideLayout6.xml" Id="Rd1dcf75a833941a5" /><Relationship Type="http://schemas.openxmlformats.org/officeDocument/2006/relationships/notesSlide" Target="/ppt/notesSlides/notesSlide93.xml" Id="Rbc3b8e2c966b42a8" /></Relationships>
</file>

<file path=ppt/slides/_rels/slide94.xml.rels>&#65279;<?xml version="1.0" encoding="utf-8"?><Relationships xmlns="http://schemas.openxmlformats.org/package/2006/relationships"><Relationship Type="http://schemas.openxmlformats.org/officeDocument/2006/relationships/slideLayout" Target="/ppt/slideLayouts/slideLayout6.xml" Id="Re46c4c6f2a0d4483" /><Relationship Type="http://schemas.openxmlformats.org/officeDocument/2006/relationships/image" Target="/ppt/media/image30.png" Id="Rb71a75c8e9604e3c" /><Relationship Type="http://schemas.openxmlformats.org/officeDocument/2006/relationships/notesSlide" Target="/ppt/notesSlides/notesSlide94.xml" Id="R1b56677cfa6f4d51" /></Relationships>
</file>

<file path=ppt/slides/_rels/slide95.xml.rels>&#65279;<?xml version="1.0" encoding="utf-8"?><Relationships xmlns="http://schemas.openxmlformats.org/package/2006/relationships"><Relationship Type="http://schemas.openxmlformats.org/officeDocument/2006/relationships/slideLayout" Target="/ppt/slideLayouts/slideLayout6.xml" Id="R63bcd8569e274664" /><Relationship Type="http://schemas.openxmlformats.org/officeDocument/2006/relationships/notesSlide" Target="/ppt/notesSlides/notesSlide95.xml" Id="R0ddecca2c9054676" /></Relationships>
</file>

<file path=ppt/slides/_rels/slide96.xml.rels>&#65279;<?xml version="1.0" encoding="utf-8"?><Relationships xmlns="http://schemas.openxmlformats.org/package/2006/relationships"><Relationship Type="http://schemas.openxmlformats.org/officeDocument/2006/relationships/slideLayout" Target="/ppt/slideLayouts/slideLayout6.xml" Id="R4a9a1246ae264daa" /><Relationship Type="http://schemas.openxmlformats.org/officeDocument/2006/relationships/notesSlide" Target="/ppt/notesSlides/notesSlide96.xml" Id="R977ff00f79974175" /></Relationships>
</file>

<file path=ppt/slides/_rels/slide97.xml.rels>&#65279;<?xml version="1.0" encoding="utf-8"?><Relationships xmlns="http://schemas.openxmlformats.org/package/2006/relationships"><Relationship Type="http://schemas.openxmlformats.org/officeDocument/2006/relationships/slideLayout" Target="/ppt/slideLayouts/slideLayout6.xml" Id="R2dd5fd800a134a1e" /><Relationship Type="http://schemas.openxmlformats.org/officeDocument/2006/relationships/notesSlide" Target="/ppt/notesSlides/notesSlide97.xml" Id="R586f914652074c8f" /></Relationships>
</file>

<file path=ppt/slides/_rels/slide98.xml.rels>&#65279;<?xml version="1.0" encoding="utf-8"?><Relationships xmlns="http://schemas.openxmlformats.org/package/2006/relationships"><Relationship Type="http://schemas.openxmlformats.org/officeDocument/2006/relationships/slideLayout" Target="/ppt/slideLayouts/slideLayout6.xml" Id="Ra6822ef63ebc48b2" /><Relationship Type="http://schemas.openxmlformats.org/officeDocument/2006/relationships/notesSlide" Target="/ppt/notesSlides/notesSlide98.xml" Id="Rc099346ca5a54b88" /></Relationships>
</file>

<file path=ppt/slides/_rels/slide99.xml.rels>&#65279;<?xml version="1.0" encoding="utf-8"?><Relationships xmlns="http://schemas.openxmlformats.org/package/2006/relationships"><Relationship Type="http://schemas.openxmlformats.org/officeDocument/2006/relationships/slideLayout" Target="/ppt/slideLayouts/slideLayout6.xml" Id="R7aaf4afb317e4f8e" /><Relationship Type="http://schemas.openxmlformats.org/officeDocument/2006/relationships/image" Target="/ppt/media/image31.png" Id="R8a352728c7e349f1" /><Relationship Type="http://schemas.openxmlformats.org/officeDocument/2006/relationships/notesSlide" Target="/ppt/notesSlides/notesSlide99.xml" Id="R88023fb835374aa9" /></Relationships>
</file>

<file path=ppt/slides/_rels/slide100.xml.rels>&#65279;<?xml version="1.0" encoding="utf-8"?><Relationships xmlns="http://schemas.openxmlformats.org/package/2006/relationships"><Relationship Type="http://schemas.openxmlformats.org/officeDocument/2006/relationships/slideLayout" Target="/ppt/slideLayouts/slideLayout6.xml" Id="R2e1ad294b2034c2c" /><Relationship Type="http://schemas.openxmlformats.org/officeDocument/2006/relationships/notesSlide" Target="/ppt/notesSlides/notesSlide100.xml" Id="R4f29b24542cd44b1" /></Relationships>
</file>

<file path=ppt/slides/_rels/slide101.xml.rels>&#65279;<?xml version="1.0" encoding="utf-8"?><Relationships xmlns="http://schemas.openxmlformats.org/package/2006/relationships"><Relationship Type="http://schemas.openxmlformats.org/officeDocument/2006/relationships/slideLayout" Target="/ppt/slideLayouts/slideLayout6.xml" Id="Ra48f83b3b63646fa" /><Relationship Type="http://schemas.openxmlformats.org/officeDocument/2006/relationships/image" Target="/ppt/media/image32.png" Id="Rf066d6acf32645a3" /><Relationship Type="http://schemas.openxmlformats.org/officeDocument/2006/relationships/notesSlide" Target="/ppt/notesSlides/notesSlide101.xml" Id="R7385a5ef8903478c" /></Relationships>
</file>

<file path=ppt/slides/_rels/slide102.xml.rels>&#65279;<?xml version="1.0" encoding="utf-8"?><Relationships xmlns="http://schemas.openxmlformats.org/package/2006/relationships"><Relationship Type="http://schemas.openxmlformats.org/officeDocument/2006/relationships/slideLayout" Target="/ppt/slideLayouts/slideLayout6.xml" Id="Rd6a0308fc6294bfb" /><Relationship Type="http://schemas.openxmlformats.org/officeDocument/2006/relationships/notesSlide" Target="/ppt/notesSlides/notesSlide102.xml" Id="R83d82aeced19497e" /></Relationships>
</file>

<file path=ppt/slides/_rels/slide103.xml.rels>&#65279;<?xml version="1.0" encoding="utf-8"?><Relationships xmlns="http://schemas.openxmlformats.org/package/2006/relationships"><Relationship Type="http://schemas.openxmlformats.org/officeDocument/2006/relationships/slideLayout" Target="/ppt/slideLayouts/slideLayout6.xml" Id="Rd386046f790446cd" /><Relationship Type="http://schemas.openxmlformats.org/officeDocument/2006/relationships/notesSlide" Target="/ppt/notesSlides/notesSlide103.xml" Id="R93aee0fb004f4efc" /></Relationships>
</file>

<file path=ppt/slides/_rels/slide104.xml.rels>&#65279;<?xml version="1.0" encoding="utf-8"?><Relationships xmlns="http://schemas.openxmlformats.org/package/2006/relationships"><Relationship Type="http://schemas.openxmlformats.org/officeDocument/2006/relationships/slideLayout" Target="/ppt/slideLayouts/slideLayout6.xml" Id="R2a4a9cbf92774d9a" /><Relationship Type="http://schemas.openxmlformats.org/officeDocument/2006/relationships/image" Target="/ppt/media/image33.png" Id="R94e14a53d1ff4bb4" /><Relationship Type="http://schemas.openxmlformats.org/officeDocument/2006/relationships/notesSlide" Target="/ppt/notesSlides/notesSlide104.xml" Id="R08dd1e6cc0f448d7" /></Relationships>
</file>

<file path=ppt/slides/_rels/slide105.xml.rels>&#65279;<?xml version="1.0" encoding="utf-8"?><Relationships xmlns="http://schemas.openxmlformats.org/package/2006/relationships"><Relationship Type="http://schemas.openxmlformats.org/officeDocument/2006/relationships/slideLayout" Target="/ppt/slideLayouts/slideLayout6.xml" Id="R8ff9315c4e73443d" /><Relationship Type="http://schemas.openxmlformats.org/officeDocument/2006/relationships/notesSlide" Target="/ppt/notesSlides/notesSlide105.xml" Id="R61736e5ac23b4a79" /></Relationships>
</file>

<file path=ppt/slides/_rels/slide106.xml.rels>&#65279;<?xml version="1.0" encoding="utf-8"?><Relationships xmlns="http://schemas.openxmlformats.org/package/2006/relationships"><Relationship Type="http://schemas.openxmlformats.org/officeDocument/2006/relationships/slideLayout" Target="/ppt/slideLayouts/slideLayout6.xml" Id="R8c4e2bdf51ce4435" /><Relationship Type="http://schemas.openxmlformats.org/officeDocument/2006/relationships/notesSlide" Target="/ppt/notesSlides/notesSlide106.xml" Id="R3911458d3845409c" /></Relationships>
</file>

<file path=ppt/slides/_rels/slide107.xml.rels>&#65279;<?xml version="1.0" encoding="utf-8"?><Relationships xmlns="http://schemas.openxmlformats.org/package/2006/relationships"><Relationship Type="http://schemas.openxmlformats.org/officeDocument/2006/relationships/slideLayout" Target="/ppt/slideLayouts/slideLayout6.xml" Id="R7e63d2c55476456d" /><Relationship Type="http://schemas.openxmlformats.org/officeDocument/2006/relationships/image" Target="/ppt/media/image34.png" Id="R1164d6f46a074ff3" /><Relationship Type="http://schemas.openxmlformats.org/officeDocument/2006/relationships/notesSlide" Target="/ppt/notesSlides/notesSlide107.xml" Id="R261bf9d7b987416a" /></Relationships>
</file>

<file path=ppt/slides/_rels/slide108.xml.rels>&#65279;<?xml version="1.0" encoding="utf-8"?><Relationships xmlns="http://schemas.openxmlformats.org/package/2006/relationships"><Relationship Type="http://schemas.openxmlformats.org/officeDocument/2006/relationships/slideLayout" Target="/ppt/slideLayouts/slideLayout6.xml" Id="R72e39fc99f3748b1" /><Relationship Type="http://schemas.openxmlformats.org/officeDocument/2006/relationships/notesSlide" Target="/ppt/notesSlides/notesSlide108.xml" Id="R1edf3182533c43c2" /></Relationships>
</file>

<file path=ppt/slides/_rels/slide109.xml.rels>&#65279;<?xml version="1.0" encoding="utf-8"?><Relationships xmlns="http://schemas.openxmlformats.org/package/2006/relationships"><Relationship Type="http://schemas.openxmlformats.org/officeDocument/2006/relationships/slideLayout" Target="/ppt/slideLayouts/slideLayout6.xml" Id="Rcbdab7b4d7554624" /><Relationship Type="http://schemas.openxmlformats.org/officeDocument/2006/relationships/notesSlide" Target="/ppt/notesSlides/notesSlide109.xml" Id="Rbcc897b8e0294da3" /></Relationships>
</file>

<file path=ppt/slides/_rels/slide110.xml.rels>&#65279;<?xml version="1.0" encoding="utf-8"?><Relationships xmlns="http://schemas.openxmlformats.org/package/2006/relationships"><Relationship Type="http://schemas.openxmlformats.org/officeDocument/2006/relationships/slideLayout" Target="/ppt/slideLayouts/slideLayout6.xml" Id="R50ffe8e499d1445e" /><Relationship Type="http://schemas.openxmlformats.org/officeDocument/2006/relationships/image" Target="/ppt/media/image35.png" Id="Rfe64d4ae498d4a1c" /><Relationship Type="http://schemas.openxmlformats.org/officeDocument/2006/relationships/notesSlide" Target="/ppt/notesSlides/notesSlide110.xml" Id="R32c9db1aff904b87" /></Relationships>
</file>

<file path=ppt/slides/_rels/slide111.xml.rels>&#65279;<?xml version="1.0" encoding="utf-8"?><Relationships xmlns="http://schemas.openxmlformats.org/package/2006/relationships"><Relationship Type="http://schemas.openxmlformats.org/officeDocument/2006/relationships/slideLayout" Target="/ppt/slideLayouts/slideLayout6.xml" Id="R87b975ee9eb84da5" /><Relationship Type="http://schemas.openxmlformats.org/officeDocument/2006/relationships/notesSlide" Target="/ppt/notesSlides/notesSlide111.xml" Id="R4ab991483f7a4af9" /></Relationships>
</file>

<file path=ppt/slides/_rels/slide112.xml.rels>&#65279;<?xml version="1.0" encoding="utf-8"?><Relationships xmlns="http://schemas.openxmlformats.org/package/2006/relationships"><Relationship Type="http://schemas.openxmlformats.org/officeDocument/2006/relationships/slideLayout" Target="/ppt/slideLayouts/slideLayout6.xml" Id="Rf08965eb8ff34332" /><Relationship Type="http://schemas.openxmlformats.org/officeDocument/2006/relationships/notesSlide" Target="/ppt/notesSlides/notesSlide112.xml" Id="R26ab488b4f23484e" /></Relationships>
</file>

<file path=ppt/slides/_rels/slide113.xml.rels>&#65279;<?xml version="1.0" encoding="utf-8"?><Relationships xmlns="http://schemas.openxmlformats.org/package/2006/relationships"><Relationship Type="http://schemas.openxmlformats.org/officeDocument/2006/relationships/slideLayout" Target="/ppt/slideLayouts/slideLayout6.xml" Id="R1581b4db4ed24557" /><Relationship Type="http://schemas.openxmlformats.org/officeDocument/2006/relationships/image" Target="/ppt/media/image36.png" Id="R0b6b0929730e4ab3" /><Relationship Type="http://schemas.openxmlformats.org/officeDocument/2006/relationships/notesSlide" Target="/ppt/notesSlides/notesSlide113.xml" Id="Ree91254af5124043" /></Relationships>
</file>

<file path=ppt/slides/_rels/slide114.xml.rels>&#65279;<?xml version="1.0" encoding="utf-8"?><Relationships xmlns="http://schemas.openxmlformats.org/package/2006/relationships"><Relationship Type="http://schemas.openxmlformats.org/officeDocument/2006/relationships/slideLayout" Target="/ppt/slideLayouts/slideLayout6.xml" Id="R6f6453931b8b4b91" /><Relationship Type="http://schemas.openxmlformats.org/officeDocument/2006/relationships/notesSlide" Target="/ppt/notesSlides/notesSlide114.xml" Id="R4f32f057c7264af3" /></Relationships>
</file>

<file path=ppt/slides/_rels/slide115.xml.rels>&#65279;<?xml version="1.0" encoding="utf-8"?><Relationships xmlns="http://schemas.openxmlformats.org/package/2006/relationships"><Relationship Type="http://schemas.openxmlformats.org/officeDocument/2006/relationships/slideLayout" Target="/ppt/slideLayouts/slideLayout6.xml" Id="R0da5caaaf2864d3b" /><Relationship Type="http://schemas.openxmlformats.org/officeDocument/2006/relationships/notesSlide" Target="/ppt/notesSlides/notesSlide115.xml" Id="R0b98b29c8aee4551" /></Relationships>
</file>

<file path=ppt/slides/_rels/slide116.xml.rels>&#65279;<?xml version="1.0" encoding="utf-8"?><Relationships xmlns="http://schemas.openxmlformats.org/package/2006/relationships"><Relationship Type="http://schemas.openxmlformats.org/officeDocument/2006/relationships/slideLayout" Target="/ppt/slideLayouts/slideLayout6.xml" Id="Re198e09f0a244f79" /><Relationship Type="http://schemas.openxmlformats.org/officeDocument/2006/relationships/notesSlide" Target="/ppt/notesSlides/notesSlide116.xml" Id="R9f12ab32c7854f1f"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9C19557-B0EE-4B51-AA10-306D2A8A2EA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2" name="">
            <a:extLst xmlns:a="http://schemas.openxmlformats.org/drawingml/2006/main">
              <a:ext uri="{FF2B5EF4-FFF2-40B4-BE49-F238E27FC236}">
                <a16:creationId xmlns:a16="http://schemas.microsoft.com/office/drawing/2014/main" id="{3BFDBE83-A29E-40DB-A606-FBE7198A347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a:t>
            </a:r>
          </a:p>
        </p:txBody>
      </p:sp>
      <p:sp>
        <p:nvSpPr>
          <p:cNvPr id="3" name="">
            <a:extLst xmlns:a="http://schemas.openxmlformats.org/drawingml/2006/main">
              <a:ext uri="{FF2B5EF4-FFF2-40B4-BE49-F238E27FC236}">
                <a16:creationId xmlns:a16="http://schemas.microsoft.com/office/drawing/2014/main" id="{769C215B-F98D-44DE-84C6-599BFE3978C4}"/>
              </a:ext>
            </a:extLst>
          </p:cNvPr>
          <p:cNvSpPr>
            <a:spLocks xmlns:a="http://schemas.openxmlformats.org/drawingml/2006/main" noGrp="1"/>
          </p:cNvSpPr>
          <p:nvPr/>
        </p:nvSpPr>
        <p:spPr>
          <a:xfrm xmlns:a="http://schemas.openxmlformats.org/drawingml/2006/main">
            <a:off x="609600" y="723900"/>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DIGITALE BILDUNG / DIGITALE GRUNDBILDUNG</a:t>
            </a:r>
          </a:p>
        </p:txBody>
      </p:sp>
      <p:sp>
        <p:nvSpPr>
          <p:cNvPr id="4" name="">
            <a:extLst xmlns:a="http://schemas.openxmlformats.org/drawingml/2006/main">
              <a:ext uri="{FF2B5EF4-FFF2-40B4-BE49-F238E27FC236}">
                <a16:creationId xmlns:a16="http://schemas.microsoft.com/office/drawing/2014/main" id="{E138A8EE-7F35-4200-AA53-54E96C1CF2E1}"/>
              </a:ext>
            </a:extLst>
          </p:cNvPr>
          <p:cNvSpPr>
            <a:spLocks xmlns:a="http://schemas.openxmlformats.org/drawingml/2006/main" noGrp="1"/>
          </p:cNvSpPr>
          <p:nvPr/>
        </p:nvSpPr>
        <p:spPr>
          <a:xfrm xmlns:a="http://schemas.openxmlformats.org/drawingml/2006/main">
            <a:off x="609600" y="1790700"/>
            <a:ext cx="10477500" cy="1000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6300" b="0">
                <a:solidFill>
                  <a:srgbClr val="333333"/>
                </a:solidFill>
                <a:latin typeface="Bebas Neue"/>
                <a:ea typeface="Bebas Neue"/>
                <a:cs typeface="Bebas Neue"/>
              </a:defRPr>
            </a:pPr>
            <a:r>
              <a:rPr sz="6300" b="0">
                <a:solidFill>
                  <a:srgbClr val="333333"/>
                </a:solidFill>
                <a:latin typeface="Bebas Neue"/>
                <a:ea typeface="Bebas Neue"/>
                <a:cs typeface="Bebas Neue"/>
              </a:rPr>
              <a:t>1. Klasse</a:t>
            </a:r>
          </a:p>
        </p:txBody>
      </p:sp>
      <p:sp>
        <p:nvSpPr>
          <p:cNvPr id="5" name="">
            <a:extLst xmlns:a="http://schemas.openxmlformats.org/drawingml/2006/main">
              <a:ext uri="{FF2B5EF4-FFF2-40B4-BE49-F238E27FC236}">
                <a16:creationId xmlns:a16="http://schemas.microsoft.com/office/drawing/2014/main" id="{9D7B4855-631F-4C34-943A-2C00EA4DD2AA}"/>
              </a:ext>
            </a:extLst>
          </p:cNvPr>
          <p:cNvSpPr>
            <a:spLocks xmlns:a="http://schemas.openxmlformats.org/drawingml/2006/main" noGrp="1"/>
          </p:cNvSpPr>
          <p:nvPr/>
        </p:nvSpPr>
        <p:spPr>
          <a:xfrm xmlns:a="http://schemas.openxmlformats.org/drawingml/2006/main">
            <a:off x="609600" y="3171825"/>
            <a:ext cx="10382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Entdecken und sicher beginnen</a:t>
            </a:r>
          </a:p>
        </p:txBody>
      </p:sp>
      <p:sp>
        <p:nvSpPr>
          <p:cNvPr id="6" name="">
            <a:extLst xmlns:a="http://schemas.openxmlformats.org/drawingml/2006/main">
              <a:ext uri="{FF2B5EF4-FFF2-40B4-BE49-F238E27FC236}">
                <a16:creationId xmlns:a16="http://schemas.microsoft.com/office/drawing/2014/main" id="{45E23B35-B406-4D10-B473-B11C3FD1FC35}"/>
              </a:ext>
            </a:extLst>
          </p:cNvPr>
          <p:cNvSpPr>
            <a:spLocks xmlns:a="http://schemas.openxmlformats.org/drawingml/2006/main" noGrp="1"/>
          </p:cNvSpPr>
          <p:nvPr/>
        </p:nvSpPr>
        <p:spPr>
          <a:xfrm xmlns:a="http://schemas.openxmlformats.org/drawingml/2006/main">
            <a:off x="609600" y="5048250"/>
            <a:ext cx="85725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666666"/>
                </a:solidFill>
                <a:latin typeface="Argentum Sans"/>
                <a:ea typeface="Argentum Sans"/>
                <a:cs typeface="Argentum Sans"/>
              </a:defRPr>
            </a:pPr>
            <a:r>
              <a:rPr sz="2100" b="0">
                <a:solidFill>
                  <a:srgbClr val="666666"/>
                </a:solidFill>
                <a:latin typeface="Argentum Sans"/>
                <a:ea typeface="Argentum Sans"/>
                <a:cs typeface="Argentum Sans"/>
              </a:rPr>
              <a:t>6 Themen für den Unterricht</a:t>
            </a:r>
          </a:p>
        </p:txBody>
      </p:sp>
    </p:spTree>
    <p:extLst>
      <p:ext uri="{BB962C8B-B14F-4D97-AF65-F5344CB8AC3E}">
        <p14:creationId xmlns:p14="http://schemas.microsoft.com/office/powerpoint/2010/main" val="717844441"/>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549BE76-4A7A-4AC6-9950-F3744CCA398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5. Schulstufe</a:t>
            </a:r>
          </a:p>
        </p:txBody>
      </p:sp>
      <p:sp>
        <p:nvSpPr>
          <p:cNvPr id="2" name="">
            <a:extLst xmlns:a="http://schemas.openxmlformats.org/drawingml/2006/main">
              <a:ext uri="{FF2B5EF4-FFF2-40B4-BE49-F238E27FC236}">
                <a16:creationId xmlns:a16="http://schemas.microsoft.com/office/drawing/2014/main" id="{EFC2651A-46BD-4C98-BC4D-493240EA50F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Unsere Themen</a:t>
            </a:r>
          </a:p>
        </p:txBody>
      </p:sp>
      <p:sp>
        <p:nvSpPr>
          <p:cNvPr id="3" name="">
            <a:extLst xmlns:a="http://schemas.openxmlformats.org/drawingml/2006/main">
              <a:ext uri="{FF2B5EF4-FFF2-40B4-BE49-F238E27FC236}">
                <a16:creationId xmlns:a16="http://schemas.microsoft.com/office/drawing/2014/main" id="{9240C811-1791-4CB1-AA65-A076BC9CE1A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EF42421A-6A25-45ED-A25E-FB07712D1B6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a:t>
            </a:r>
          </a:p>
        </p:txBody>
      </p:sp>
      <p:sp>
        <p:nvSpPr>
          <p:cNvPr id="5" name="">
            <a:extLst xmlns:a="http://schemas.openxmlformats.org/drawingml/2006/main">
              <a:ext uri="{FF2B5EF4-FFF2-40B4-BE49-F238E27FC236}">
                <a16:creationId xmlns:a16="http://schemas.microsoft.com/office/drawing/2014/main" id="{9B29A035-AE78-42DC-9241-1E23F87BE617}"/>
              </a:ext>
            </a:extLst>
          </p:cNvPr>
          <p:cNvSpPr>
            <a:spLocks xmlns:a="http://schemas.openxmlformats.org/drawingml/2006/main" noGrp="1"/>
          </p:cNvSpPr>
          <p:nvPr/>
        </p:nvSpPr>
        <p:spPr>
          <a:xfrm xmlns:a="http://schemas.openxmlformats.org/drawingml/2006/main">
            <a:off x="609600" y="20002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39CA79C8-0F8B-44D7-BD86-B39B74E3A039}"/>
              </a:ext>
            </a:extLst>
          </p:cNvPr>
          <p:cNvSpPr>
            <a:spLocks xmlns:a="http://schemas.openxmlformats.org/drawingml/2006/main" noGrp="1"/>
          </p:cNvSpPr>
          <p:nvPr/>
        </p:nvSpPr>
        <p:spPr>
          <a:xfrm xmlns:a="http://schemas.openxmlformats.org/drawingml/2006/main">
            <a:off x="1457325" y="20002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Sicher starten mit deinem Laptop</a:t>
            </a:r>
          </a:p>
        </p:txBody>
      </p:sp>
      <p:sp>
        <p:nvSpPr>
          <p:cNvPr id="7" name="">
            <a:extLst xmlns:a="http://schemas.openxmlformats.org/drawingml/2006/main">
              <a:ext uri="{FF2B5EF4-FFF2-40B4-BE49-F238E27FC236}">
                <a16:creationId xmlns:a16="http://schemas.microsoft.com/office/drawing/2014/main" id="{FB3D648A-56A3-4DF8-B997-9C71834CFDAC}"/>
              </a:ext>
            </a:extLst>
          </p:cNvPr>
          <p:cNvSpPr>
            <a:spLocks xmlns:a="http://schemas.openxmlformats.org/drawingml/2006/main" noGrp="1"/>
          </p:cNvSpPr>
          <p:nvPr/>
        </p:nvSpPr>
        <p:spPr>
          <a:xfrm xmlns:a="http://schemas.openxmlformats.org/drawingml/2006/main">
            <a:off x="609600" y="26574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D099494-64E1-49A1-B75E-3F5C1F21FC86}"/>
              </a:ext>
            </a:extLst>
          </p:cNvPr>
          <p:cNvSpPr>
            <a:spLocks xmlns:a="http://schemas.openxmlformats.org/drawingml/2006/main" noGrp="1"/>
          </p:cNvSpPr>
          <p:nvPr/>
        </p:nvSpPr>
        <p:spPr>
          <a:xfrm xmlns:a="http://schemas.openxmlformats.org/drawingml/2006/main">
            <a:off x="1457325" y="26574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E-Mail, Freigaben und Abgabe</a:t>
            </a:r>
          </a:p>
        </p:txBody>
      </p:sp>
      <p:sp>
        <p:nvSpPr>
          <p:cNvPr id="9" name="">
            <a:extLst xmlns:a="http://schemas.openxmlformats.org/drawingml/2006/main">
              <a:ext uri="{FF2B5EF4-FFF2-40B4-BE49-F238E27FC236}">
                <a16:creationId xmlns:a16="http://schemas.microsoft.com/office/drawing/2014/main" id="{80E7F5FF-BEDD-4378-99AC-45743CF56165}"/>
              </a:ext>
            </a:extLst>
          </p:cNvPr>
          <p:cNvSpPr>
            <a:spLocks xmlns:a="http://schemas.openxmlformats.org/drawingml/2006/main" noGrp="1"/>
          </p:cNvSpPr>
          <p:nvPr/>
        </p:nvSpPr>
        <p:spPr>
          <a:xfrm xmlns:a="http://schemas.openxmlformats.org/drawingml/2006/main">
            <a:off x="609600" y="331470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9A36BC8C-217D-4D77-845A-66B12999265A}"/>
              </a:ext>
            </a:extLst>
          </p:cNvPr>
          <p:cNvSpPr>
            <a:spLocks xmlns:a="http://schemas.openxmlformats.org/drawingml/2006/main" noGrp="1"/>
          </p:cNvSpPr>
          <p:nvPr/>
        </p:nvSpPr>
        <p:spPr>
          <a:xfrm xmlns:a="http://schemas.openxmlformats.org/drawingml/2006/main">
            <a:off x="1457325" y="331470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Suchen und Quellen prüfen</a:t>
            </a:r>
          </a:p>
        </p:txBody>
      </p:sp>
      <p:sp>
        <p:nvSpPr>
          <p:cNvPr id="11" name="">
            <a:extLst xmlns:a="http://schemas.openxmlformats.org/drawingml/2006/main">
              <a:ext uri="{FF2B5EF4-FFF2-40B4-BE49-F238E27FC236}">
                <a16:creationId xmlns:a16="http://schemas.microsoft.com/office/drawing/2014/main" id="{C7DFA023-A453-4C54-A44D-7E10F5E9BBCE}"/>
              </a:ext>
            </a:extLst>
          </p:cNvPr>
          <p:cNvSpPr>
            <a:spLocks xmlns:a="http://schemas.openxmlformats.org/drawingml/2006/main" noGrp="1"/>
          </p:cNvSpPr>
          <p:nvPr/>
        </p:nvSpPr>
        <p:spPr>
          <a:xfrm xmlns:a="http://schemas.openxmlformats.org/drawingml/2006/main">
            <a:off x="609600" y="397192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70990275-6998-4AC8-9D20-E1BF517B630F}"/>
              </a:ext>
            </a:extLst>
          </p:cNvPr>
          <p:cNvSpPr>
            <a:spLocks xmlns:a="http://schemas.openxmlformats.org/drawingml/2006/main" noGrp="1"/>
          </p:cNvSpPr>
          <p:nvPr/>
        </p:nvSpPr>
        <p:spPr>
          <a:xfrm xmlns:a="http://schemas.openxmlformats.org/drawingml/2006/main">
            <a:off x="1457325" y="397192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Daten erzählen eine Geschichte</a:t>
            </a:r>
          </a:p>
        </p:txBody>
      </p:sp>
      <p:sp>
        <p:nvSpPr>
          <p:cNvPr id="13" name="">
            <a:extLst xmlns:a="http://schemas.openxmlformats.org/drawingml/2006/main">
              <a:ext uri="{FF2B5EF4-FFF2-40B4-BE49-F238E27FC236}">
                <a16:creationId xmlns:a16="http://schemas.microsoft.com/office/drawing/2014/main" id="{E109F89E-A6EC-4A5E-9B31-23AC1F62FE43}"/>
              </a:ext>
            </a:extLst>
          </p:cNvPr>
          <p:cNvSpPr>
            <a:spLocks xmlns:a="http://schemas.openxmlformats.org/drawingml/2006/main" noGrp="1"/>
          </p:cNvSpPr>
          <p:nvPr/>
        </p:nvSpPr>
        <p:spPr>
          <a:xfrm xmlns:a="http://schemas.openxmlformats.org/drawingml/2006/main">
            <a:off x="609600" y="4629150"/>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76F62266-EBCA-47AC-A55F-F821E34E779B}"/>
              </a:ext>
            </a:extLst>
          </p:cNvPr>
          <p:cNvSpPr>
            <a:spLocks xmlns:a="http://schemas.openxmlformats.org/drawingml/2006/main" noGrp="1"/>
          </p:cNvSpPr>
          <p:nvPr/>
        </p:nvSpPr>
        <p:spPr>
          <a:xfrm xmlns:a="http://schemas.openxmlformats.org/drawingml/2006/main">
            <a:off x="1457325" y="4629150"/>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Anleitungen die funktionieren</a:t>
            </a:r>
          </a:p>
        </p:txBody>
      </p:sp>
      <p:sp>
        <p:nvSpPr>
          <p:cNvPr id="15" name="">
            <a:extLst xmlns:a="http://schemas.openxmlformats.org/drawingml/2006/main">
              <a:ext uri="{FF2B5EF4-FFF2-40B4-BE49-F238E27FC236}">
                <a16:creationId xmlns:a16="http://schemas.microsoft.com/office/drawing/2014/main" id="{5D02FB5F-35AA-4466-8270-FBD9E0A7AF81}"/>
              </a:ext>
            </a:extLst>
          </p:cNvPr>
          <p:cNvSpPr>
            <a:spLocks xmlns:a="http://schemas.openxmlformats.org/drawingml/2006/main" noGrp="1"/>
          </p:cNvSpPr>
          <p:nvPr/>
        </p:nvSpPr>
        <p:spPr>
          <a:xfrm xmlns:a="http://schemas.openxmlformats.org/drawingml/2006/main">
            <a:off x="609600" y="5286375"/>
            <a:ext cx="714375"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1">
                <a:solidFill>
                  <a:srgbClr val="5F4BB6"/>
                </a:solidFill>
                <a:latin typeface="Argentum Sans"/>
                <a:ea typeface="Argentum Sans"/>
                <a:cs typeface="Argentum Sans"/>
              </a:defRPr>
            </a:pPr>
            <a:r>
              <a:rPr sz="2400" b="1">
                <a:solidFill>
                  <a:srgbClr val="5F4BB6"/>
                </a:solidFill>
                <a:latin typeface="Argentum Sans"/>
                <a:ea typeface="Argentum Sans"/>
                <a:cs typeface="Argentum Sans"/>
              </a:rPr>
              <a:t>06</a:t>
            </a:r>
          </a:p>
        </p:txBody>
      </p:sp>
      <p:sp>
        <p:nvSpPr>
          <p:cNvPr id="16" name="">
            <a:extLst xmlns:a="http://schemas.openxmlformats.org/drawingml/2006/main">
              <a:ext uri="{FF2B5EF4-FFF2-40B4-BE49-F238E27FC236}">
                <a16:creationId xmlns:a16="http://schemas.microsoft.com/office/drawing/2014/main" id="{F0196616-0A7B-4BA4-86BE-A5E21473B558}"/>
              </a:ext>
            </a:extLst>
          </p:cNvPr>
          <p:cNvSpPr>
            <a:spLocks xmlns:a="http://schemas.openxmlformats.org/drawingml/2006/main" noGrp="1"/>
          </p:cNvSpPr>
          <p:nvPr/>
        </p:nvSpPr>
        <p:spPr>
          <a:xfrm xmlns:a="http://schemas.openxmlformats.org/drawingml/2006/main">
            <a:off x="1457325" y="5286375"/>
            <a:ext cx="9906000" cy="4667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400" b="0">
                <a:solidFill>
                  <a:srgbClr val="333333"/>
                </a:solidFill>
                <a:latin typeface="Argentum Sans"/>
                <a:ea typeface="Argentum Sans"/>
                <a:cs typeface="Argentum Sans"/>
              </a:defRPr>
            </a:pPr>
            <a:r>
              <a:rPr sz="2400" b="0">
                <a:solidFill>
                  <a:srgbClr val="333333"/>
                </a:solidFill>
                <a:latin typeface="Argentum Sans"/>
                <a:ea typeface="Argentum Sans"/>
                <a:cs typeface="Argentum Sans"/>
              </a:rPr>
              <a:t>Medien früher heute und morgen</a:t>
            </a:r>
          </a:p>
        </p:txBody>
      </p:sp>
    </p:spTree>
    <p:extLst>
      <p:ext uri="{BB962C8B-B14F-4D97-AF65-F5344CB8AC3E}">
        <p14:creationId xmlns:p14="http://schemas.microsoft.com/office/powerpoint/2010/main" val="1022561525"/>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CD3DB94-42AD-4236-BAD6-9972B3AD61A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DEIN ALLTAG</a:t>
            </a:r>
          </a:p>
        </p:txBody>
      </p:sp>
      <p:sp>
        <p:nvSpPr>
          <p:cNvPr id="2" name="">
            <a:extLst xmlns:a="http://schemas.openxmlformats.org/drawingml/2006/main">
              <a:ext uri="{FF2B5EF4-FFF2-40B4-BE49-F238E27FC236}">
                <a16:creationId xmlns:a16="http://schemas.microsoft.com/office/drawing/2014/main" id="{AAB09FD9-885C-4FF5-A7DA-8A882EF2EED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Sicher starten mit deinem Laptop</a:t>
            </a:r>
          </a:p>
        </p:txBody>
      </p:sp>
      <p:sp>
        <p:nvSpPr>
          <p:cNvPr id="3" name="">
            <a:extLst xmlns:a="http://schemas.openxmlformats.org/drawingml/2006/main">
              <a:ext uri="{FF2B5EF4-FFF2-40B4-BE49-F238E27FC236}">
                <a16:creationId xmlns:a16="http://schemas.microsoft.com/office/drawing/2014/main" id="{9B2BD5C7-ADF1-4A5F-89D6-404759DD29D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FAE6736D-AD1E-4AED-8FA2-708E25D9820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a:t>
            </a:r>
          </a:p>
        </p:txBody>
      </p:sp>
      <p:sp>
        <p:nvSpPr>
          <p:cNvPr id="5" name="">
            <a:extLst xmlns:a="http://schemas.openxmlformats.org/drawingml/2006/main">
              <a:ext uri="{FF2B5EF4-FFF2-40B4-BE49-F238E27FC236}">
                <a16:creationId xmlns:a16="http://schemas.microsoft.com/office/drawing/2014/main" id="{3C357AE9-690F-4A97-91C8-6844D5CF2A54}"/>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Dein Laptop begleitet dich in vielen Fächern. Hier startest du ganz von vorne: Du schützt deinen Zugang, meldest dich an, liest deinen Stundenplan und legst deine erste Datei so ab, dass du sie morgen wiederfindest. Jeder Schritt wird zuerst gezeigt.</a:t>
            </a:r>
          </a:p>
        </p:txBody>
      </p:sp>
      <p:sp>
        <p:nvSpPr>
          <p:cNvPr id="6" name="">
            <a:extLst xmlns:a="http://schemas.openxmlformats.org/drawingml/2006/main">
              <a:ext uri="{FF2B5EF4-FFF2-40B4-BE49-F238E27FC236}">
                <a16:creationId xmlns:a16="http://schemas.microsoft.com/office/drawing/2014/main" id="{8092E432-9603-4D8E-8D43-B3872EF8B843}"/>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4B674643-F3F8-4D08-B631-9FD866D35523}"/>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Vergleiche die öffentlichen Beispiele „Anna2015“ und fünf zufällig gewählte Wörter. Welches verrät persönliche Angaben? Benutze keines davon als echtes Passwort.</a:t>
            </a:r>
          </a:p>
        </p:txBody>
      </p:sp>
    </p:spTree>
    <p:extLst>
      <p:ext uri="{BB962C8B-B14F-4D97-AF65-F5344CB8AC3E}">
        <p14:creationId xmlns:p14="http://schemas.microsoft.com/office/powerpoint/2010/main" val="152896604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87782AC-01D5-4454-85BC-BF64967AD4C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5 UNTERRICHTSEINHEITEN</a:t>
            </a:r>
          </a:p>
        </p:txBody>
      </p:sp>
      <p:sp>
        <p:nvSpPr>
          <p:cNvPr id="2" name="">
            <a:extLst xmlns:a="http://schemas.openxmlformats.org/drawingml/2006/main">
              <a:ext uri="{FF2B5EF4-FFF2-40B4-BE49-F238E27FC236}">
                <a16:creationId xmlns:a16="http://schemas.microsoft.com/office/drawing/2014/main" id="{19933AB2-CD51-4F8E-BA50-F425B809656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Sicher starten mit deinem Laptop</a:t>
            </a:r>
          </a:p>
        </p:txBody>
      </p:sp>
      <p:sp>
        <p:nvSpPr>
          <p:cNvPr id="3" name="">
            <a:extLst xmlns:a="http://schemas.openxmlformats.org/drawingml/2006/main">
              <a:ext uri="{FF2B5EF4-FFF2-40B4-BE49-F238E27FC236}">
                <a16:creationId xmlns:a16="http://schemas.microsoft.com/office/drawing/2014/main" id="{06E63D7F-3775-4766-B068-28894FCDC7A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DAF49B8-4883-4346-9B29-EEADBE14759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a:t>
            </a:r>
          </a:p>
        </p:txBody>
      </p:sp>
      <p:sp>
        <p:nvSpPr>
          <p:cNvPr id="5" name="">
            <a:extLst xmlns:a="http://schemas.openxmlformats.org/drawingml/2006/main">
              <a:ext uri="{FF2B5EF4-FFF2-40B4-BE49-F238E27FC236}">
                <a16:creationId xmlns:a16="http://schemas.microsoft.com/office/drawing/2014/main" id="{0EF79FDF-8DF8-43CF-92DC-946E2FB62EDC}"/>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05ABA3CA-DD28-4A39-A560-6D2D8059D096}"/>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schütze meinen Zugang und melde mich am richtigen Schulkonto an.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lese meinen Stundenplan und finde Änderungen und Hilfe.</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speichere, suche und bearbeite Dateien in meiner OneDrive-Ablage.</a:t>
            </a:r>
          </a:p>
        </p:txBody>
      </p:sp>
      <p:sp>
        <p:nvSpPr>
          <p:cNvPr id="7" name="">
            <a:extLst xmlns:a="http://schemas.openxmlformats.org/drawingml/2006/main">
              <a:ext uri="{FF2B5EF4-FFF2-40B4-BE49-F238E27FC236}">
                <a16:creationId xmlns:a16="http://schemas.microsoft.com/office/drawing/2014/main" id="{88569D4B-AF22-42F8-9712-FFF658B882CD}"/>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8187FFBE-DCC7-461B-BACD-50F101D831B1}"/>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Mein Startpass: eine Word-Datei mit Gerätebild, Dateiweg und Hilfeplan; Passwort und Anmeldungen werden nur praktisch gezeigt.</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b25544c5cc4d42c9"/>
          <a:stretch xmlns:a="http://schemas.openxmlformats.org/drawingml/2006/main"/>
        </p:blipFill>
        <p:spPr>
          <a:xfrm xmlns:a="http://schemas.openxmlformats.org/drawingml/2006/main">
            <a:off x="6249458" y="2066925"/>
            <a:ext cx="4741333"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C0730FA9-0663-4991-86E5-A4E162246A91}"/>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628735621"/>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BAC70D53-B31A-4140-AE9B-5375D7F5404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VORBEREITUNG</a:t>
            </a:r>
          </a:p>
        </p:txBody>
      </p:sp>
      <p:sp>
        <p:nvSpPr>
          <p:cNvPr id="2" name="">
            <a:extLst xmlns:a="http://schemas.openxmlformats.org/drawingml/2006/main">
              <a:ext uri="{FF2B5EF4-FFF2-40B4-BE49-F238E27FC236}">
                <a16:creationId xmlns:a16="http://schemas.microsoft.com/office/drawing/2014/main" id="{DF37574D-7068-45EC-BBEC-17A1A37A41D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1B941DAC-A050-4E60-A3D1-8C1C7C5D711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AC30ECB0-970C-482F-9A5D-E9E4A79495D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a:t>
            </a:r>
          </a:p>
        </p:txBody>
      </p:sp>
      <p:sp>
        <p:nvSpPr>
          <p:cNvPr id="5" name="">
            <a:extLst xmlns:a="http://schemas.openxmlformats.org/drawingml/2006/main">
              <a:ext uri="{FF2B5EF4-FFF2-40B4-BE49-F238E27FC236}">
                <a16:creationId xmlns:a16="http://schemas.microsoft.com/office/drawing/2014/main" id="{D33D207A-E7C4-4B07-8080-90C35E9DA79D}"/>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OneDrive, Word und WebUntis; Zugangskarte ohne eingetragenes echtes Passwort.</a:t>
            </a:r>
          </a:p>
        </p:txBody>
      </p:sp>
      <p:sp>
        <p:nvSpPr>
          <p:cNvPr id="6" name="">
            <a:extLst xmlns:a="http://schemas.openxmlformats.org/drawingml/2006/main">
              <a:ext uri="{FF2B5EF4-FFF2-40B4-BE49-F238E27FC236}">
                <a16:creationId xmlns:a16="http://schemas.microsoft.com/office/drawing/2014/main" id="{CB1B2FE7-AC4D-46CD-B89B-797A1E70C1A5}"/>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Gerätekarte: Tastatur = Eingabe; Prozessor = Verarbeitung; Bildschirm = Ausgabe; Arbeitsspeicher = vorübergehendes Arbeiten; SSD = längerfristiges Speichern. Wörterbox für ein reines Übungspasswort: Wolke, Kiesel, Kaktus, Segel, Trommel, Zitrone. Veröffentliche nie dein echtes Passwort. WebUntis-Beispiel: Dienstag, 2. Stunde, Mathematik, Raum 204; Änderung: Raum 108. Das ist ein erfundener Plan. Ordner: Digitale_Grundbildung &gt; Klasse_1 &gt; 01_Start. Datei: K1_Startpass_Kennung.docx; Kennung ersetzt du durch das vereinbarte Kürzel.</a:t>
            </a:r>
          </a:p>
        </p:txBody>
      </p:sp>
    </p:spTree>
    <p:extLst>
      <p:ext uri="{BB962C8B-B14F-4D97-AF65-F5344CB8AC3E}">
        <p14:creationId xmlns:p14="http://schemas.microsoft.com/office/powerpoint/2010/main" val="787552928"/>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4361FBC-EDE0-4442-8EF0-EEE32D18E3B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ZUERST ANSEHEN</a:t>
            </a:r>
          </a:p>
        </p:txBody>
      </p:sp>
      <p:sp>
        <p:nvSpPr>
          <p:cNvPr id="2" name="">
            <a:extLst xmlns:a="http://schemas.openxmlformats.org/drawingml/2006/main">
              <a:ext uri="{FF2B5EF4-FFF2-40B4-BE49-F238E27FC236}">
                <a16:creationId xmlns:a16="http://schemas.microsoft.com/office/drawing/2014/main" id="{BC042786-E04E-4909-BB3B-50C254B47E8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952085C5-A592-487C-8012-01BE5C786B3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25780fbf0d84c45"/>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84987719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486E1732-80FD-4150-A762-755B92030AA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1 · GEMEINSAM NACHMACHEN</a:t>
            </a:r>
          </a:p>
        </p:txBody>
      </p:sp>
      <p:sp>
        <p:nvSpPr>
          <p:cNvPr id="2" name="">
            <a:extLst xmlns:a="http://schemas.openxmlformats.org/drawingml/2006/main">
              <a:ext uri="{FF2B5EF4-FFF2-40B4-BE49-F238E27FC236}">
                <a16:creationId xmlns:a16="http://schemas.microsoft.com/office/drawing/2014/main" id="{51AF7E49-529C-4639-B4A3-F69987AC8FD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Dein Zugang gehört dir</a:t>
            </a:r>
          </a:p>
        </p:txBody>
      </p:sp>
      <p:sp>
        <p:nvSpPr>
          <p:cNvPr id="3" name="">
            <a:extLst xmlns:a="http://schemas.openxmlformats.org/drawingml/2006/main">
              <a:ext uri="{FF2B5EF4-FFF2-40B4-BE49-F238E27FC236}">
                <a16:creationId xmlns:a16="http://schemas.microsoft.com/office/drawing/2014/main" id="{EA20A140-E1CB-4A29-A3FA-ACCAC473F16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4231338-9C35-4441-A685-A496CAC2822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a:t>
            </a:r>
          </a:p>
        </p:txBody>
      </p:sp>
      <p:sp>
        <p:nvSpPr>
          <p:cNvPr id="5" name="">
            <a:extLst xmlns:a="http://schemas.openxmlformats.org/drawingml/2006/main">
              <a:ext uri="{FF2B5EF4-FFF2-40B4-BE49-F238E27FC236}">
                <a16:creationId xmlns:a16="http://schemas.microsoft.com/office/drawing/2014/main" id="{AEE2DF4F-5F52-4F72-A9AD-46E9E11A478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73F9036E-2151-4A6F-B70C-B4655356F0E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„Anna2015“: Name und Jahr sind leicht zu erraten. Dieses Beispiel ist öffentlich und ungeeignet.</a:t>
            </a:r>
          </a:p>
        </p:txBody>
      </p:sp>
      <p:sp>
        <p:nvSpPr>
          <p:cNvPr id="7" name="">
            <a:extLst xmlns:a="http://schemas.openxmlformats.org/drawingml/2006/main">
              <a:ext uri="{FF2B5EF4-FFF2-40B4-BE49-F238E27FC236}">
                <a16:creationId xmlns:a16="http://schemas.microsoft.com/office/drawing/2014/main" id="{974A859C-A55A-4C0D-821C-B1D0BB2239A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448C72EB-42A9-45D2-B4ED-61A8C9B8B717}"/>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Ziehe für die Übung fünf zufällige Wörter aus der Wörterbox. Verbinde sie; das Beispiel bleibt öffentlich.</a:t>
            </a:r>
          </a:p>
        </p:txBody>
      </p:sp>
      <p:sp>
        <p:nvSpPr>
          <p:cNvPr id="9" name="">
            <a:extLst xmlns:a="http://schemas.openxmlformats.org/drawingml/2006/main">
              <a:ext uri="{FF2B5EF4-FFF2-40B4-BE49-F238E27FC236}">
                <a16:creationId xmlns:a16="http://schemas.microsoft.com/office/drawing/2014/main" id="{84BD2FD3-F432-4720-AF00-C650AD909F15}"/>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EC1625E-A5F3-4617-B16C-2874BDBB73E6}"/>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Länge und Einmaligkeit. Ein echtes Passwort braucht viele mögliche Wörter, keine kleine bekannte Wörterbox.</a:t>
            </a:r>
          </a:p>
        </p:txBody>
      </p:sp>
      <p:sp>
        <p:nvSpPr>
          <p:cNvPr id="11" name="">
            <a:extLst xmlns:a="http://schemas.openxmlformats.org/drawingml/2006/main">
              <a:ext uri="{FF2B5EF4-FFF2-40B4-BE49-F238E27FC236}">
                <a16:creationId xmlns:a16="http://schemas.microsoft.com/office/drawing/2014/main" id="{C8600536-E729-47CF-A30D-6FAD1A63FCEA}"/>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A4499D0-5060-495C-9081-A0716F41DD8F}"/>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dein echtes Passwort unbeobachtet nach der Schulregel; niemand schreibt es ins Heft oder auf die Folie.</a:t>
            </a:r>
          </a:p>
        </p:txBody>
      </p:sp>
      <p:sp>
        <p:nvSpPr>
          <p:cNvPr id="13" name="">
            <a:extLst xmlns:a="http://schemas.openxmlformats.org/drawingml/2006/main">
              <a:ext uri="{FF2B5EF4-FFF2-40B4-BE49-F238E27FC236}">
                <a16:creationId xmlns:a16="http://schemas.microsoft.com/office/drawing/2014/main" id="{4FAD1B1C-ECDA-4872-BC62-039315F297E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FDD5E29-4337-4C28-8813-DBB62C5CE37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Kreuze nur die Kriterien an. Bei Verlust gehst du zur vereinbarten Hilfe; verrate dein Passwort auch Helfenden nicht.</a:t>
            </a:r>
          </a:p>
        </p:txBody>
      </p:sp>
    </p:spTree>
    <p:extLst>
      <p:ext uri="{BB962C8B-B14F-4D97-AF65-F5344CB8AC3E}">
        <p14:creationId xmlns:p14="http://schemas.microsoft.com/office/powerpoint/2010/main" val="849133027"/>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E3667DC-6EC7-4AC3-B7AA-78D8CE2BED6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1 · 50 MINUTEN</a:t>
            </a:r>
          </a:p>
        </p:txBody>
      </p:sp>
      <p:sp>
        <p:nvSpPr>
          <p:cNvPr id="2" name="">
            <a:extLst xmlns:a="http://schemas.openxmlformats.org/drawingml/2006/main">
              <a:ext uri="{FF2B5EF4-FFF2-40B4-BE49-F238E27FC236}">
                <a16:creationId xmlns:a16="http://schemas.microsoft.com/office/drawing/2014/main" id="{CDE0FA77-B5B4-4CAA-9982-0E75B7A5226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 starkes Passwort kommt zuerst</a:t>
            </a:r>
          </a:p>
        </p:txBody>
      </p:sp>
      <p:sp>
        <p:nvSpPr>
          <p:cNvPr id="3" name="">
            <a:extLst xmlns:a="http://schemas.openxmlformats.org/drawingml/2006/main">
              <a:ext uri="{FF2B5EF4-FFF2-40B4-BE49-F238E27FC236}">
                <a16:creationId xmlns:a16="http://schemas.microsoft.com/office/drawing/2014/main" id="{B7E09418-8809-4993-8AFD-DC5D5683372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C8D7A1C8-BD15-42CA-99C7-04F6278A43E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a:t>
            </a:r>
          </a:p>
        </p:txBody>
      </p:sp>
      <p:sp>
        <p:nvSpPr>
          <p:cNvPr id="5" name="">
            <a:extLst xmlns:a="http://schemas.openxmlformats.org/drawingml/2006/main">
              <a:ext uri="{FF2B5EF4-FFF2-40B4-BE49-F238E27FC236}">
                <a16:creationId xmlns:a16="http://schemas.microsoft.com/office/drawing/2014/main" id="{129074D5-FD57-40AE-AD4E-4769725D58B5}"/>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51B6B72-1C34-4983-9C9F-CA0F9DCDDF52}"/>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Baue aus der Wörterbox ein langes Übungspasswort aus fünf zufällig gewählten Wörtern. Kennzeichne es ausdrücklich als öffentliches Übungsbeispiel. Erkläre: lang, einmalig, nicht aus persönlichen Angaben und nicht erratbar. Verwende dieses Beispiel nie für ein Konto.</a:t>
            </a:r>
          </a:p>
        </p:txBody>
      </p:sp>
      <p:sp>
        <p:nvSpPr>
          <p:cNvPr id="7" name="">
            <a:extLst xmlns:a="http://schemas.openxmlformats.org/drawingml/2006/main">
              <a:ext uri="{FF2B5EF4-FFF2-40B4-BE49-F238E27FC236}">
                <a16:creationId xmlns:a16="http://schemas.microsoft.com/office/drawing/2014/main" id="{EB22A65B-6BE6-456E-BAA5-05C4636E772C}"/>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A487339-7F15-4060-98C2-3C21F9714CF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Plane dein echtes Schulpasswort nach der Schulregel. Denke es dir unbeobachtet aus; schreibe es nicht ins Heft und gib es niemandem. Zeige der Lehrperson nur die Kriterien-Checkliste. Ändere ein Startpasswort erst gemeinsam über den von der Schule gezeigten Weg.</a:t>
            </a:r>
          </a:p>
        </p:txBody>
      </p:sp>
      <p:sp>
        <p:nvSpPr>
          <p:cNvPr id="9" name="">
            <a:extLst xmlns:a="http://schemas.openxmlformats.org/drawingml/2006/main">
              <a:ext uri="{FF2B5EF4-FFF2-40B4-BE49-F238E27FC236}">
                <a16:creationId xmlns:a16="http://schemas.microsoft.com/office/drawing/2014/main" id="{C11BD9A6-6C4E-45F7-8B6D-8F63B35C8107}"/>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E33A3A38-8013-43AF-A1DD-3109E648978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wird ein öffentlich gezeigtes starkes Beispiel zu einem ungeeigneten echten Passwort?</a:t>
            </a:r>
          </a:p>
        </p:txBody>
      </p:sp>
    </p:spTree>
    <p:extLst>
      <p:ext uri="{BB962C8B-B14F-4D97-AF65-F5344CB8AC3E}">
        <p14:creationId xmlns:p14="http://schemas.microsoft.com/office/powerpoint/2010/main" val="1480995592"/>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47668CF-BAB4-41CA-8D31-11C01A9ED42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ZUERST ANSEHEN</a:t>
            </a:r>
          </a:p>
        </p:txBody>
      </p:sp>
      <p:sp>
        <p:nvSpPr>
          <p:cNvPr id="2" name="">
            <a:extLst xmlns:a="http://schemas.openxmlformats.org/drawingml/2006/main">
              <a:ext uri="{FF2B5EF4-FFF2-40B4-BE49-F238E27FC236}">
                <a16:creationId xmlns:a16="http://schemas.microsoft.com/office/drawing/2014/main" id="{003009D3-03D3-4A49-B13B-B1032023C41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8CBD4116-FE92-46B4-A1B2-7D8FDAE635C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1627b75b9c94e5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99556853"/>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6F2DF00-1E62-4815-A5E8-5A243A94059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2 · GEMEINSAM NACHMACHEN</a:t>
            </a:r>
          </a:p>
        </p:txBody>
      </p:sp>
      <p:sp>
        <p:nvSpPr>
          <p:cNvPr id="2" name="">
            <a:extLst xmlns:a="http://schemas.openxmlformats.org/drawingml/2006/main">
              <a:ext uri="{FF2B5EF4-FFF2-40B4-BE49-F238E27FC236}">
                <a16:creationId xmlns:a16="http://schemas.microsoft.com/office/drawing/2014/main" id="{A4A2C9DE-BBBD-4B86-8D09-4A6A4C71A9E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Zwei Anmeldungen unterscheiden</a:t>
            </a:r>
          </a:p>
        </p:txBody>
      </p:sp>
      <p:sp>
        <p:nvSpPr>
          <p:cNvPr id="3" name="">
            <a:extLst xmlns:a="http://schemas.openxmlformats.org/drawingml/2006/main">
              <a:ext uri="{FF2B5EF4-FFF2-40B4-BE49-F238E27FC236}">
                <a16:creationId xmlns:a16="http://schemas.microsoft.com/office/drawing/2014/main" id="{ADDCEC68-AACC-41D5-AB35-6E17BFA12E2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151E20AB-BF72-4B0F-B394-6F6D76212AF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a:t>
            </a:r>
          </a:p>
        </p:txBody>
      </p:sp>
      <p:sp>
        <p:nvSpPr>
          <p:cNvPr id="5" name="">
            <a:extLst xmlns:a="http://schemas.openxmlformats.org/drawingml/2006/main">
              <a:ext uri="{FF2B5EF4-FFF2-40B4-BE49-F238E27FC236}">
                <a16:creationId xmlns:a16="http://schemas.microsoft.com/office/drawing/2014/main" id="{EC2BDFFE-0DDC-48F5-A9BD-92B19DC779F4}"/>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EF37C4CC-795B-48B9-B10D-3C02E679F1A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Laptop und drücke den Ein-/Ausschalter einmal. Warte auf den Anmeldebildschirm.</a:t>
            </a:r>
          </a:p>
        </p:txBody>
      </p:sp>
      <p:sp>
        <p:nvSpPr>
          <p:cNvPr id="7" name="">
            <a:extLst xmlns:a="http://schemas.openxmlformats.org/drawingml/2006/main">
              <a:ext uri="{FF2B5EF4-FFF2-40B4-BE49-F238E27FC236}">
                <a16:creationId xmlns:a16="http://schemas.microsoft.com/office/drawing/2014/main" id="{EEDF0BA8-66D1-4CF7-A409-C35C3FB7F604}"/>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5C7B53E0-4507-4CD9-B935-5C1B8EE1448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das von der Schule eingerichtete Konto. Gib die vorgesehene PIN oder das Kennwort verdeckt ein und bestätige.</a:t>
            </a:r>
          </a:p>
        </p:txBody>
      </p:sp>
      <p:sp>
        <p:nvSpPr>
          <p:cNvPr id="9" name="">
            <a:extLst xmlns:a="http://schemas.openxmlformats.org/drawingml/2006/main">
              <a:ext uri="{FF2B5EF4-FFF2-40B4-BE49-F238E27FC236}">
                <a16:creationId xmlns:a16="http://schemas.microsoft.com/office/drawing/2014/main" id="{3CCC1703-97C4-460B-8D4A-BA2F5421FFC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E468AEF3-848D-4844-84F1-66522606C83E}"/>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Browser über sein Symbol. Gib den Schul-Link in die Adresszeile oben ein, nicht in ein Suchfeld.</a:t>
            </a:r>
          </a:p>
        </p:txBody>
      </p:sp>
      <p:sp>
        <p:nvSpPr>
          <p:cNvPr id="11" name="">
            <a:extLst xmlns:a="http://schemas.openxmlformats.org/drawingml/2006/main">
              <a:ext uri="{FF2B5EF4-FFF2-40B4-BE49-F238E27FC236}">
                <a16:creationId xmlns:a16="http://schemas.microsoft.com/office/drawing/2014/main" id="{3786AF70-634B-4637-A84F-78922485478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BAE7B1F0-732E-42E1-BE6D-03EB2994C4B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bei Microsoft 365 dein Schulkonto. Nutze die ausgegebene Schuladresse und den Schul-Anmeldeweg. Prüfe danach das Profil.</a:t>
            </a:r>
          </a:p>
        </p:txBody>
      </p:sp>
      <p:sp>
        <p:nvSpPr>
          <p:cNvPr id="13" name="">
            <a:extLst xmlns:a="http://schemas.openxmlformats.org/drawingml/2006/main">
              <a:ext uri="{FF2B5EF4-FFF2-40B4-BE49-F238E27FC236}">
                <a16:creationId xmlns:a16="http://schemas.microsoft.com/office/drawing/2014/main" id="{5642B366-B376-464B-9D1B-E9D7C94FEA8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AA46E6F4-9A5D-441E-8765-CDAE771FC36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Drücke Windows-Taste + L. Der Laptop ist gesperrt. Entsperre ihn erneut; zum Abmelden nutze Start &gt; Kontosymbol &gt; Abmelden.</a:t>
            </a:r>
          </a:p>
        </p:txBody>
      </p:sp>
    </p:spTree>
    <p:extLst>
      <p:ext uri="{BB962C8B-B14F-4D97-AF65-F5344CB8AC3E}">
        <p14:creationId xmlns:p14="http://schemas.microsoft.com/office/powerpoint/2010/main" val="44579856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0649498-1B52-46AE-9235-5321FD30D43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2 · 50 MINUTEN</a:t>
            </a:r>
          </a:p>
        </p:txBody>
      </p:sp>
      <p:sp>
        <p:nvSpPr>
          <p:cNvPr id="2" name="">
            <a:extLst xmlns:a="http://schemas.openxmlformats.org/drawingml/2006/main">
              <a:ext uri="{FF2B5EF4-FFF2-40B4-BE49-F238E27FC236}">
                <a16:creationId xmlns:a16="http://schemas.microsoft.com/office/drawing/2014/main" id="{172128A4-181A-4E09-A8B4-ECC875C63F7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Gerät und Schulkonto anmelden</a:t>
            </a:r>
          </a:p>
        </p:txBody>
      </p:sp>
      <p:sp>
        <p:nvSpPr>
          <p:cNvPr id="3" name="">
            <a:extLst xmlns:a="http://schemas.openxmlformats.org/drawingml/2006/main">
              <a:ext uri="{FF2B5EF4-FFF2-40B4-BE49-F238E27FC236}">
                <a16:creationId xmlns:a16="http://schemas.microsoft.com/office/drawing/2014/main" id="{CE4EF5FF-3514-4634-80C1-07342123551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FED4DED5-14AD-4045-B9D5-88927A71CA9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a:t>
            </a:r>
          </a:p>
        </p:txBody>
      </p:sp>
      <p:sp>
        <p:nvSpPr>
          <p:cNvPr id="5" name="">
            <a:extLst xmlns:a="http://schemas.openxmlformats.org/drawingml/2006/main">
              <a:ext uri="{FF2B5EF4-FFF2-40B4-BE49-F238E27FC236}">
                <a16:creationId xmlns:a16="http://schemas.microsoft.com/office/drawing/2014/main" id="{77A56446-8AAC-4B67-BC2C-3597DE009B2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9AD12A97-DC9D-41F5-8189-CF1FC664702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Zeige an deinem Laptop Tastatur, Bildschirm und Ein-/Ausschalter. Beschrifte Prozessor, Arbeitsspeicher und SSD in einer Zusatzskizze. Melde dich mit dem vorgesehenen Windows-Konto an. Nutze danach den Schul-Link zu Microsoft 365 und prüfe, ob das richtige Schulkonto angezeigt wird.</a:t>
            </a:r>
          </a:p>
        </p:txBody>
      </p:sp>
      <p:sp>
        <p:nvSpPr>
          <p:cNvPr id="7" name="">
            <a:extLst xmlns:a="http://schemas.openxmlformats.org/drawingml/2006/main">
              <a:ext uri="{FF2B5EF4-FFF2-40B4-BE49-F238E27FC236}">
                <a16:creationId xmlns:a16="http://schemas.microsoft.com/office/drawing/2014/main" id="{759206B6-416D-43C7-930B-983A8318731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6875C3B-6165-4C08-AAF0-6BEE1BF18BE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Öffne Word und tippe FUCHS. Erkläre Eingabe, Verarbeitung und Ausgabe sowie Arbeitsspeicher und SSD. Sperre mit Windows-Taste + L und melde dich erneut an. Erkläre, warum Sperren und Abmelden unterschiedliche Handlungen sind.</a:t>
            </a:r>
          </a:p>
        </p:txBody>
      </p:sp>
      <p:sp>
        <p:nvSpPr>
          <p:cNvPr id="9" name="">
            <a:extLst xmlns:a="http://schemas.openxmlformats.org/drawingml/2006/main">
              <a:ext uri="{FF2B5EF4-FFF2-40B4-BE49-F238E27FC236}">
                <a16:creationId xmlns:a16="http://schemas.microsoft.com/office/drawing/2014/main" id="{7B5E83E1-EEEE-41A4-BDF3-F16531D7A6A0}"/>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CB51F2C7-1DF7-4736-A697-AE14E6AFE78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Woran erkennst du, welches Konto gerade verwendet wird?</a:t>
            </a:r>
          </a:p>
        </p:txBody>
      </p:sp>
    </p:spTree>
    <p:extLst>
      <p:ext uri="{BB962C8B-B14F-4D97-AF65-F5344CB8AC3E}">
        <p14:creationId xmlns:p14="http://schemas.microsoft.com/office/powerpoint/2010/main" val="1591411114"/>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3B8D8C7-845D-4406-BCCF-D944AADC5C7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ZUERST ANSEHEN</a:t>
            </a:r>
          </a:p>
        </p:txBody>
      </p:sp>
      <p:sp>
        <p:nvSpPr>
          <p:cNvPr id="2" name="">
            <a:extLst xmlns:a="http://schemas.openxmlformats.org/drawingml/2006/main">
              <a:ext uri="{FF2B5EF4-FFF2-40B4-BE49-F238E27FC236}">
                <a16:creationId xmlns:a16="http://schemas.microsoft.com/office/drawing/2014/main" id="{22C0DBF0-533E-4308-BFC9-6F813760411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38BD8C32-4D7E-4CD1-A75B-7848D3270FD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f74e2909cb647da"/>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656538957"/>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72492C7-9344-40A2-84DC-41FFEEB7359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3 · GEMEINSAM NACHMACHEN</a:t>
            </a:r>
          </a:p>
        </p:txBody>
      </p:sp>
      <p:sp>
        <p:nvSpPr>
          <p:cNvPr id="2" name="">
            <a:extLst xmlns:a="http://schemas.openxmlformats.org/drawingml/2006/main">
              <a:ext uri="{FF2B5EF4-FFF2-40B4-BE49-F238E27FC236}">
                <a16:creationId xmlns:a16="http://schemas.microsoft.com/office/drawing/2014/main" id="{2616ACA0-0F8B-4642-9EAF-0C1A453B5A7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Was ist WebUntis?</a:t>
            </a:r>
          </a:p>
        </p:txBody>
      </p:sp>
      <p:sp>
        <p:nvSpPr>
          <p:cNvPr id="3" name="">
            <a:extLst xmlns:a="http://schemas.openxmlformats.org/drawingml/2006/main">
              <a:ext uri="{FF2B5EF4-FFF2-40B4-BE49-F238E27FC236}">
                <a16:creationId xmlns:a16="http://schemas.microsoft.com/office/drawing/2014/main" id="{315C8968-BC5E-427E-8B5B-000F74CA0F9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AE698952-B329-4F4A-8C32-BBE123A233A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13</a:t>
            </a:r>
          </a:p>
        </p:txBody>
      </p:sp>
      <p:sp>
        <p:nvSpPr>
          <p:cNvPr id="5" name="">
            <a:extLst xmlns:a="http://schemas.openxmlformats.org/drawingml/2006/main">
              <a:ext uri="{FF2B5EF4-FFF2-40B4-BE49-F238E27FC236}">
                <a16:creationId xmlns:a16="http://schemas.microsoft.com/office/drawing/2014/main" id="{E8248373-7A2F-4409-A538-E8E6BA0672B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58085FD-2AB6-41C9-8F5F-80D834BC88A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WebUntis zeigt deinen Schultag und schulische Informationen. Öffne den Link von eurer Schulstart-Karte.</a:t>
            </a:r>
          </a:p>
        </p:txBody>
      </p:sp>
      <p:sp>
        <p:nvSpPr>
          <p:cNvPr id="7" name="">
            <a:extLst xmlns:a="http://schemas.openxmlformats.org/drawingml/2006/main">
              <a:ext uri="{FF2B5EF4-FFF2-40B4-BE49-F238E27FC236}">
                <a16:creationId xmlns:a16="http://schemas.microsoft.com/office/drawing/2014/main" id="{ACF64648-C3E1-48A2-B6E1-BAB543D9076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56A706B-C453-4674-BC85-D253E3A04639}"/>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die ausgewählte Schule. Melde dich mit dem vorgesehenen WebUntis-Zugang oder dem eingerichteten Microsoft-Zugang an.</a:t>
            </a:r>
          </a:p>
        </p:txBody>
      </p:sp>
      <p:sp>
        <p:nvSpPr>
          <p:cNvPr id="9" name="">
            <a:extLst xmlns:a="http://schemas.openxmlformats.org/drawingml/2006/main">
              <a:ext uri="{FF2B5EF4-FFF2-40B4-BE49-F238E27FC236}">
                <a16:creationId xmlns:a16="http://schemas.microsoft.com/office/drawing/2014/main" id="{8E442943-B049-44F2-9231-07D739E05761}"/>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BB51C69A-E1F3-43B2-8D81-51C56333027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links Mein Stundenplan mit dem Kalendersymbol. Wähle das Datum des nächsten Schultags.</a:t>
            </a:r>
          </a:p>
        </p:txBody>
      </p:sp>
      <p:sp>
        <p:nvSpPr>
          <p:cNvPr id="11" name="">
            <a:extLst xmlns:a="http://schemas.openxmlformats.org/drawingml/2006/main">
              <a:ext uri="{FF2B5EF4-FFF2-40B4-BE49-F238E27FC236}">
                <a16:creationId xmlns:a16="http://schemas.microsoft.com/office/drawing/2014/main" id="{D2B5402F-53EB-4096-8F0D-69A4521D6CD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ED72338-FA34-412D-B2D0-0BB406A12780}"/>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eine Stunde an. Lies Fach, Zeit und Raum. Öffne eine Info zur Stunde, wenn sie vorhanden ist.</a:t>
            </a:r>
          </a:p>
        </p:txBody>
      </p:sp>
      <p:sp>
        <p:nvSpPr>
          <p:cNvPr id="13" name="">
            <a:extLst xmlns:a="http://schemas.openxmlformats.org/drawingml/2006/main">
              <a:ext uri="{FF2B5EF4-FFF2-40B4-BE49-F238E27FC236}">
                <a16:creationId xmlns:a16="http://schemas.microsoft.com/office/drawing/2014/main" id="{FBF3E764-8AE2-4261-BAD0-478820DF115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F3DD73B-600E-4354-BBE4-5433AE973E4C}"/>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Änderungen und frage bei Unklarheit nach. Melde dich über dein Profil ab; das Schließen eines Tabs allein meldet nicht sicher ab.</a:t>
            </a:r>
          </a:p>
        </p:txBody>
      </p:sp>
    </p:spTree>
    <p:extLst>
      <p:ext uri="{BB962C8B-B14F-4D97-AF65-F5344CB8AC3E}">
        <p14:creationId xmlns:p14="http://schemas.microsoft.com/office/powerpoint/2010/main" val="17781873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668A4F1-CD9E-423A-A6B8-776EBF78E40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3 · 50 MINUTEN</a:t>
            </a:r>
          </a:p>
        </p:txBody>
      </p:sp>
      <p:sp>
        <p:nvSpPr>
          <p:cNvPr id="2" name="">
            <a:extLst xmlns:a="http://schemas.openxmlformats.org/drawingml/2006/main">
              <a:ext uri="{FF2B5EF4-FFF2-40B4-BE49-F238E27FC236}">
                <a16:creationId xmlns:a16="http://schemas.microsoft.com/office/drawing/2014/main" id="{3E4FB4D7-AB8E-4C33-B566-FDF816109E2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WebUntis: meinen Schultag verstehen</a:t>
            </a:r>
          </a:p>
        </p:txBody>
      </p:sp>
      <p:sp>
        <p:nvSpPr>
          <p:cNvPr id="3" name="">
            <a:extLst xmlns:a="http://schemas.openxmlformats.org/drawingml/2006/main">
              <a:ext uri="{FF2B5EF4-FFF2-40B4-BE49-F238E27FC236}">
                <a16:creationId xmlns:a16="http://schemas.microsoft.com/office/drawing/2014/main" id="{CCB6C8CE-281F-4B8A-BFD8-02A23AFB79B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9E7D11E5-B20D-4DF2-BCED-13788DEC914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14</a:t>
            </a:r>
          </a:p>
        </p:txBody>
      </p:sp>
      <p:sp>
        <p:nvSpPr>
          <p:cNvPr id="5" name="">
            <a:extLst xmlns:a="http://schemas.openxmlformats.org/drawingml/2006/main">
              <a:ext uri="{FF2B5EF4-FFF2-40B4-BE49-F238E27FC236}">
                <a16:creationId xmlns:a16="http://schemas.microsoft.com/office/drawing/2014/main" id="{F8872DD1-465A-44D6-9142-3A8595375C3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EA06F42D-6800-4594-AB23-690834C2E318}"/>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Öffne den WebUntis-Link deiner Schule. Wähle die richtige Schule und den von der Lehrperson gezeigten Anmeldeweg. Öffne Mein Stundenplan, wähle den nächsten Schultag und öffne eine Stunde. Lies Fach, Beginn und Raum ab.</a:t>
            </a:r>
          </a:p>
        </p:txBody>
      </p:sp>
      <p:sp>
        <p:nvSpPr>
          <p:cNvPr id="7" name="">
            <a:extLst xmlns:a="http://schemas.openxmlformats.org/drawingml/2006/main">
              <a:ext uri="{FF2B5EF4-FFF2-40B4-BE49-F238E27FC236}">
                <a16:creationId xmlns:a16="http://schemas.microsoft.com/office/drawing/2014/main" id="{8CB760AE-4107-45DF-A16B-EB5E7A936AB2}"/>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092DA9D-3882-4FE5-B532-F951894D215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die erfundene Raumänderung 204 → 108 mit dem ursprünglichen Plan. Erkläre, warum Datum und aktuelle Hinweise wichtig sind. Finde im eigenen Zugang eine Info zur Stunde, falls vorhanden. Melde dich anschließend über dein Profil ab.</a:t>
            </a:r>
          </a:p>
        </p:txBody>
      </p:sp>
      <p:sp>
        <p:nvSpPr>
          <p:cNvPr id="9" name="">
            <a:extLst xmlns:a="http://schemas.openxmlformats.org/drawingml/2006/main">
              <a:ext uri="{FF2B5EF4-FFF2-40B4-BE49-F238E27FC236}">
                <a16:creationId xmlns:a16="http://schemas.microsoft.com/office/drawing/2014/main" id="{0644D7C7-52C3-4202-A3A6-4CA88019BFD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5902535-6017-4859-8D17-4B117BE5B12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prüfst du am Morgen, bevor du in einen Raum gehst?</a:t>
            </a:r>
          </a:p>
        </p:txBody>
      </p:sp>
    </p:spTree>
    <p:extLst>
      <p:ext uri="{BB962C8B-B14F-4D97-AF65-F5344CB8AC3E}">
        <p14:creationId xmlns:p14="http://schemas.microsoft.com/office/powerpoint/2010/main" val="1391129204"/>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63A972D-E3EA-4B0F-9821-F6D06CE829F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ZUERST ANSEHEN</a:t>
            </a:r>
          </a:p>
        </p:txBody>
      </p:sp>
      <p:sp>
        <p:nvSpPr>
          <p:cNvPr id="2" name="">
            <a:extLst xmlns:a="http://schemas.openxmlformats.org/drawingml/2006/main">
              <a:ext uri="{FF2B5EF4-FFF2-40B4-BE49-F238E27FC236}">
                <a16:creationId xmlns:a16="http://schemas.microsoft.com/office/drawing/2014/main" id="{2ED5B622-6C22-43AA-A90E-7020358B363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11EB45CA-8FB2-485E-8B32-A058642E81D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f2197df097b4d0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895572185"/>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EA81136-EF85-4FE4-A3CA-CD7AEC3D428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4 · GEMEINSAM NACHMACHEN</a:t>
            </a:r>
          </a:p>
        </p:txBody>
      </p:sp>
      <p:sp>
        <p:nvSpPr>
          <p:cNvPr id="2" name="">
            <a:extLst xmlns:a="http://schemas.openxmlformats.org/drawingml/2006/main">
              <a:ext uri="{FF2B5EF4-FFF2-40B4-BE49-F238E27FC236}">
                <a16:creationId xmlns:a16="http://schemas.microsoft.com/office/drawing/2014/main" id="{6378AEDB-BE36-4EED-8E5D-A41F99DAD0E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Der Weg zu deiner ersten Datei</a:t>
            </a:r>
          </a:p>
        </p:txBody>
      </p:sp>
      <p:sp>
        <p:nvSpPr>
          <p:cNvPr id="3" name="">
            <a:extLst xmlns:a="http://schemas.openxmlformats.org/drawingml/2006/main">
              <a:ext uri="{FF2B5EF4-FFF2-40B4-BE49-F238E27FC236}">
                <a16:creationId xmlns:a16="http://schemas.microsoft.com/office/drawing/2014/main" id="{63D6CFF5-FAAD-4CA2-8BD4-698A5469BAB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79AC3B75-5699-449D-91C8-835F321DC3D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16</a:t>
            </a:r>
          </a:p>
        </p:txBody>
      </p:sp>
      <p:sp>
        <p:nvSpPr>
          <p:cNvPr id="5" name="">
            <a:extLst xmlns:a="http://schemas.openxmlformats.org/drawingml/2006/main">
              <a:ext uri="{FF2B5EF4-FFF2-40B4-BE49-F238E27FC236}">
                <a16:creationId xmlns:a16="http://schemas.microsoft.com/office/drawing/2014/main" id="{3EFD69D9-F7B4-4E45-B1FB-C5B9364DEF1B}"/>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3E7ECC07-FE82-40E7-A0A0-1D37140339EC}"/>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Microsoft-365-App-Start OneDrive und Meine Dateien. Prüfe dein Schulkonto.</a:t>
            </a:r>
          </a:p>
        </p:txBody>
      </p:sp>
      <p:sp>
        <p:nvSpPr>
          <p:cNvPr id="7" name="">
            <a:extLst xmlns:a="http://schemas.openxmlformats.org/drawingml/2006/main">
              <a:ext uri="{FF2B5EF4-FFF2-40B4-BE49-F238E27FC236}">
                <a16:creationId xmlns:a16="http://schemas.microsoft.com/office/drawing/2014/main" id="{E0A54CEE-785E-405C-8D8C-C3BF1B67C9BE}"/>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5F187B6-A453-4585-A28A-78A5AEDAFE88}"/>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Neu hinzufügen oder Neu &gt; Ordner. Erstelle Digitale_Grundbildung; öffne ihn und erstelle Klasse_1, darin 01_Start.</a:t>
            </a:r>
          </a:p>
        </p:txBody>
      </p:sp>
      <p:sp>
        <p:nvSpPr>
          <p:cNvPr id="9" name="">
            <a:extLst xmlns:a="http://schemas.openxmlformats.org/drawingml/2006/main">
              <a:ext uri="{FF2B5EF4-FFF2-40B4-BE49-F238E27FC236}">
                <a16:creationId xmlns:a16="http://schemas.microsoft.com/office/drawing/2014/main" id="{E972EC95-6252-44CE-8B7B-17B73A93660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162489C6-C8BD-4E06-A659-AF0DDFCA4759}"/>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im Ordner Neu &gt; Word-Dokument. Klicke oben auf den Dateinamen und benenne die Datei K1_Startpass_Kennung.</a:t>
            </a:r>
          </a:p>
        </p:txBody>
      </p:sp>
      <p:sp>
        <p:nvSpPr>
          <p:cNvPr id="11" name="">
            <a:extLst xmlns:a="http://schemas.openxmlformats.org/drawingml/2006/main">
              <a:ext uri="{FF2B5EF4-FFF2-40B4-BE49-F238E27FC236}">
                <a16:creationId xmlns:a16="http://schemas.microsoft.com/office/drawing/2014/main" id="{BD1CBD83-7F0B-4ED5-AB51-0279B25A882B}"/>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07C4EA8-25B3-4664-BDDF-B3D4E035948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Tippe „Ich finde meine Dateien wieder.“ Warte auf den Speicherhinweis. Schließe den Tab und öffne die Datei aus OneDrive erneut.</a:t>
            </a:r>
          </a:p>
        </p:txBody>
      </p:sp>
      <p:sp>
        <p:nvSpPr>
          <p:cNvPr id="13" name="">
            <a:extLst xmlns:a="http://schemas.openxmlformats.org/drawingml/2006/main">
              <a:ext uri="{FF2B5EF4-FFF2-40B4-BE49-F238E27FC236}">
                <a16:creationId xmlns:a16="http://schemas.microsoft.com/office/drawing/2014/main" id="{51A41B79-EB3F-44B6-8A27-676F470047E0}"/>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5AA1D6D2-53E1-4FF0-920B-D9DE2F5C59A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Markiere die Datei in OneDrive. Im Menü … findest du Umbenennen, Kopieren nach und Löschen. Übe Löschen nur mit deiner Testkopie.</a:t>
            </a:r>
          </a:p>
        </p:txBody>
      </p:sp>
    </p:spTree>
    <p:extLst>
      <p:ext uri="{BB962C8B-B14F-4D97-AF65-F5344CB8AC3E}">
        <p14:creationId xmlns:p14="http://schemas.microsoft.com/office/powerpoint/2010/main" val="1767359398"/>
      </p:ext>
    </p:extLst>
  </p:cSld>
</p:sld>
</file>

<file path=ppt/slides/slide1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256D4FA-15DE-4E2D-AA2D-6A792FE6F5A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4 · 50 MINUTEN</a:t>
            </a:r>
          </a:p>
        </p:txBody>
      </p:sp>
      <p:sp>
        <p:nvSpPr>
          <p:cNvPr id="2" name="">
            <a:extLst xmlns:a="http://schemas.openxmlformats.org/drawingml/2006/main">
              <a:ext uri="{FF2B5EF4-FFF2-40B4-BE49-F238E27FC236}">
                <a16:creationId xmlns:a16="http://schemas.microsoft.com/office/drawing/2014/main" id="{C67CFFE9-0A4A-4485-8FCD-BA241882186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OneDrive: speichern und wiederfinden</a:t>
            </a:r>
          </a:p>
        </p:txBody>
      </p:sp>
      <p:sp>
        <p:nvSpPr>
          <p:cNvPr id="3" name="">
            <a:extLst xmlns:a="http://schemas.openxmlformats.org/drawingml/2006/main">
              <a:ext uri="{FF2B5EF4-FFF2-40B4-BE49-F238E27FC236}">
                <a16:creationId xmlns:a16="http://schemas.microsoft.com/office/drawing/2014/main" id="{621468FE-3E4E-4512-90ED-B453E35EB4F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0FF816B4-D3FF-4A5D-BF61-9AD374F0531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17</a:t>
            </a:r>
          </a:p>
        </p:txBody>
      </p:sp>
      <p:sp>
        <p:nvSpPr>
          <p:cNvPr id="5" name="">
            <a:extLst xmlns:a="http://schemas.openxmlformats.org/drawingml/2006/main">
              <a:ext uri="{FF2B5EF4-FFF2-40B4-BE49-F238E27FC236}">
                <a16:creationId xmlns:a16="http://schemas.microsoft.com/office/drawing/2014/main" id="{09FB9876-2CF0-488A-8EAC-6692DF2A639E}"/>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683BF1D-7091-4098-9BC4-2AA22EDE749C}"/>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Öffne OneDrive über den App-Start von Microsoft 365. Erstelle unter Meine Dateien die Ordner Digitale_Grundbildung, darin Klasse_1 und darin 01_Start. Erstelle dort ein Word-Dokument und benenne es K1_Startpass_Kennung. Schreibe einen Satz, warte auf die Speicherung, schließe und öffne die Datei erneut.</a:t>
            </a:r>
          </a:p>
        </p:txBody>
      </p:sp>
      <p:sp>
        <p:nvSpPr>
          <p:cNvPr id="7" name="">
            <a:extLst xmlns:a="http://schemas.openxmlformats.org/drawingml/2006/main">
              <a:ext uri="{FF2B5EF4-FFF2-40B4-BE49-F238E27FC236}">
                <a16:creationId xmlns:a16="http://schemas.microsoft.com/office/drawing/2014/main" id="{453A900E-4F36-4F0C-9549-43995857DF41}"/>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4B16D18-A3BE-44DF-A815-4BC48F7E6A86}"/>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mit Kopieren nach eine Kopie im Unterordner Test. Benenne die Kopie K1_Startpass_Test, ändere nur diese und suche sie über das Suchfeld. Lösche ausschließlich die Testkopie. Erkläre, warum eine Datei in Downloads nicht automatisch in OneDrive liegt.</a:t>
            </a:r>
          </a:p>
        </p:txBody>
      </p:sp>
      <p:sp>
        <p:nvSpPr>
          <p:cNvPr id="9" name="">
            <a:extLst xmlns:a="http://schemas.openxmlformats.org/drawingml/2006/main">
              <a:ext uri="{FF2B5EF4-FFF2-40B4-BE49-F238E27FC236}">
                <a16:creationId xmlns:a16="http://schemas.microsoft.com/office/drawing/2014/main" id="{5B3B6F99-F81A-4813-B10F-C7E83361834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402741D-09CD-47C1-8597-35E3F69585EE}"/>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Wie findest du deine Datei auch morgen wieder?</a:t>
            </a:r>
          </a:p>
        </p:txBody>
      </p:sp>
    </p:spTree>
    <p:extLst>
      <p:ext uri="{BB962C8B-B14F-4D97-AF65-F5344CB8AC3E}">
        <p14:creationId xmlns:p14="http://schemas.microsoft.com/office/powerpoint/2010/main" val="207306299"/>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07B8FC7-D337-4651-A254-EEB65BF2BE4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ZUERST ANSEHEN</a:t>
            </a:r>
          </a:p>
        </p:txBody>
      </p:sp>
      <p:sp>
        <p:nvSpPr>
          <p:cNvPr id="2" name="">
            <a:extLst xmlns:a="http://schemas.openxmlformats.org/drawingml/2006/main">
              <a:ext uri="{FF2B5EF4-FFF2-40B4-BE49-F238E27FC236}">
                <a16:creationId xmlns:a16="http://schemas.microsoft.com/office/drawing/2014/main" id="{07C8841E-AB5D-4272-ABB1-27E2C5B59F1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8C1CEEBA-A19D-42EA-A008-40DAA667337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4911524c4c945b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832493327"/>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1DA2816-798D-43C8-B694-02E047D542B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 5 · GEMEINSAM NACHMACHEN</a:t>
            </a:r>
          </a:p>
        </p:txBody>
      </p:sp>
      <p:sp>
        <p:nvSpPr>
          <p:cNvPr id="2" name="">
            <a:extLst xmlns:a="http://schemas.openxmlformats.org/drawingml/2006/main">
              <a:ext uri="{FF2B5EF4-FFF2-40B4-BE49-F238E27FC236}">
                <a16:creationId xmlns:a16="http://schemas.microsoft.com/office/drawing/2014/main" id="{80927FB1-1680-4B7E-8818-B1E51B5E186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 Dokument mit klarer Ordnung</a:t>
            </a:r>
          </a:p>
        </p:txBody>
      </p:sp>
      <p:sp>
        <p:nvSpPr>
          <p:cNvPr id="3" name="">
            <a:extLst xmlns:a="http://schemas.openxmlformats.org/drawingml/2006/main">
              <a:ext uri="{FF2B5EF4-FFF2-40B4-BE49-F238E27FC236}">
                <a16:creationId xmlns:a16="http://schemas.microsoft.com/office/drawing/2014/main" id="{8D42A9B7-21AB-4AD2-B767-AC0C5725132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F504E32-8BE2-4B4F-AA5E-336BCA80A9E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19</a:t>
            </a:r>
          </a:p>
        </p:txBody>
      </p:sp>
      <p:sp>
        <p:nvSpPr>
          <p:cNvPr id="5" name="">
            <a:extLst xmlns:a="http://schemas.openxmlformats.org/drawingml/2006/main">
              <a:ext uri="{FF2B5EF4-FFF2-40B4-BE49-F238E27FC236}">
                <a16:creationId xmlns:a16="http://schemas.microsoft.com/office/drawing/2014/main" id="{890537C7-2799-4DE3-8747-147CA257187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86D784F-6FC5-464C-98B2-E526E76119D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K1_Startpass_Kennung in OneDrive. Tippe die drei Überschriften aus dem Bildschirmmodell.</a:t>
            </a:r>
          </a:p>
        </p:txBody>
      </p:sp>
      <p:sp>
        <p:nvSpPr>
          <p:cNvPr id="7" name="">
            <a:extLst xmlns:a="http://schemas.openxmlformats.org/drawingml/2006/main">
              <a:ext uri="{FF2B5EF4-FFF2-40B4-BE49-F238E27FC236}">
                <a16:creationId xmlns:a16="http://schemas.microsoft.com/office/drawing/2014/main" id="{7938C756-9FFC-4F17-9E00-008E6AE8AF08}"/>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734A41F-C1DE-44E3-B554-60E8C0BF4ED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Markiere jeweils eine ganze Überschrift. Wähle Start &gt; Formatvorlagen &gt; Überschrift 1. Schreibe normalen Text darunter.</a:t>
            </a:r>
          </a:p>
        </p:txBody>
      </p:sp>
      <p:sp>
        <p:nvSpPr>
          <p:cNvPr id="9" name="">
            <a:extLst xmlns:a="http://schemas.openxmlformats.org/drawingml/2006/main">
              <a:ext uri="{FF2B5EF4-FFF2-40B4-BE49-F238E27FC236}">
                <a16:creationId xmlns:a16="http://schemas.microsoft.com/office/drawing/2014/main" id="{3C4126A3-B8F2-4E48-A2A4-85D994565EC2}"/>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BBD92A2-835F-40CB-8D1F-276E6CC1F29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deine Geräteskizze über Einfügen &gt; Bilder ein. Beschrifte Eingabe, Verarbeitung, Ausgabe und Speicher.</a:t>
            </a:r>
          </a:p>
        </p:txBody>
      </p:sp>
      <p:sp>
        <p:nvSpPr>
          <p:cNvPr id="11" name="">
            <a:extLst xmlns:a="http://schemas.openxmlformats.org/drawingml/2006/main">
              <a:ext uri="{FF2B5EF4-FFF2-40B4-BE49-F238E27FC236}">
                <a16:creationId xmlns:a16="http://schemas.microsoft.com/office/drawing/2014/main" id="{BDA7A5C8-9ABF-4325-81C3-64C02B28F64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93BFC5C9-21D6-4809-8A5A-F6F2BB63992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Hilfe oder die Suchleiste im Menü für „Speichern“. Ergänze deinen Hilfeentwurf unter So hole ich Hilfe.</a:t>
            </a:r>
          </a:p>
        </p:txBody>
      </p:sp>
      <p:sp>
        <p:nvSpPr>
          <p:cNvPr id="13" name="">
            <a:extLst xmlns:a="http://schemas.openxmlformats.org/drawingml/2006/main">
              <a:ext uri="{FF2B5EF4-FFF2-40B4-BE49-F238E27FC236}">
                <a16:creationId xmlns:a16="http://schemas.microsoft.com/office/drawing/2014/main" id="{D3DCB8C0-9D74-4347-B1A3-E0FB646F3538}"/>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4778BD6D-D58B-4071-95C9-6A2FF7ED440B}"/>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Datei &gt; Exportieren beziehungsweise Speichern unter &gt; Als PDF herunterladen. Lade die PDF in 01_Start hoch und öffne sie.</a:t>
            </a:r>
          </a:p>
        </p:txBody>
      </p:sp>
    </p:spTree>
    <p:extLst>
      <p:ext uri="{BB962C8B-B14F-4D97-AF65-F5344CB8AC3E}">
        <p14:creationId xmlns:p14="http://schemas.microsoft.com/office/powerpoint/2010/main" val="1654406663"/>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CD09C4F-830C-415A-B71C-83CE2098E29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ARBEITSBLATT 5 · 50 MINUTEN</a:t>
            </a:r>
          </a:p>
        </p:txBody>
      </p:sp>
      <p:sp>
        <p:nvSpPr>
          <p:cNvPr id="2" name="">
            <a:extLst xmlns:a="http://schemas.openxmlformats.org/drawingml/2006/main">
              <a:ext uri="{FF2B5EF4-FFF2-40B4-BE49-F238E27FC236}">
                <a16:creationId xmlns:a16="http://schemas.microsoft.com/office/drawing/2014/main" id="{F8E03CC3-239F-40F6-8F89-39459B7F371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Mein Startpass und mein Hilfeweg</a:t>
            </a:r>
          </a:p>
        </p:txBody>
      </p:sp>
      <p:sp>
        <p:nvSpPr>
          <p:cNvPr id="3" name="">
            <a:extLst xmlns:a="http://schemas.openxmlformats.org/drawingml/2006/main">
              <a:ext uri="{FF2B5EF4-FFF2-40B4-BE49-F238E27FC236}">
                <a16:creationId xmlns:a16="http://schemas.microsoft.com/office/drawing/2014/main" id="{57325451-1231-4EAD-A726-A5B8527719B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06B7AAE2-1F05-4A87-B8DB-32EF45C1C88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20</a:t>
            </a:r>
          </a:p>
        </p:txBody>
      </p:sp>
      <p:sp>
        <p:nvSpPr>
          <p:cNvPr id="5" name="">
            <a:extLst xmlns:a="http://schemas.openxmlformats.org/drawingml/2006/main">
              <a:ext uri="{FF2B5EF4-FFF2-40B4-BE49-F238E27FC236}">
                <a16:creationId xmlns:a16="http://schemas.microsoft.com/office/drawing/2014/main" id="{7BBCE576-E445-4D98-B8D6-61642DC83ED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D414701-9AA7-49B4-BE6F-C9820152E3BC}"/>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Ergänze deinen Startpass in Word: Überschrift Mein Laptop, beschriftete Geräteskizze, Überschrift Meine Ablage mit dem genauen OneDrive-Ordner und Überschrift So hole ich Hilfe. Wähle für jede Überschrift die Formatvorlage Überschrift 1.</a:t>
            </a:r>
          </a:p>
        </p:txBody>
      </p:sp>
      <p:sp>
        <p:nvSpPr>
          <p:cNvPr id="7" name="">
            <a:extLst xmlns:a="http://schemas.openxmlformats.org/drawingml/2006/main">
              <a:ext uri="{FF2B5EF4-FFF2-40B4-BE49-F238E27FC236}">
                <a16:creationId xmlns:a16="http://schemas.microsoft.com/office/drawing/2014/main" id="{1D65AE41-1FDF-4DE4-8C9E-A4D84688D4A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B06F737-631C-4FC4-8A22-DC2B664D4DB8}"/>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Suche über die Word-Hilfe nach Speichern. Schreibe einen Hilfeentwurf mit Problem, erwartetem Ergebnis und bisherigem Versuch. Lade eine PDF-Kopie des Startpasses herunter und anschließend in 01_Start hoch. Öffne sie zur Kontrolle. Zeige der Lehrperson Dateiweg und einen Anmeldeschritt ohne dein Passwort zu verraten.</a:t>
            </a:r>
          </a:p>
        </p:txBody>
      </p:sp>
      <p:sp>
        <p:nvSpPr>
          <p:cNvPr id="9" name="">
            <a:extLst xmlns:a="http://schemas.openxmlformats.org/drawingml/2006/main">
              <a:ext uri="{FF2B5EF4-FFF2-40B4-BE49-F238E27FC236}">
                <a16:creationId xmlns:a16="http://schemas.microsoft.com/office/drawing/2014/main" id="{CF76662C-D111-435F-AAC7-27E61CA5032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18C16EA-B1E6-44AA-A93A-F4736F588184}"/>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Welchen Schritt kannst du jetzt selbstständig vorführen?</a:t>
            </a:r>
          </a:p>
        </p:txBody>
      </p:sp>
    </p:spTree>
    <p:extLst>
      <p:ext uri="{BB962C8B-B14F-4D97-AF65-F5344CB8AC3E}">
        <p14:creationId xmlns:p14="http://schemas.microsoft.com/office/powerpoint/2010/main" val="2032154604"/>
      </p:ext>
    </p:extLst>
  </p:cSld>
</p:sld>
</file>

<file path=ppt/slides/slide2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3EC9D52-CB15-4EBF-8B55-2C802170824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1 · ABSCHLUSS</a:t>
            </a:r>
          </a:p>
        </p:txBody>
      </p:sp>
      <p:sp>
        <p:nvSpPr>
          <p:cNvPr id="2" name="">
            <a:extLst xmlns:a="http://schemas.openxmlformats.org/drawingml/2006/main">
              <a:ext uri="{FF2B5EF4-FFF2-40B4-BE49-F238E27FC236}">
                <a16:creationId xmlns:a16="http://schemas.microsoft.com/office/drawing/2014/main" id="{672045E8-ABBC-451D-94B4-B06F9214CC1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BF589E40-A9FC-4950-8335-8DB691299E2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B2AC61D-77B9-44BA-846E-CC74958A4C1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21</a:t>
            </a:r>
          </a:p>
        </p:txBody>
      </p:sp>
      <p:sp>
        <p:nvSpPr>
          <p:cNvPr id="5" name="">
            <a:extLst xmlns:a="http://schemas.openxmlformats.org/drawingml/2006/main">
              <a:ext uri="{FF2B5EF4-FFF2-40B4-BE49-F238E27FC236}">
                <a16:creationId xmlns:a16="http://schemas.microsoft.com/office/drawing/2014/main" id="{8B717A0B-5593-47A6-83D3-2A6952A0FF94}"/>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Kriterien-Checkliste ohne Passwort und beobachtete Anmeldung/Sperre.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Praktische Vorführung: Tag, Fach und Raum in WebUntis finden.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Startpass mit Geräteskizze, Dateiweg und Hilfeplan; Dateioperationen vorführen.</a:t>
            </a:r>
          </a:p>
        </p:txBody>
      </p:sp>
      <p:sp>
        <p:nvSpPr>
          <p:cNvPr id="6" name="">
            <a:extLst xmlns:a="http://schemas.openxmlformats.org/drawingml/2006/main">
              <a:ext uri="{FF2B5EF4-FFF2-40B4-BE49-F238E27FC236}">
                <a16:creationId xmlns:a16="http://schemas.microsoft.com/office/drawing/2014/main" id="{CE77BB5A-0818-4421-9026-FFF02FF81DBD}"/>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129BDB54-A7C0-47C2-A0CC-96DF141E7881}"/>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Zeige am nächsten Schultag selbstständig: richtigen Zugang öffnen, Stundenplan lesen, Startpass wiederfinden.</a:t>
            </a:r>
          </a:p>
        </p:txBody>
      </p:sp>
    </p:spTree>
    <p:extLst>
      <p:ext uri="{BB962C8B-B14F-4D97-AF65-F5344CB8AC3E}">
        <p14:creationId xmlns:p14="http://schemas.microsoft.com/office/powerpoint/2010/main" val="2093823693"/>
      </p:ext>
    </p:extLst>
  </p:cSld>
</p:sld>
</file>

<file path=ppt/slides/slide2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EEECFC9-D7F6-4920-A88D-07E9E822EF6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DEIN ALLTAG</a:t>
            </a:r>
          </a:p>
        </p:txBody>
      </p:sp>
      <p:sp>
        <p:nvSpPr>
          <p:cNvPr id="2" name="">
            <a:extLst xmlns:a="http://schemas.openxmlformats.org/drawingml/2006/main">
              <a:ext uri="{FF2B5EF4-FFF2-40B4-BE49-F238E27FC236}">
                <a16:creationId xmlns:a16="http://schemas.microsoft.com/office/drawing/2014/main" id="{CB0241AB-0798-4C3B-BF8A-42FD7D9DD58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E-Mail, Freigaben und Abgabe</a:t>
            </a:r>
          </a:p>
        </p:txBody>
      </p:sp>
      <p:sp>
        <p:nvSpPr>
          <p:cNvPr id="3" name="">
            <a:extLst xmlns:a="http://schemas.openxmlformats.org/drawingml/2006/main">
              <a:ext uri="{FF2B5EF4-FFF2-40B4-BE49-F238E27FC236}">
                <a16:creationId xmlns:a16="http://schemas.microsoft.com/office/drawing/2014/main" id="{A12503F1-446B-4B3F-BCDB-5C39DED9051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F9BCBC58-7904-4BC9-A815-83D591369A6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22</a:t>
            </a:r>
          </a:p>
        </p:txBody>
      </p:sp>
      <p:sp>
        <p:nvSpPr>
          <p:cNvPr id="5" name="">
            <a:extLst xmlns:a="http://schemas.openxmlformats.org/drawingml/2006/main">
              <a:ext uri="{FF2B5EF4-FFF2-40B4-BE49-F238E27FC236}">
                <a16:creationId xmlns:a16="http://schemas.microsoft.com/office/drawing/2014/main" id="{5AF87794-0ED0-4003-AD37-C333351A42BA}"/>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Frage an die Lehrperson, eine Datei im Anhang oder eine gemeinsame Textänderung: Hier übst du die Wege, die du täglich brauchst. Du schreibst echte Übungs-E-Mails innerhalb der Schule, prüfst Zugriffe und gibst eine Datei über OneDrive ab.</a:t>
            </a:r>
          </a:p>
        </p:txBody>
      </p:sp>
      <p:sp>
        <p:nvSpPr>
          <p:cNvPr id="6" name="">
            <a:extLst xmlns:a="http://schemas.openxmlformats.org/drawingml/2006/main">
              <a:ext uri="{FF2B5EF4-FFF2-40B4-BE49-F238E27FC236}">
                <a16:creationId xmlns:a16="http://schemas.microsoft.com/office/drawing/2014/main" id="{C9A8C530-9AB0-4F33-9DD3-C8AAC87A3243}"/>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DEF448C5-E397-46B4-82BB-E2F98409635D}"/>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Öffne die angekündigte Übungsmail. Lies zunächst nur Absender und Betreff: Von wem kommt sie, worum geht es?</a:t>
            </a:r>
          </a:p>
        </p:txBody>
      </p:sp>
    </p:spTree>
    <p:extLst>
      <p:ext uri="{BB962C8B-B14F-4D97-AF65-F5344CB8AC3E}">
        <p14:creationId xmlns:p14="http://schemas.microsoft.com/office/powerpoint/2010/main" val="755526225"/>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6EB02C5-9F61-4460-AEF4-50B4169F0A4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5 UNTERRICHTSEINHEITEN</a:t>
            </a:r>
          </a:p>
        </p:txBody>
      </p:sp>
      <p:sp>
        <p:nvSpPr>
          <p:cNvPr id="2" name="">
            <a:extLst xmlns:a="http://schemas.openxmlformats.org/drawingml/2006/main">
              <a:ext uri="{FF2B5EF4-FFF2-40B4-BE49-F238E27FC236}">
                <a16:creationId xmlns:a16="http://schemas.microsoft.com/office/drawing/2014/main" id="{E85FED86-0721-48B4-81BD-D42E425E960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E-Mail, Freigaben und Abgabe</a:t>
            </a:r>
          </a:p>
        </p:txBody>
      </p:sp>
      <p:sp>
        <p:nvSpPr>
          <p:cNvPr id="3" name="">
            <a:extLst xmlns:a="http://schemas.openxmlformats.org/drawingml/2006/main">
              <a:ext uri="{FF2B5EF4-FFF2-40B4-BE49-F238E27FC236}">
                <a16:creationId xmlns:a16="http://schemas.microsoft.com/office/drawing/2014/main" id="{6B5CEED7-A262-4D42-A6FD-B74CC948115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77AFD155-1E8B-41AB-9F61-F81CD9F70F5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23</a:t>
            </a:r>
          </a:p>
        </p:txBody>
      </p:sp>
      <p:sp>
        <p:nvSpPr>
          <p:cNvPr id="5" name="">
            <a:extLst xmlns:a="http://schemas.openxmlformats.org/drawingml/2006/main">
              <a:ext uri="{FF2B5EF4-FFF2-40B4-BE49-F238E27FC236}">
                <a16:creationId xmlns:a16="http://schemas.microsoft.com/office/drawing/2014/main" id="{B5B804CD-709B-48F5-A5BA-F7B0A1B41953}"/>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B4CE6BA4-27D1-4C5F-97DD-9D82B0630B18}"/>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empfange und schreibe verständliche schulische E-Mails.</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unterscheide einen Dateianhang von einem freigegebenen Link.</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teile gezielt, arbeite respektvoll und prüfe meine OneDrive-Abgabe.</a:t>
            </a:r>
          </a:p>
        </p:txBody>
      </p:sp>
      <p:sp>
        <p:nvSpPr>
          <p:cNvPr id="7" name="">
            <a:extLst xmlns:a="http://schemas.openxmlformats.org/drawingml/2006/main">
              <a:ext uri="{FF2B5EF4-FFF2-40B4-BE49-F238E27FC236}">
                <a16:creationId xmlns:a16="http://schemas.microsoft.com/office/drawing/2014/main" id="{520DD349-1CE3-4161-9F34-887353E5FD06}"/>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145C4C41-69A1-4E6B-8B4F-4F476AAEDEE8}"/>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Meine Kommunikationskarte mit Mail-Check, Unterschied Anhang/Link und Abgabe-Nachweis; praktische E-Mail- und Freigabeschritte.</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1d0ce8d71c2d4735"/>
          <a:stretch xmlns:a="http://schemas.openxmlformats.org/drawingml/2006/main"/>
        </p:blipFill>
        <p:spPr>
          <a:xfrm xmlns:a="http://schemas.openxmlformats.org/drawingml/2006/main">
            <a:off x="6249458" y="2066925"/>
            <a:ext cx="4741333"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D310A1E7-7540-4B48-89FD-3DCEA03C1436}"/>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709156854"/>
      </p:ext>
    </p:extLst>
  </p:cSld>
</p:sld>
</file>

<file path=ppt/slides/slide2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2F1B3FD-C877-4176-BDF5-D92AFD5EE90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VORBEREITUNG</a:t>
            </a:r>
          </a:p>
        </p:txBody>
      </p:sp>
      <p:sp>
        <p:nvSpPr>
          <p:cNvPr id="2" name="">
            <a:extLst xmlns:a="http://schemas.openxmlformats.org/drawingml/2006/main">
              <a:ext uri="{FF2B5EF4-FFF2-40B4-BE49-F238E27FC236}">
                <a16:creationId xmlns:a16="http://schemas.microsoft.com/office/drawing/2014/main" id="{58EE55B0-0944-4752-B1AC-006F0F0E221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99AC72A0-7547-4420-9FAA-D966A3EB95A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1354D0E7-6E99-4942-8A83-9D6683F9FAE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24</a:t>
            </a:r>
          </a:p>
        </p:txBody>
      </p:sp>
      <p:sp>
        <p:nvSpPr>
          <p:cNvPr id="5" name="">
            <a:extLst xmlns:a="http://schemas.openxmlformats.org/drawingml/2006/main">
              <a:ext uri="{FF2B5EF4-FFF2-40B4-BE49-F238E27FC236}">
                <a16:creationId xmlns:a16="http://schemas.microsoft.com/office/drawing/2014/main" id="{7C525CAA-5936-47B6-B0A3-ECF425F9CF40}"/>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Outlook, OneDrive und Word. Lehrperson legt ausschließlich schulische Übungsempfänger und den Abgabeweg fest.</a:t>
            </a:r>
          </a:p>
        </p:txBody>
      </p:sp>
      <p:sp>
        <p:nvSpPr>
          <p:cNvPr id="6" name="">
            <a:extLst xmlns:a="http://schemas.openxmlformats.org/drawingml/2006/main">
              <a:ext uri="{FF2B5EF4-FFF2-40B4-BE49-F238E27FC236}">
                <a16:creationId xmlns:a16="http://schemas.microsoft.com/office/drawing/2014/main" id="{2B6301CE-9590-4985-A7E6-2B356667B5F4}"/>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Übungsnachricht der Lehrperson: Betreff „Start in Digitale Grundbildung“. Text: „Hallo! Öffne deinen Startpass. Antworte mit einem Satz, was du schon selbst kannst. Freundliche Grüße, deine Lehrperson.“ E-Mail-Regel: richtige Person, klarer Betreff, Anrede, kurze verständliche Nachricht, Gruß, Datei/Link prüfen. Datenfall: Eine Nachricht enthält Privatadresse und Telefonnummer einer anderen Person; sie darf nicht ungefragt weitergeleitet werden. Übungsdatei K1_Startpass_Kennung.docx enthält keine Geheimnisse. Sammle deine Notizen in K1_Kommunikationskarte_Kennung.docx im Ordner 02_Kommunikation.</a:t>
            </a:r>
          </a:p>
        </p:txBody>
      </p:sp>
    </p:spTree>
    <p:extLst>
      <p:ext uri="{BB962C8B-B14F-4D97-AF65-F5344CB8AC3E}">
        <p14:creationId xmlns:p14="http://schemas.microsoft.com/office/powerpoint/2010/main" val="812305773"/>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CBF0F2F-BAC1-4402-8DB8-0DFBE537DE3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ZUERST ANSEHEN</a:t>
            </a:r>
          </a:p>
        </p:txBody>
      </p:sp>
      <p:sp>
        <p:nvSpPr>
          <p:cNvPr id="2" name="">
            <a:extLst xmlns:a="http://schemas.openxmlformats.org/drawingml/2006/main">
              <a:ext uri="{FF2B5EF4-FFF2-40B4-BE49-F238E27FC236}">
                <a16:creationId xmlns:a16="http://schemas.microsoft.com/office/drawing/2014/main" id="{2447799C-3171-4761-A391-E517F8EAD97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CDAA5660-8328-4CC6-BA2C-173BBC5A3A3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faafa92c4884ec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879990364"/>
      </p:ext>
    </p:extLst>
  </p:cSld>
</p:sld>
</file>

<file path=ppt/slides/slide2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045E74AE-D67B-43C1-B2EC-0AC55D9D75A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1 · GEMEINSAM NACHMACHEN</a:t>
            </a:r>
          </a:p>
        </p:txBody>
      </p:sp>
      <p:sp>
        <p:nvSpPr>
          <p:cNvPr id="2" name="">
            <a:extLst xmlns:a="http://schemas.openxmlformats.org/drawingml/2006/main">
              <a:ext uri="{FF2B5EF4-FFF2-40B4-BE49-F238E27FC236}">
                <a16:creationId xmlns:a16="http://schemas.microsoft.com/office/drawing/2014/main" id="{DBC04F69-5D9D-466D-B3C6-C96ADE18A7D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Dein Posteingang</a:t>
            </a:r>
          </a:p>
        </p:txBody>
      </p:sp>
      <p:sp>
        <p:nvSpPr>
          <p:cNvPr id="3" name="">
            <a:extLst xmlns:a="http://schemas.openxmlformats.org/drawingml/2006/main">
              <a:ext uri="{FF2B5EF4-FFF2-40B4-BE49-F238E27FC236}">
                <a16:creationId xmlns:a16="http://schemas.microsoft.com/office/drawing/2014/main" id="{D86B14C6-DC4D-4A8F-9C52-13E48FEC40C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A2B056D3-FA35-4706-BD2B-866A65EA6E2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26</a:t>
            </a:r>
          </a:p>
        </p:txBody>
      </p:sp>
      <p:sp>
        <p:nvSpPr>
          <p:cNvPr id="5" name="">
            <a:extLst xmlns:a="http://schemas.openxmlformats.org/drawingml/2006/main">
              <a:ext uri="{FF2B5EF4-FFF2-40B4-BE49-F238E27FC236}">
                <a16:creationId xmlns:a16="http://schemas.microsoft.com/office/drawing/2014/main" id="{3BB20DF6-58E4-4BBA-B8B9-0E6C0586560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ED65086-D783-412C-B6D7-13EC365C9FC7}"/>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Outlook im Microsoft-365-App-Start. Wähle links Posteingang.</a:t>
            </a:r>
          </a:p>
        </p:txBody>
      </p:sp>
      <p:sp>
        <p:nvSpPr>
          <p:cNvPr id="7" name="">
            <a:extLst xmlns:a="http://schemas.openxmlformats.org/drawingml/2006/main">
              <a:ext uri="{FF2B5EF4-FFF2-40B4-BE49-F238E27FC236}">
                <a16:creationId xmlns:a16="http://schemas.microsoft.com/office/drawing/2014/main" id="{B1F8AA9E-5CD0-448C-B225-284AA206CC22}"/>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135302F-FFB4-4D44-93D8-0DCB1B2D995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angekündigte Mail an. Lies Absender, Betreff, Zeitpunkt und den vollständigen Text.</a:t>
            </a:r>
          </a:p>
        </p:txBody>
      </p:sp>
      <p:sp>
        <p:nvSpPr>
          <p:cNvPr id="9" name="">
            <a:extLst xmlns:a="http://schemas.openxmlformats.org/drawingml/2006/main">
              <a:ext uri="{FF2B5EF4-FFF2-40B4-BE49-F238E27FC236}">
                <a16:creationId xmlns:a16="http://schemas.microsoft.com/office/drawing/2014/main" id="{5F03DB17-AF4D-4E41-B02E-609010DC27D1}"/>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499FCB23-F645-46CC-8862-F3A8C2D855E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Antworten, nicht Allen antworten. Die Absenderadresse wird zur Empfängeradresse; prüfe sie.</a:t>
            </a:r>
          </a:p>
        </p:txBody>
      </p:sp>
      <p:sp>
        <p:nvSpPr>
          <p:cNvPr id="11" name="">
            <a:extLst xmlns:a="http://schemas.openxmlformats.org/drawingml/2006/main">
              <a:ext uri="{FF2B5EF4-FFF2-40B4-BE49-F238E27FC236}">
                <a16:creationId xmlns:a16="http://schemas.microsoft.com/office/drawing/2014/main" id="{DBF771AA-3011-4B22-9565-E653DF5D762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24C9BE1-C5A1-49FD-8675-A91C965F4B3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„Guten Tag! Ich kann meinen Startpass wiederfinden. Freundliche Grüße, [deine Kennung]“. Passe den Satz an dein Können an.</a:t>
            </a:r>
          </a:p>
        </p:txBody>
      </p:sp>
      <p:sp>
        <p:nvSpPr>
          <p:cNvPr id="13" name="">
            <a:extLst xmlns:a="http://schemas.openxmlformats.org/drawingml/2006/main">
              <a:ext uri="{FF2B5EF4-FFF2-40B4-BE49-F238E27FC236}">
                <a16:creationId xmlns:a16="http://schemas.microsoft.com/office/drawing/2014/main" id="{E8690BC9-045D-4B47-B6FC-EB43E487A698}"/>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D2A921A7-190A-4154-BC54-72D1D67A8A1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Empfänger und Text. Sende auf das vereinbarte Signal und finde die Nachricht unter Gesendete Elemente.</a:t>
            </a:r>
          </a:p>
        </p:txBody>
      </p:sp>
    </p:spTree>
    <p:extLst>
      <p:ext uri="{BB962C8B-B14F-4D97-AF65-F5344CB8AC3E}">
        <p14:creationId xmlns:p14="http://schemas.microsoft.com/office/powerpoint/2010/main" val="1305826706"/>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6EFC4C1-24E6-49F8-86E7-891491A82B6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1 · 50 MINUTEN</a:t>
            </a:r>
          </a:p>
        </p:txBody>
      </p:sp>
      <p:sp>
        <p:nvSpPr>
          <p:cNvPr id="2" name="">
            <a:extLst xmlns:a="http://schemas.openxmlformats.org/drawingml/2006/main">
              <a:ext uri="{FF2B5EF4-FFF2-40B4-BE49-F238E27FC236}">
                <a16:creationId xmlns:a16="http://schemas.microsoft.com/office/drawing/2014/main" id="{FD4545AE-AA40-4FB9-88C7-AD2BEF865C1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E-Mail empfangen und beantworten</a:t>
            </a:r>
          </a:p>
        </p:txBody>
      </p:sp>
      <p:sp>
        <p:nvSpPr>
          <p:cNvPr id="3" name="">
            <a:extLst xmlns:a="http://schemas.openxmlformats.org/drawingml/2006/main">
              <a:ext uri="{FF2B5EF4-FFF2-40B4-BE49-F238E27FC236}">
                <a16:creationId xmlns:a16="http://schemas.microsoft.com/office/drawing/2014/main" id="{38A43241-38E6-466A-B2EA-EB1A31E3A4E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921DE134-1C1A-495C-8852-47762082D30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27</a:t>
            </a:r>
          </a:p>
        </p:txBody>
      </p:sp>
      <p:sp>
        <p:nvSpPr>
          <p:cNvPr id="5" name="">
            <a:extLst xmlns:a="http://schemas.openxmlformats.org/drawingml/2006/main">
              <a:ext uri="{FF2B5EF4-FFF2-40B4-BE49-F238E27FC236}">
                <a16:creationId xmlns:a16="http://schemas.microsoft.com/office/drawing/2014/main" id="{6D2EAF7E-0AD1-409C-A33A-B1F4E6F353CC}"/>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5DC1BB6-47EE-453A-A091-D4FBA3F5D3FC}"/>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Öffne Outlook über Microsoft 365 und gehe zum Posteingang. Öffne nur die angekündigte Übungsmail deiner Lehrperson. Zeige Absender, Betreff, Empfangszeit und Nachrichtentext. Nenne den Arbeitsauftrag in eigenen Worten.</a:t>
            </a:r>
          </a:p>
        </p:txBody>
      </p:sp>
      <p:sp>
        <p:nvSpPr>
          <p:cNvPr id="7" name="">
            <a:extLst xmlns:a="http://schemas.openxmlformats.org/drawingml/2006/main">
              <a:ext uri="{FF2B5EF4-FFF2-40B4-BE49-F238E27FC236}">
                <a16:creationId xmlns:a16="http://schemas.microsoft.com/office/drawing/2014/main" id="{E8DB5E1F-AD84-4C1E-A044-B97933461F4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5C9360C0-7C11-4199-8124-AC7AD5E4AAA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Klicke Antworten. Schreibe eine Anrede, einen Satz zu deinem Lernschritt und einen Gruß. Prüfe den schulischen Empfänger und sende nach dem vereinbarten Signal. Öffne Gesendete Elemente. Erkläre, wann Antworten statt Allen antworten passt.</a:t>
            </a:r>
          </a:p>
        </p:txBody>
      </p:sp>
      <p:sp>
        <p:nvSpPr>
          <p:cNvPr id="9" name="">
            <a:extLst xmlns:a="http://schemas.openxmlformats.org/drawingml/2006/main">
              <a:ext uri="{FF2B5EF4-FFF2-40B4-BE49-F238E27FC236}">
                <a16:creationId xmlns:a16="http://schemas.microsoft.com/office/drawing/2014/main" id="{9A42EF02-E3C4-451A-9149-54BF8DCC897F}"/>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9088F21-DB22-4736-A5C3-129D19E8F0A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ist Allen antworten nicht immer sinnvoll?</a:t>
            </a:r>
          </a:p>
        </p:txBody>
      </p:sp>
    </p:spTree>
    <p:extLst>
      <p:ext uri="{BB962C8B-B14F-4D97-AF65-F5344CB8AC3E}">
        <p14:creationId xmlns:p14="http://schemas.microsoft.com/office/powerpoint/2010/main" val="2100278024"/>
      </p:ext>
    </p:extLst>
  </p:cSld>
</p:sld>
</file>

<file path=ppt/slides/slide2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C395CEA-4E90-455E-957C-069362FC856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ZUERST ANSEHEN</a:t>
            </a:r>
          </a:p>
        </p:txBody>
      </p:sp>
      <p:sp>
        <p:nvSpPr>
          <p:cNvPr id="2" name="">
            <a:extLst xmlns:a="http://schemas.openxmlformats.org/drawingml/2006/main">
              <a:ext uri="{FF2B5EF4-FFF2-40B4-BE49-F238E27FC236}">
                <a16:creationId xmlns:a16="http://schemas.microsoft.com/office/drawing/2014/main" id="{DC6DF420-1C6C-4664-8897-28F5837F978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E56131BE-DFC5-4224-AE5B-F522FD98B8E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bd20837afd84067"/>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948213264"/>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9B2C4B3-3A54-4C39-8ED1-375D420A96E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2 · GEMEINSAM NACHMACHEN</a:t>
            </a:r>
          </a:p>
        </p:txBody>
      </p:sp>
      <p:sp>
        <p:nvSpPr>
          <p:cNvPr id="2" name="">
            <a:extLst xmlns:a="http://schemas.openxmlformats.org/drawingml/2006/main">
              <a:ext uri="{FF2B5EF4-FFF2-40B4-BE49-F238E27FC236}">
                <a16:creationId xmlns:a16="http://schemas.microsoft.com/office/drawing/2014/main" id="{3CFDD47A-7EE6-40BA-9626-8BF72DB9A49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verständliche Schulmail</a:t>
            </a:r>
          </a:p>
        </p:txBody>
      </p:sp>
      <p:sp>
        <p:nvSpPr>
          <p:cNvPr id="3" name="">
            <a:extLst xmlns:a="http://schemas.openxmlformats.org/drawingml/2006/main">
              <a:ext uri="{FF2B5EF4-FFF2-40B4-BE49-F238E27FC236}">
                <a16:creationId xmlns:a16="http://schemas.microsoft.com/office/drawing/2014/main" id="{9FBA39C0-0190-4373-9F70-7AAEC1E923B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36C52B7D-2EEB-4627-BF7A-8DB78042CAD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29</a:t>
            </a:r>
          </a:p>
        </p:txBody>
      </p:sp>
      <p:sp>
        <p:nvSpPr>
          <p:cNvPr id="5" name="">
            <a:extLst xmlns:a="http://schemas.openxmlformats.org/drawingml/2006/main">
              <a:ext uri="{FF2B5EF4-FFF2-40B4-BE49-F238E27FC236}">
                <a16:creationId xmlns:a16="http://schemas.microsoft.com/office/drawing/2014/main" id="{B2AED540-75FB-49D5-88C5-9DF2E708ACF1}"/>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A0BC9887-54FD-48AA-8218-8E299616A02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Neue E-Mail oder Neue Nachricht. In An kommt die von der Lehrperson genannte Schuladresse.</a:t>
            </a:r>
          </a:p>
        </p:txBody>
      </p:sp>
      <p:sp>
        <p:nvSpPr>
          <p:cNvPr id="7" name="">
            <a:extLst xmlns:a="http://schemas.openxmlformats.org/drawingml/2006/main">
              <a:ext uri="{FF2B5EF4-FFF2-40B4-BE49-F238E27FC236}">
                <a16:creationId xmlns:a16="http://schemas.microsoft.com/office/drawing/2014/main" id="{6AD3B142-01B4-4174-A607-90EF1623F0DB}"/>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059B5C7-9735-4AE1-A2E0-F0746F75DF60}"/>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den vorgeschlagenen Kontakt nur an, wenn Name und vollständige Adresse passen.</a:t>
            </a:r>
          </a:p>
        </p:txBody>
      </p:sp>
      <p:sp>
        <p:nvSpPr>
          <p:cNvPr id="9" name="">
            <a:extLst xmlns:a="http://schemas.openxmlformats.org/drawingml/2006/main">
              <a:ext uri="{FF2B5EF4-FFF2-40B4-BE49-F238E27FC236}">
                <a16:creationId xmlns:a16="http://schemas.microsoft.com/office/drawing/2014/main" id="{8D6CA7C1-BB10-48CC-B314-CE66BC72689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FCD84AE-82E0-44C0-B5E9-DFBABB148366}"/>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den Betreff „Frage zum Startpass – Kennung“. Ersetze Kennung durch dein vereinbartes Kürzel.</a:t>
            </a:r>
          </a:p>
        </p:txBody>
      </p:sp>
      <p:sp>
        <p:nvSpPr>
          <p:cNvPr id="11" name="">
            <a:extLst xmlns:a="http://schemas.openxmlformats.org/drawingml/2006/main">
              <a:ext uri="{FF2B5EF4-FFF2-40B4-BE49-F238E27FC236}">
                <a16:creationId xmlns:a16="http://schemas.microsoft.com/office/drawing/2014/main" id="{57110E6B-3790-4FFF-9B2E-1D84E0BCE20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CC0D42A-1BAE-4695-922A-490B306C6057}"/>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Anrede, konkrete Frage, bisherigen Versuch und Gruß. Private Telefonnummer und Passwort gehören nicht hinein.</a:t>
            </a:r>
          </a:p>
        </p:txBody>
      </p:sp>
      <p:sp>
        <p:nvSpPr>
          <p:cNvPr id="13" name="">
            <a:extLst xmlns:a="http://schemas.openxmlformats.org/drawingml/2006/main">
              <a:ext uri="{FF2B5EF4-FFF2-40B4-BE49-F238E27FC236}">
                <a16:creationId xmlns:a16="http://schemas.microsoft.com/office/drawing/2014/main" id="{8210A8D5-46A5-490D-B957-097BA91CBDEC}"/>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2DD0D8CC-E2E1-45A4-954C-FD45A7FFB3A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vor dem Senden Empfänger, Betreff und Text noch einmal. Sende nur an den vereinbarten Übungsempfänger.</a:t>
            </a:r>
          </a:p>
        </p:txBody>
      </p:sp>
    </p:spTree>
    <p:extLst>
      <p:ext uri="{BB962C8B-B14F-4D97-AF65-F5344CB8AC3E}">
        <p14:creationId xmlns:p14="http://schemas.microsoft.com/office/powerpoint/2010/main" val="2066735484"/>
      </p:ext>
    </p:extLst>
  </p:cSld>
</p:sld>
</file>

<file path=ppt/slides/slide3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9F616B6-B8FC-438F-B61A-66CC1EBC78C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2 · 50 MINUTEN</a:t>
            </a:r>
          </a:p>
        </p:txBody>
      </p:sp>
      <p:sp>
        <p:nvSpPr>
          <p:cNvPr id="2" name="">
            <a:extLst xmlns:a="http://schemas.openxmlformats.org/drawingml/2006/main">
              <a:ext uri="{FF2B5EF4-FFF2-40B4-BE49-F238E27FC236}">
                <a16:creationId xmlns:a16="http://schemas.microsoft.com/office/drawing/2014/main" id="{357815F1-24AC-449E-B64C-7E9A3ED9A08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eigene E-Mail schreiben</a:t>
            </a:r>
          </a:p>
        </p:txBody>
      </p:sp>
      <p:sp>
        <p:nvSpPr>
          <p:cNvPr id="3" name="">
            <a:extLst xmlns:a="http://schemas.openxmlformats.org/drawingml/2006/main">
              <a:ext uri="{FF2B5EF4-FFF2-40B4-BE49-F238E27FC236}">
                <a16:creationId xmlns:a16="http://schemas.microsoft.com/office/drawing/2014/main" id="{453ADAC9-5824-42ED-98F6-3B71A502646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7765F937-655A-4AF1-B212-93DC0C88D4B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30</a:t>
            </a:r>
          </a:p>
        </p:txBody>
      </p:sp>
      <p:sp>
        <p:nvSpPr>
          <p:cNvPr id="5" name="">
            <a:extLst xmlns:a="http://schemas.openxmlformats.org/drawingml/2006/main">
              <a:ext uri="{FF2B5EF4-FFF2-40B4-BE49-F238E27FC236}">
                <a16:creationId xmlns:a16="http://schemas.microsoft.com/office/drawing/2014/main" id="{B363B9C2-4F83-400B-A34D-A84BF4AB52B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9070E1F6-F999-40F1-A874-445022511DA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Klicke Neue E-Mail oder Neue Nachricht. Trage die von der Lehrperson angegebene Schuladresse ein. Betreff: „Frage zum Startpass – Kennung“. Schreibe eine höfliche kurze Frage mit deinem bisherigen Lösungsversuch.</a:t>
            </a:r>
          </a:p>
        </p:txBody>
      </p:sp>
      <p:sp>
        <p:nvSpPr>
          <p:cNvPr id="7" name="">
            <a:extLst xmlns:a="http://schemas.openxmlformats.org/drawingml/2006/main">
              <a:ext uri="{FF2B5EF4-FFF2-40B4-BE49-F238E27FC236}">
                <a16:creationId xmlns:a16="http://schemas.microsoft.com/office/drawing/2014/main" id="{BC02312B-197B-4CBA-8BDA-E297973647F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B2367D0C-3882-41A1-943C-CE0F490286FC}"/>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Empfänger, Betreff, Ton und Inhalt mit dem Mail-Check. Sende ausschließlich an den freigegebenen Übungsempfänger. Halte in deiner Kommunikationskarte fest, welche privaten Angaben du im Datenfall nicht weiterleiten würdest und warum.</a:t>
            </a:r>
          </a:p>
        </p:txBody>
      </p:sp>
      <p:sp>
        <p:nvSpPr>
          <p:cNvPr id="9" name="">
            <a:extLst xmlns:a="http://schemas.openxmlformats.org/drawingml/2006/main">
              <a:ext uri="{FF2B5EF4-FFF2-40B4-BE49-F238E27FC236}">
                <a16:creationId xmlns:a16="http://schemas.microsoft.com/office/drawing/2014/main" id="{E3032B46-734E-4562-9783-13C18D73CB8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611D710F-306F-4B86-AF7F-4E51F05E6A5F}"/>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hilft einer Person, deine Frage schnell zu verstehen?</a:t>
            </a:r>
          </a:p>
        </p:txBody>
      </p:sp>
    </p:spTree>
    <p:extLst>
      <p:ext uri="{BB962C8B-B14F-4D97-AF65-F5344CB8AC3E}">
        <p14:creationId xmlns:p14="http://schemas.microsoft.com/office/powerpoint/2010/main" val="2114203002"/>
      </p:ext>
    </p:extLst>
  </p:cSld>
</p:sld>
</file>

<file path=ppt/slides/slide3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162AAC27-B66F-4F95-B064-BF9744EF29B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ZUERST ANSEHEN</a:t>
            </a:r>
          </a:p>
        </p:txBody>
      </p:sp>
      <p:sp>
        <p:nvSpPr>
          <p:cNvPr id="2" name="">
            <a:extLst xmlns:a="http://schemas.openxmlformats.org/drawingml/2006/main">
              <a:ext uri="{FF2B5EF4-FFF2-40B4-BE49-F238E27FC236}">
                <a16:creationId xmlns:a16="http://schemas.microsoft.com/office/drawing/2014/main" id="{B1FB8250-6811-4C8E-A5DC-6B41AA24B0E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8A9A3211-81FA-45BC-83C1-7BE11EF3129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a4b77dd92aa64a0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602895693"/>
      </p:ext>
    </p:extLst>
  </p:cSld>
</p:sld>
</file>

<file path=ppt/slides/slide3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0400737-85ED-4B4A-948C-5AEB766F042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3 · GEMEINSAM NACHMACHEN</a:t>
            </a:r>
          </a:p>
        </p:txBody>
      </p:sp>
      <p:sp>
        <p:nvSpPr>
          <p:cNvPr id="2" name="">
            <a:extLst xmlns:a="http://schemas.openxmlformats.org/drawingml/2006/main">
              <a:ext uri="{FF2B5EF4-FFF2-40B4-BE49-F238E27FC236}">
                <a16:creationId xmlns:a16="http://schemas.microsoft.com/office/drawing/2014/main" id="{83FF3C45-26AD-49A2-BDE5-A9B6418FD86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Anhang bedeutet Kopie</a:t>
            </a:r>
          </a:p>
        </p:txBody>
      </p:sp>
      <p:sp>
        <p:nvSpPr>
          <p:cNvPr id="3" name="">
            <a:extLst xmlns:a="http://schemas.openxmlformats.org/drawingml/2006/main">
              <a:ext uri="{FF2B5EF4-FFF2-40B4-BE49-F238E27FC236}">
                <a16:creationId xmlns:a16="http://schemas.microsoft.com/office/drawing/2014/main" id="{3764B4D2-81F5-4745-BA44-DD1AD7FC263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633B117-8DEC-474B-90AF-7EDD6189020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32</a:t>
            </a:r>
          </a:p>
        </p:txBody>
      </p:sp>
      <p:sp>
        <p:nvSpPr>
          <p:cNvPr id="5" name="">
            <a:extLst xmlns:a="http://schemas.openxmlformats.org/drawingml/2006/main">
              <a:ext uri="{FF2B5EF4-FFF2-40B4-BE49-F238E27FC236}">
                <a16:creationId xmlns:a16="http://schemas.microsoft.com/office/drawing/2014/main" id="{A13E25A2-57F2-4C2E-84F0-31E1B78964B7}"/>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BD4B5649-3563-4525-9A9E-7B2BBB1C6C32}"/>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markiere deine Startpass-PDF und wähle Herunterladen. Merke dir den lokalen Downloadordner.</a:t>
            </a:r>
          </a:p>
        </p:txBody>
      </p:sp>
      <p:sp>
        <p:nvSpPr>
          <p:cNvPr id="7" name="">
            <a:extLst xmlns:a="http://schemas.openxmlformats.org/drawingml/2006/main">
              <a:ext uri="{FF2B5EF4-FFF2-40B4-BE49-F238E27FC236}">
                <a16:creationId xmlns:a16="http://schemas.microsoft.com/office/drawing/2014/main" id="{1A2DA3E5-D5EA-40E0-B347-E8C4BB58DE2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4DA79ED1-3BBC-4922-A8CC-9B1FE7B07C9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in Outlook eine neue Übungsmail. Trage Empfänger, Betreff und kurzen Text ein.</a:t>
            </a:r>
          </a:p>
        </p:txBody>
      </p:sp>
      <p:sp>
        <p:nvSpPr>
          <p:cNvPr id="9" name="">
            <a:extLst xmlns:a="http://schemas.openxmlformats.org/drawingml/2006/main">
              <a:ext uri="{FF2B5EF4-FFF2-40B4-BE49-F238E27FC236}">
                <a16:creationId xmlns:a16="http://schemas.microsoft.com/office/drawing/2014/main" id="{41B88C56-B1FF-40C8-BF6E-F375752B4044}"/>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17A3BDF-C78A-4456-9572-99230C2E02EA}"/>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Büroklammer: Anfügen &gt; Dieses Gerät durchsuchen. Öffne Downloads, markiere die PDF und bestätige Öffnen.</a:t>
            </a:r>
          </a:p>
        </p:txBody>
      </p:sp>
      <p:sp>
        <p:nvSpPr>
          <p:cNvPr id="11" name="">
            <a:extLst xmlns:a="http://schemas.openxmlformats.org/drawingml/2006/main">
              <a:ext uri="{FF2B5EF4-FFF2-40B4-BE49-F238E27FC236}">
                <a16:creationId xmlns:a16="http://schemas.microsoft.com/office/drawing/2014/main" id="{47149C80-418F-4946-B398-3DF4032BBE28}"/>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9652535-D065-42DC-B249-B7AB6E21C38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den Dateinamen im Anhang. Bei einer Cloud-Auswahl wähle für diese Übung Als Kopie anfügen; sende nach dem Mail-Check.</a:t>
            </a:r>
          </a:p>
        </p:txBody>
      </p:sp>
      <p:sp>
        <p:nvSpPr>
          <p:cNvPr id="13" name="">
            <a:extLst xmlns:a="http://schemas.openxmlformats.org/drawingml/2006/main">
              <a:ext uri="{FF2B5EF4-FFF2-40B4-BE49-F238E27FC236}">
                <a16:creationId xmlns:a16="http://schemas.microsoft.com/office/drawing/2014/main" id="{228F7E2E-AF46-452B-97F5-76B3FE14BB26}"/>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ED8104C-6A78-40BA-8E9F-76A67EB82CE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Empfangene angekündigte PDF: herunterladen, dann in OneDrive im Zielordner Neu/Hochladen &gt; Dateien wählen. Öffne die hochgeladene Datei.</a:t>
            </a:r>
          </a:p>
        </p:txBody>
      </p:sp>
    </p:spTree>
    <p:extLst>
      <p:ext uri="{BB962C8B-B14F-4D97-AF65-F5344CB8AC3E}">
        <p14:creationId xmlns:p14="http://schemas.microsoft.com/office/powerpoint/2010/main" val="270977691"/>
      </p:ext>
    </p:extLst>
  </p:cSld>
</p:sld>
</file>

<file path=ppt/slides/slide3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FF02FDD-4D1E-472F-AF59-72A69B7BDCB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3 · 50 MINUTEN</a:t>
            </a:r>
          </a:p>
        </p:txBody>
      </p:sp>
      <p:sp>
        <p:nvSpPr>
          <p:cNvPr id="2" name="">
            <a:extLst xmlns:a="http://schemas.openxmlformats.org/drawingml/2006/main">
              <a:ext uri="{FF2B5EF4-FFF2-40B4-BE49-F238E27FC236}">
                <a16:creationId xmlns:a16="http://schemas.microsoft.com/office/drawing/2014/main" id="{78D4EDAC-19A2-401D-B057-05AB8114E5B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Datei als Anhang senden</a:t>
            </a:r>
          </a:p>
        </p:txBody>
      </p:sp>
      <p:sp>
        <p:nvSpPr>
          <p:cNvPr id="3" name="">
            <a:extLst xmlns:a="http://schemas.openxmlformats.org/drawingml/2006/main">
              <a:ext uri="{FF2B5EF4-FFF2-40B4-BE49-F238E27FC236}">
                <a16:creationId xmlns:a16="http://schemas.microsoft.com/office/drawing/2014/main" id="{C7E0DD8F-89CC-450D-BC68-327D1B0919A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EFD4FB33-A3BE-4D4F-8A95-26FC12880D1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33</a:t>
            </a:r>
          </a:p>
        </p:txBody>
      </p:sp>
      <p:sp>
        <p:nvSpPr>
          <p:cNvPr id="5" name="">
            <a:extLst xmlns:a="http://schemas.openxmlformats.org/drawingml/2006/main">
              <a:ext uri="{FF2B5EF4-FFF2-40B4-BE49-F238E27FC236}">
                <a16:creationId xmlns:a16="http://schemas.microsoft.com/office/drawing/2014/main" id="{3085990E-04BD-4202-A1BD-63C24A289A32}"/>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7BC127AC-55F3-41C2-9155-6A733610C2C3}"/>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Lade deine harmlose Startpass-PDF aus OneDrive herunter. Beginne eine Übungsmail. Wähle die Büroklammer und Dieses Gerät durchsuchen; öffne Downloads und wähle die PDF. Prüfe, dass ein Dateianhang und kein Cloud-Link eingefügt ist. Sende an die freigegebene Schuladresse.</a:t>
            </a:r>
          </a:p>
        </p:txBody>
      </p:sp>
      <p:sp>
        <p:nvSpPr>
          <p:cNvPr id="7" name="">
            <a:extLst xmlns:a="http://schemas.openxmlformats.org/drawingml/2006/main">
              <a:ext uri="{FF2B5EF4-FFF2-40B4-BE49-F238E27FC236}">
                <a16:creationId xmlns:a16="http://schemas.microsoft.com/office/drawing/2014/main" id="{A647C0D8-F082-4C0C-9E84-92E66CF0159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A1392EF-078B-437B-AA3E-FED4FBF05E8F}"/>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Öffne den von der Lehrperson angekündigten Beispielanhang in einer empfangenen Mail. Lade ihn herunter und lade ihn über OneDrive &gt; Dateien hochladen in 02_Kommunikation hoch. Erkläre: Der Anhang ist eine Kopie, spätere Änderungen am Original ändern ihn nicht.</a:t>
            </a:r>
          </a:p>
        </p:txBody>
      </p:sp>
      <p:sp>
        <p:nvSpPr>
          <p:cNvPr id="9" name="">
            <a:extLst xmlns:a="http://schemas.openxmlformats.org/drawingml/2006/main">
              <a:ext uri="{FF2B5EF4-FFF2-40B4-BE49-F238E27FC236}">
                <a16:creationId xmlns:a16="http://schemas.microsoft.com/office/drawing/2014/main" id="{B1426563-CFDD-4FE0-A6ED-88A7F4197AA0}"/>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BA199D1-D703-41C0-B174-C8C0C809767F}"/>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ist eine unveränderte Kopie nützlicher als ein gemeinsamer Link?</a:t>
            </a:r>
          </a:p>
        </p:txBody>
      </p:sp>
    </p:spTree>
    <p:extLst>
      <p:ext uri="{BB962C8B-B14F-4D97-AF65-F5344CB8AC3E}">
        <p14:creationId xmlns:p14="http://schemas.microsoft.com/office/powerpoint/2010/main" val="282768710"/>
      </p:ext>
    </p:extLst>
  </p:cSld>
</p:sld>
</file>

<file path=ppt/slides/slide3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143DBAD-1326-4891-8164-D5E26172990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ZUERST ANSEHEN</a:t>
            </a:r>
          </a:p>
        </p:txBody>
      </p:sp>
      <p:sp>
        <p:nvSpPr>
          <p:cNvPr id="2" name="">
            <a:extLst xmlns:a="http://schemas.openxmlformats.org/drawingml/2006/main">
              <a:ext uri="{FF2B5EF4-FFF2-40B4-BE49-F238E27FC236}">
                <a16:creationId xmlns:a16="http://schemas.microsoft.com/office/drawing/2014/main" id="{37DE2FC1-491F-4B55-B165-CD32DB4F309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A980E686-9E77-468E-9B80-B044F720866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976c31456454c7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639018433"/>
      </p:ext>
    </p:extLst>
  </p:cSld>
</p:sld>
</file>

<file path=ppt/slides/slide3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D17D7F9-752B-4571-8219-8BB2E642A9D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4 · GEMEINSAM NACHMACHEN</a:t>
            </a:r>
          </a:p>
        </p:txBody>
      </p:sp>
      <p:sp>
        <p:nvSpPr>
          <p:cNvPr id="2" name="">
            <a:extLst xmlns:a="http://schemas.openxmlformats.org/drawingml/2006/main">
              <a:ext uri="{FF2B5EF4-FFF2-40B4-BE49-F238E27FC236}">
                <a16:creationId xmlns:a16="http://schemas.microsoft.com/office/drawing/2014/main" id="{09646C2A-C518-4E30-9429-07392BAFC94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Wer darf was?</a:t>
            </a:r>
          </a:p>
        </p:txBody>
      </p:sp>
      <p:sp>
        <p:nvSpPr>
          <p:cNvPr id="3" name="">
            <a:extLst xmlns:a="http://schemas.openxmlformats.org/drawingml/2006/main">
              <a:ext uri="{FF2B5EF4-FFF2-40B4-BE49-F238E27FC236}">
                <a16:creationId xmlns:a16="http://schemas.microsoft.com/office/drawing/2014/main" id="{46CFC2B3-A4BF-4AC6-9C17-F1BD08BCDC6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E1BDE3A7-C5DC-49C6-8E93-7B7865BAC23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35</a:t>
            </a:r>
          </a:p>
        </p:txBody>
      </p:sp>
      <p:sp>
        <p:nvSpPr>
          <p:cNvPr id="5" name="">
            <a:extLst xmlns:a="http://schemas.openxmlformats.org/drawingml/2006/main">
              <a:ext uri="{FF2B5EF4-FFF2-40B4-BE49-F238E27FC236}">
                <a16:creationId xmlns:a16="http://schemas.microsoft.com/office/drawing/2014/main" id="{6F76B7A5-FD4B-461F-B14C-EA10D673ED9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C63B9373-C67D-461D-AE7F-D6EB3C07A04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Markiere nur die harmlose Übungsdatei in OneDrive. Klicke Freigeben und öffne die Linkeinstellungen.</a:t>
            </a:r>
          </a:p>
        </p:txBody>
      </p:sp>
      <p:sp>
        <p:nvSpPr>
          <p:cNvPr id="7" name="">
            <a:extLst xmlns:a="http://schemas.openxmlformats.org/drawingml/2006/main">
              <a:ext uri="{FF2B5EF4-FFF2-40B4-BE49-F238E27FC236}">
                <a16:creationId xmlns:a16="http://schemas.microsoft.com/office/drawing/2014/main" id="{437DEBA4-A239-4CA1-A9F3-A981D7BC2840}"/>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0E22CDC-397D-4C03-99C2-346AF9451DAD}"/>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Bestimmte Personen oder Personen Ihrer Wahl. Trage das vereinbarte Schulkonto der Testperson ein.</a:t>
            </a:r>
          </a:p>
        </p:txBody>
      </p:sp>
      <p:sp>
        <p:nvSpPr>
          <p:cNvPr id="9" name="">
            <a:extLst xmlns:a="http://schemas.openxmlformats.org/drawingml/2006/main">
              <a:ext uri="{FF2B5EF4-FFF2-40B4-BE49-F238E27FC236}">
                <a16:creationId xmlns:a16="http://schemas.microsoft.com/office/drawing/2014/main" id="{0C9F04AD-BF69-482C-B7ED-7FF32B90E7A8}"/>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38C2D5B-65FD-4492-8DF9-680E72751EA9}"/>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für das gemeinsame Schreiben Kann bearbeiten. Übernimm die Einstellung und kopiere den Link.</a:t>
            </a:r>
          </a:p>
        </p:txBody>
      </p:sp>
      <p:sp>
        <p:nvSpPr>
          <p:cNvPr id="11" name="">
            <a:extLst xmlns:a="http://schemas.openxmlformats.org/drawingml/2006/main">
              <a:ext uri="{FF2B5EF4-FFF2-40B4-BE49-F238E27FC236}">
                <a16:creationId xmlns:a16="http://schemas.microsoft.com/office/drawing/2014/main" id="{BD44CD4F-9340-4D4E-BB7A-818786349F5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49F7FE3F-2FBF-426E-91ED-6EB3C43A6A7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Übermittle den Link im vereinbarten Schulweg. Die Testperson öffnet ihn im eigenen Konto und nutzt in Word Überprüfen &gt; Neuer Kommentar.</a:t>
            </a:r>
          </a:p>
        </p:txBody>
      </p:sp>
      <p:sp>
        <p:nvSpPr>
          <p:cNvPr id="13" name="">
            <a:extLst xmlns:a="http://schemas.openxmlformats.org/drawingml/2006/main">
              <a:ext uri="{FF2B5EF4-FFF2-40B4-BE49-F238E27FC236}">
                <a16:creationId xmlns:a16="http://schemas.microsoft.com/office/drawing/2014/main" id="{11B50605-CFE3-4AB5-9FFB-6C7803FC269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B6C22C1-044D-4E71-98A2-E6AA365D49AF}"/>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bei der Datei Zugriff verwalten. Prüfe die Berechtigung und entferne nach der Übung den unnötigen Testzugriff.</a:t>
            </a:r>
          </a:p>
        </p:txBody>
      </p:sp>
    </p:spTree>
    <p:extLst>
      <p:ext uri="{BB962C8B-B14F-4D97-AF65-F5344CB8AC3E}">
        <p14:creationId xmlns:p14="http://schemas.microsoft.com/office/powerpoint/2010/main" val="924550796"/>
      </p:ext>
    </p:extLst>
  </p:cSld>
</p:sld>
</file>

<file path=ppt/slides/slide3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B763510-4435-43B0-83F1-CE37144B15D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4 · 50 MINUTEN</a:t>
            </a:r>
          </a:p>
        </p:txBody>
      </p:sp>
      <p:sp>
        <p:nvSpPr>
          <p:cNvPr id="2" name="">
            <a:extLst xmlns:a="http://schemas.openxmlformats.org/drawingml/2006/main">
              <a:ext uri="{FF2B5EF4-FFF2-40B4-BE49-F238E27FC236}">
                <a16:creationId xmlns:a16="http://schemas.microsoft.com/office/drawing/2014/main" id="{E9D5D658-CD49-4BA5-A19F-59AEB890A03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Mit OneDrive gezielt freigeben</a:t>
            </a:r>
          </a:p>
        </p:txBody>
      </p:sp>
      <p:sp>
        <p:nvSpPr>
          <p:cNvPr id="3" name="">
            <a:extLst xmlns:a="http://schemas.openxmlformats.org/drawingml/2006/main">
              <a:ext uri="{FF2B5EF4-FFF2-40B4-BE49-F238E27FC236}">
                <a16:creationId xmlns:a16="http://schemas.microsoft.com/office/drawing/2014/main" id="{EB189014-DE73-4A2D-981E-422F8EFEA24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AA302D6F-2CC9-4EF3-AEC8-5431834A5D3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36</a:t>
            </a:r>
          </a:p>
        </p:txBody>
      </p:sp>
      <p:sp>
        <p:nvSpPr>
          <p:cNvPr id="5" name="">
            <a:extLst xmlns:a="http://schemas.openxmlformats.org/drawingml/2006/main">
              <a:ext uri="{FF2B5EF4-FFF2-40B4-BE49-F238E27FC236}">
                <a16:creationId xmlns:a16="http://schemas.microsoft.com/office/drawing/2014/main" id="{6A83F638-B569-4D58-9118-7CA656F56A46}"/>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76E02757-101E-4B84-AD93-14965EAD6EC2}"/>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eine harmlose Word-Übungsdatei mit drei Regeln zu Ton, Daten und Konflikten. Wähle in OneDrive Freigeben und die Linkeinstellungen. Wähle Bestimmte Personen beziehungsweise Personen Ihrer Wahl, genau ein vereinbartes Schulkonto und Kann bearbeiten. Kopiere den Link und übermittle ihn im vereinbarten Schulweg.</a:t>
            </a:r>
          </a:p>
        </p:txBody>
      </p:sp>
      <p:sp>
        <p:nvSpPr>
          <p:cNvPr id="7" name="">
            <a:extLst xmlns:a="http://schemas.openxmlformats.org/drawingml/2006/main">
              <a:ext uri="{FF2B5EF4-FFF2-40B4-BE49-F238E27FC236}">
                <a16:creationId xmlns:a16="http://schemas.microsoft.com/office/drawing/2014/main" id="{65B0CADD-B943-454B-8576-ACCF14DA9DD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80C5FD37-0A27-4131-BD97-7D04B5AFC55C}"/>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Die zweite Person öffnet den Link mit ihrem eigenen Konto und ergänzt einen Vorschlag als Kommentar. Einigt euch freundlich auf eine Änderung. Prüfe Zugriff verwalten. Erkläre den Unterschied zwischen Kann anzeigen und Kann bearbeiten; entferne anschließend den nicht mehr benötigten Übungszugriff.</a:t>
            </a:r>
          </a:p>
        </p:txBody>
      </p:sp>
      <p:sp>
        <p:nvSpPr>
          <p:cNvPr id="9" name="">
            <a:extLst xmlns:a="http://schemas.openxmlformats.org/drawingml/2006/main">
              <a:ext uri="{FF2B5EF4-FFF2-40B4-BE49-F238E27FC236}">
                <a16:creationId xmlns:a16="http://schemas.microsoft.com/office/drawing/2014/main" id="{548C2F56-B2AB-4715-B370-B2F1D44D00C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70020C5-C4D2-45C3-829D-266F4DBF8160}"/>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reicht das bloße Kopieren eines Links nicht als Beweis für passende Zugriffsrechte?</a:t>
            </a:r>
          </a:p>
        </p:txBody>
      </p:sp>
    </p:spTree>
    <p:extLst>
      <p:ext uri="{BB962C8B-B14F-4D97-AF65-F5344CB8AC3E}">
        <p14:creationId xmlns:p14="http://schemas.microsoft.com/office/powerpoint/2010/main" val="249422768"/>
      </p:ext>
    </p:extLst>
  </p:cSld>
</p:sld>
</file>

<file path=ppt/slides/slide3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F76B1602-8A30-4B05-AE77-5BDC97AC688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ZUERST ANSEHEN</a:t>
            </a:r>
          </a:p>
        </p:txBody>
      </p:sp>
      <p:sp>
        <p:nvSpPr>
          <p:cNvPr id="2" name="">
            <a:extLst xmlns:a="http://schemas.openxmlformats.org/drawingml/2006/main">
              <a:ext uri="{FF2B5EF4-FFF2-40B4-BE49-F238E27FC236}">
                <a16:creationId xmlns:a16="http://schemas.microsoft.com/office/drawing/2014/main" id="{D8ADAD25-AFEB-432F-81E5-0F13C62F2FA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1BC222C3-F165-44F1-ABD2-0E8EEBCC9F9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8c5a36a9f4d452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110846855"/>
      </p:ext>
    </p:extLst>
  </p:cSld>
</p:sld>
</file>

<file path=ppt/slides/slide3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1A16FA1-097E-4CC9-8E92-F4C7DCE5FCA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 5 · GEMEINSAM NACHMACHEN</a:t>
            </a:r>
          </a:p>
        </p:txBody>
      </p:sp>
      <p:sp>
        <p:nvSpPr>
          <p:cNvPr id="2" name="">
            <a:extLst xmlns:a="http://schemas.openxmlformats.org/drawingml/2006/main">
              <a:ext uri="{FF2B5EF4-FFF2-40B4-BE49-F238E27FC236}">
                <a16:creationId xmlns:a16="http://schemas.microsoft.com/office/drawing/2014/main" id="{FA63FBC5-F97C-4B85-A8FD-0F0624230B0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Abgabe ist mehr als Speichern</a:t>
            </a:r>
          </a:p>
        </p:txBody>
      </p:sp>
      <p:sp>
        <p:nvSpPr>
          <p:cNvPr id="3" name="">
            <a:extLst xmlns:a="http://schemas.openxmlformats.org/drawingml/2006/main">
              <a:ext uri="{FF2B5EF4-FFF2-40B4-BE49-F238E27FC236}">
                <a16:creationId xmlns:a16="http://schemas.microsoft.com/office/drawing/2014/main" id="{9AD54BBB-347E-4684-B47B-540E10E525C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90506827-3EBC-42F4-8CA0-A59FC749C62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38</a:t>
            </a:r>
          </a:p>
        </p:txBody>
      </p:sp>
      <p:sp>
        <p:nvSpPr>
          <p:cNvPr id="5" name="">
            <a:extLst xmlns:a="http://schemas.openxmlformats.org/drawingml/2006/main">
              <a:ext uri="{FF2B5EF4-FFF2-40B4-BE49-F238E27FC236}">
                <a16:creationId xmlns:a16="http://schemas.microsoft.com/office/drawing/2014/main" id="{99E12269-B84C-41D1-A552-1EFAB0E2DA1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C2C6208-FB9A-4CFC-A886-0FBA4DCD6E3A}"/>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die Kommunikationskarte und prüfe den Inhalt. Benenne die Datei K1_Kommunikationskarte_Kennung.</a:t>
            </a:r>
          </a:p>
        </p:txBody>
      </p:sp>
      <p:sp>
        <p:nvSpPr>
          <p:cNvPr id="7" name="">
            <a:extLst xmlns:a="http://schemas.openxmlformats.org/drawingml/2006/main">
              <a:ext uri="{FF2B5EF4-FFF2-40B4-BE49-F238E27FC236}">
                <a16:creationId xmlns:a16="http://schemas.microsoft.com/office/drawing/2014/main" id="{7F2C5DD1-756D-46FB-B63C-86691A54EC0A}"/>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426CA95-7517-4F67-A8C6-A8E80B161BDE}"/>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Warte auf die Speicherung. Öffne die gespeicherte Datei zur Kontrolle erneut.</a:t>
            </a:r>
          </a:p>
        </p:txBody>
      </p:sp>
      <p:sp>
        <p:nvSpPr>
          <p:cNvPr id="9" name="">
            <a:extLst xmlns:a="http://schemas.openxmlformats.org/drawingml/2006/main">
              <a:ext uri="{FF2B5EF4-FFF2-40B4-BE49-F238E27FC236}">
                <a16:creationId xmlns:a16="http://schemas.microsoft.com/office/drawing/2014/main" id="{31CE7112-D8F1-4207-A04D-A4B167DCBCE9}"/>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85D9290-B248-4FDA-9E5D-A9EA868EFBEC}"/>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Linkweg: Freigeben &gt; bestimmte Lehrperson &gt; Kann anzeigen; Link über den vereinbarten Kanal senden.</a:t>
            </a:r>
          </a:p>
        </p:txBody>
      </p:sp>
      <p:sp>
        <p:nvSpPr>
          <p:cNvPr id="11" name="">
            <a:extLst xmlns:a="http://schemas.openxmlformats.org/drawingml/2006/main">
              <a:ext uri="{FF2B5EF4-FFF2-40B4-BE49-F238E27FC236}">
                <a16:creationId xmlns:a16="http://schemas.microsoft.com/office/drawing/2014/main" id="{61F8274B-FAAF-4383-8C45-4A81AD172F1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01CFD69-C7FF-4298-B6CA-A375CD610510}"/>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ODER Ordnerweg: Öffne deinen zugewiesenen persönlichen Abgabeordner. Lade die Endfassung hoch; prüfe den sichtbaren Dateinamen.</a:t>
            </a:r>
          </a:p>
        </p:txBody>
      </p:sp>
      <p:sp>
        <p:nvSpPr>
          <p:cNvPr id="13" name="">
            <a:extLst xmlns:a="http://schemas.openxmlformats.org/drawingml/2006/main">
              <a:ext uri="{FF2B5EF4-FFF2-40B4-BE49-F238E27FC236}">
                <a16:creationId xmlns:a16="http://schemas.microsoft.com/office/drawing/2014/main" id="{1D6C3ECE-A57E-441D-83E3-8184616C12D3}"/>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0FE350F-28F7-4E77-81A8-730A788D7CC0}"/>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Datei im eigenen Konto öffnen. Notiere Datum und Dateiname. Speichern im eigenen Ordner allein reicht nicht.</a:t>
            </a:r>
          </a:p>
        </p:txBody>
      </p:sp>
    </p:spTree>
    <p:extLst>
      <p:ext uri="{BB962C8B-B14F-4D97-AF65-F5344CB8AC3E}">
        <p14:creationId xmlns:p14="http://schemas.microsoft.com/office/powerpoint/2010/main" val="107271402"/>
      </p:ext>
    </p:extLst>
  </p:cSld>
</p:sld>
</file>

<file path=ppt/slides/slide3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1680E1A-C7E5-47AD-BE79-A72CFAEEF02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ARBEITSBLATT 5 · 50 MINUTEN</a:t>
            </a:r>
          </a:p>
        </p:txBody>
      </p:sp>
      <p:sp>
        <p:nvSpPr>
          <p:cNvPr id="2" name="">
            <a:extLst xmlns:a="http://schemas.openxmlformats.org/drawingml/2006/main">
              <a:ext uri="{FF2B5EF4-FFF2-40B4-BE49-F238E27FC236}">
                <a16:creationId xmlns:a16="http://schemas.microsoft.com/office/drawing/2014/main" id="{7EC07ACE-60D3-4F7E-A48C-6851ED28C87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Abgeben und den Empfang prüfen</a:t>
            </a:r>
          </a:p>
        </p:txBody>
      </p:sp>
      <p:sp>
        <p:nvSpPr>
          <p:cNvPr id="3" name="">
            <a:extLst xmlns:a="http://schemas.openxmlformats.org/drawingml/2006/main">
              <a:ext uri="{FF2B5EF4-FFF2-40B4-BE49-F238E27FC236}">
                <a16:creationId xmlns:a16="http://schemas.microsoft.com/office/drawing/2014/main" id="{06CC668E-9335-4E8A-B29E-0ADF1E8E151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24BE487-6724-4E86-B906-1AFC56567A9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39</a:t>
            </a:r>
          </a:p>
        </p:txBody>
      </p:sp>
      <p:sp>
        <p:nvSpPr>
          <p:cNvPr id="5" name="">
            <a:extLst xmlns:a="http://schemas.openxmlformats.org/drawingml/2006/main">
              <a:ext uri="{FF2B5EF4-FFF2-40B4-BE49-F238E27FC236}">
                <a16:creationId xmlns:a16="http://schemas.microsoft.com/office/drawing/2014/main" id="{895EF13F-5F2A-4FF9-9FEC-F8B6BD250021}"/>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8C9B2474-BC45-42C7-93A6-53F89598FBD7}"/>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Vervollständige deine Kommunikationskarte in Word und speichere die Endfassung in OneDrive. Nutze den auf der Schulstart-Karte festgelegten Weg: geschützter Link an die Lehrperson ODER Datei in deinem nur für dich und die Lehrperson zugänglichen Abgabeordner.</a:t>
            </a:r>
          </a:p>
        </p:txBody>
      </p:sp>
      <p:sp>
        <p:nvSpPr>
          <p:cNvPr id="7" name="">
            <a:extLst xmlns:a="http://schemas.openxmlformats.org/drawingml/2006/main">
              <a:ext uri="{FF2B5EF4-FFF2-40B4-BE49-F238E27FC236}">
                <a16:creationId xmlns:a16="http://schemas.microsoft.com/office/drawing/2014/main" id="{C2267E71-F88C-41B9-B7E4-FFF9095071F8}"/>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6A110D3-BB6D-4AD4-981C-17D51DF6E13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Dateiname, Inhalt und Zugriff. Lass die Lehrperson bestätigen, dass sie die richtige Datei öffnen kann. Notiere Dateiname, Datum und „Zugriff geprüft“ ohne private Adresse. Beschreibe deinen eigenen Beitrag und einen nächsten Lernschritt.</a:t>
            </a:r>
          </a:p>
        </p:txBody>
      </p:sp>
      <p:sp>
        <p:nvSpPr>
          <p:cNvPr id="9" name="">
            <a:extLst xmlns:a="http://schemas.openxmlformats.org/drawingml/2006/main">
              <a:ext uri="{FF2B5EF4-FFF2-40B4-BE49-F238E27FC236}">
                <a16:creationId xmlns:a16="http://schemas.microsoft.com/office/drawing/2014/main" id="{0B11C954-8B83-4106-9601-C9C8A811803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D8E47FA-97E6-4F29-AA74-39DB18CC6D3B}"/>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Woran erkennst du, dass die Lehrperson deine Endfassung wirklich öffnen kann?</a:t>
            </a:r>
          </a:p>
        </p:txBody>
      </p:sp>
    </p:spTree>
    <p:extLst>
      <p:ext uri="{BB962C8B-B14F-4D97-AF65-F5344CB8AC3E}">
        <p14:creationId xmlns:p14="http://schemas.microsoft.com/office/powerpoint/2010/main" val="1259388256"/>
      </p:ext>
    </p:extLst>
  </p:cSld>
</p:sld>
</file>

<file path=ppt/slides/slide4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C760F397-69E0-4D38-BEB6-C0FBD722D5D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2 · ABSCHLUSS</a:t>
            </a:r>
          </a:p>
        </p:txBody>
      </p:sp>
      <p:sp>
        <p:nvSpPr>
          <p:cNvPr id="2" name="">
            <a:extLst xmlns:a="http://schemas.openxmlformats.org/drawingml/2006/main">
              <a:ext uri="{FF2B5EF4-FFF2-40B4-BE49-F238E27FC236}">
                <a16:creationId xmlns:a16="http://schemas.microsoft.com/office/drawing/2014/main" id="{26B9E1C8-34EC-47EA-A99A-E3139475170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1A3960B3-9645-42CF-8218-EA1F853D660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6D67B7D3-994B-4AFA-A224-869F97EDEBA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40</a:t>
            </a:r>
          </a:p>
        </p:txBody>
      </p:sp>
      <p:sp>
        <p:nvSpPr>
          <p:cNvPr id="5" name="">
            <a:extLst xmlns:a="http://schemas.openxmlformats.org/drawingml/2006/main">
              <a:ext uri="{FF2B5EF4-FFF2-40B4-BE49-F238E27FC236}">
                <a16:creationId xmlns:a16="http://schemas.microsoft.com/office/drawing/2014/main" id="{060D62CA-0917-4CF4-A719-4DE2719D8313}"/>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Angekündigte Mail lesen, höflich antworten und eigene Übungsmail zeigen.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PDF-Anhang senden und empfangene Datei in OneDrive wiederfinden.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Freigabe mit zweitem Schulkonto testen; Abgabezugriff bestätigen lassen.</a:t>
            </a:r>
          </a:p>
        </p:txBody>
      </p:sp>
      <p:sp>
        <p:nvSpPr>
          <p:cNvPr id="6" name="">
            <a:extLst xmlns:a="http://schemas.openxmlformats.org/drawingml/2006/main">
              <a:ext uri="{FF2B5EF4-FFF2-40B4-BE49-F238E27FC236}">
                <a16:creationId xmlns:a16="http://schemas.microsoft.com/office/drawing/2014/main" id="{BBA64FA9-7AFA-485B-AA2A-F03520EEAC05}"/>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85BF4E31-696E-4C44-BA3B-79C5706A14D8}"/>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Schicke beim nächsten vereinbarten Anlass eine kurze sachliche Schulmail und wähle begründet zwischen Anhang und geschütztem Link.</a:t>
            </a:r>
          </a:p>
        </p:txBody>
      </p:sp>
    </p:spTree>
    <p:extLst>
      <p:ext uri="{BB962C8B-B14F-4D97-AF65-F5344CB8AC3E}">
        <p14:creationId xmlns:p14="http://schemas.microsoft.com/office/powerpoint/2010/main" val="739568322"/>
      </p:ext>
    </p:extLst>
  </p:cSld>
</p:sld>
</file>

<file path=ppt/slides/slide4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D49ED801-ED7F-482D-8F44-AFB107F0108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DEIN ALLTAG</a:t>
            </a:r>
          </a:p>
        </p:txBody>
      </p:sp>
      <p:sp>
        <p:nvSpPr>
          <p:cNvPr id="2" name="">
            <a:extLst xmlns:a="http://schemas.openxmlformats.org/drawingml/2006/main">
              <a:ext uri="{FF2B5EF4-FFF2-40B4-BE49-F238E27FC236}">
                <a16:creationId xmlns:a16="http://schemas.microsoft.com/office/drawing/2014/main" id="{7224A247-D212-45C8-A19E-3312CDEF60C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Suchen und Quellen prüfen</a:t>
            </a:r>
          </a:p>
        </p:txBody>
      </p:sp>
      <p:sp>
        <p:nvSpPr>
          <p:cNvPr id="3" name="">
            <a:extLst xmlns:a="http://schemas.openxmlformats.org/drawingml/2006/main">
              <a:ext uri="{FF2B5EF4-FFF2-40B4-BE49-F238E27FC236}">
                <a16:creationId xmlns:a16="http://schemas.microsoft.com/office/drawing/2014/main" id="{5189A5C2-0E2F-44AB-AAE9-C5C7BD06CE1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4BBC892C-924E-441B-8A33-D135627EC63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41</a:t>
            </a:r>
          </a:p>
        </p:txBody>
      </p:sp>
      <p:sp>
        <p:nvSpPr>
          <p:cNvPr id="5" name="">
            <a:extLst xmlns:a="http://schemas.openxmlformats.org/drawingml/2006/main">
              <a:ext uri="{FF2B5EF4-FFF2-40B4-BE49-F238E27FC236}">
                <a16:creationId xmlns:a16="http://schemas.microsoft.com/office/drawing/2014/main" id="{B1199E19-5194-40C0-A57A-75FBECBE0ACB}"/>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Zwei Internetseiten erklären dieselbe Sache unterschiedlich. Welche Aussage kannst du verwenden? Am Beispiel der Mondphasen suchst du nach einer verständlichen Erklärung, vergleichst Quellen und formulierst deine eigene Antwort. Dabei übst du einen Suchweg, den du später auch für Tiere, Sport oder ein Referat nutzen kannst.</a:t>
            </a:r>
          </a:p>
        </p:txBody>
      </p:sp>
      <p:sp>
        <p:nvSpPr>
          <p:cNvPr id="6" name="">
            <a:extLst xmlns:a="http://schemas.openxmlformats.org/drawingml/2006/main">
              <a:ext uri="{FF2B5EF4-FFF2-40B4-BE49-F238E27FC236}">
                <a16:creationId xmlns:a16="http://schemas.microsoft.com/office/drawing/2014/main" id="{4920284E-ECD4-434B-B785-6D2284E00699}"/>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66987361-2BBC-4CE3-8A61-D40BADC5DC28}"/>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Lies die zwei Mond-Aussagen der Materialkarte. Markiere, was du schon weißt und was du überprüfen musst. Schreibe eine Suchfrage auf, mit der du die Unsicherheit klären möchtest.</a:t>
            </a:r>
          </a:p>
        </p:txBody>
      </p:sp>
    </p:spTree>
    <p:extLst>
      <p:ext uri="{BB962C8B-B14F-4D97-AF65-F5344CB8AC3E}">
        <p14:creationId xmlns:p14="http://schemas.microsoft.com/office/powerpoint/2010/main" val="358569444"/>
      </p:ext>
    </p:extLst>
  </p:cSld>
</p:sld>
</file>

<file path=ppt/slides/slide4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EFB3FBAF-61E9-42A6-B09C-5166869648B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5 UNTERRICHTSEINHEITEN</a:t>
            </a:r>
          </a:p>
        </p:txBody>
      </p:sp>
      <p:sp>
        <p:nvSpPr>
          <p:cNvPr id="2" name="">
            <a:extLst xmlns:a="http://schemas.openxmlformats.org/drawingml/2006/main">
              <a:ext uri="{FF2B5EF4-FFF2-40B4-BE49-F238E27FC236}">
                <a16:creationId xmlns:a16="http://schemas.microsoft.com/office/drawing/2014/main" id="{00264221-46F4-4E2E-88EF-98C4B363D5C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Suchen und Quellen prüfen</a:t>
            </a:r>
          </a:p>
        </p:txBody>
      </p:sp>
      <p:sp>
        <p:nvSpPr>
          <p:cNvPr id="3" name="">
            <a:extLst xmlns:a="http://schemas.openxmlformats.org/drawingml/2006/main">
              <a:ext uri="{FF2B5EF4-FFF2-40B4-BE49-F238E27FC236}">
                <a16:creationId xmlns:a16="http://schemas.microsoft.com/office/drawing/2014/main" id="{A6F12A7A-5C5A-4652-8F23-36FBA62448E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06FCCE9E-5665-4953-9BF0-A9CF125A476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42</a:t>
            </a:r>
          </a:p>
        </p:txBody>
      </p:sp>
      <p:sp>
        <p:nvSpPr>
          <p:cNvPr id="5" name="">
            <a:extLst xmlns:a="http://schemas.openxmlformats.org/drawingml/2006/main">
              <a:ext uri="{FF2B5EF4-FFF2-40B4-BE49-F238E27FC236}">
                <a16:creationId xmlns:a16="http://schemas.microsoft.com/office/drawing/2014/main" id="{10C9B400-1426-4121-A1EC-21E5CBDC08B8}"/>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4A1DF88D-8D46-4218-AD7B-4D9A7FE05369}"/>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Suchfrage in passende Suchbegriffe übersetzen.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zwei Treffer anhand von Urheber, Zweck und Belegen vergleichen.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Antwort in eigenen Worten schreiben und ihre Quelle zeigen.</a:t>
            </a:r>
          </a:p>
        </p:txBody>
      </p:sp>
      <p:sp>
        <p:nvSpPr>
          <p:cNvPr id="7" name="">
            <a:extLst xmlns:a="http://schemas.openxmlformats.org/drawingml/2006/main">
              <a:ext uri="{FF2B5EF4-FFF2-40B4-BE49-F238E27FC236}">
                <a16:creationId xmlns:a16="http://schemas.microsoft.com/office/drawing/2014/main" id="{49970DD5-E33C-4092-9467-8FC583FA7BC6}"/>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9F1C24F3-A2EB-4D7E-A726-A7FE29A19DDD}"/>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Rechercheblatt als PDF mit Suchweg, Quellenvergleich und begründeter Antwort.</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8639d1f9c704cf8"/>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4E529929-7B2B-4724-976A-CAB73E1CD310}"/>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837571240"/>
      </p:ext>
    </p:extLst>
  </p:cSld>
</p:sld>
</file>

<file path=ppt/slides/slide4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D210F05-8114-4716-8C15-8E888A60844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VORBEREITUNG</a:t>
            </a:r>
          </a:p>
        </p:txBody>
      </p:sp>
      <p:sp>
        <p:nvSpPr>
          <p:cNvPr id="2" name="">
            <a:extLst xmlns:a="http://schemas.openxmlformats.org/drawingml/2006/main">
              <a:ext uri="{FF2B5EF4-FFF2-40B4-BE49-F238E27FC236}">
                <a16:creationId xmlns:a16="http://schemas.microsoft.com/office/drawing/2014/main" id="{08A9E64B-6332-4C72-BA01-188F2831A08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1F5755B7-1E48-4E4B-99F0-88126272ED5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443CC4AD-DA82-4747-B2FA-2BAD556DB83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43</a:t>
            </a:r>
          </a:p>
        </p:txBody>
      </p:sp>
      <p:sp>
        <p:nvSpPr>
          <p:cNvPr id="5" name="">
            <a:extLst xmlns:a="http://schemas.openxmlformats.org/drawingml/2006/main">
              <a:ext uri="{FF2B5EF4-FFF2-40B4-BE49-F238E27FC236}">
                <a16:creationId xmlns:a16="http://schemas.microsoft.com/office/drawing/2014/main" id="{DD220169-D9C9-4E94-AD4A-C4AABB95618B}"/>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493F0106-41B9-4A0D-AED3-9E4312490C46}"/>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Leitfrage: Warum erscheinen Mondphasen? Übungskarten, frei erfunden: A: „Die Erde verdeckt jede Woche einen anderen Teil des Mondes“, ohne Autor, mit Werbung. B: „Wir sehen verschieden große Teile der beleuchteten Mondhälfte“, mit Autor und erklärender Zeichnung. Beide Karten sind Übungstexte, keine zitierbaren Fachquellen. Suche zusätzlich echte Informationen bei einer wissenschaftlichen oder öffentlichen Bildungseinrichtung. Suchmaschinen erfassen Seiten, ordnen sie in einem Index und wählen passende Treffer aus; ein Trefferplatz garantiert keine Richtigkeit.</a:t>
            </a:r>
          </a:p>
        </p:txBody>
      </p:sp>
    </p:spTree>
    <p:extLst>
      <p:ext uri="{BB962C8B-B14F-4D97-AF65-F5344CB8AC3E}">
        <p14:creationId xmlns:p14="http://schemas.microsoft.com/office/powerpoint/2010/main" val="289650387"/>
      </p:ext>
    </p:extLst>
  </p:cSld>
</p:sld>
</file>

<file path=ppt/slides/slide4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90BEFE0-6859-4450-B8D4-3E52946D356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ZUERST ANSEHEN</a:t>
            </a:r>
          </a:p>
        </p:txBody>
      </p:sp>
      <p:sp>
        <p:nvSpPr>
          <p:cNvPr id="2" name="">
            <a:extLst xmlns:a="http://schemas.openxmlformats.org/drawingml/2006/main">
              <a:ext uri="{FF2B5EF4-FFF2-40B4-BE49-F238E27FC236}">
                <a16:creationId xmlns:a16="http://schemas.microsoft.com/office/drawing/2014/main" id="{300B93F9-AEA8-43F4-9C02-BECD33D90CC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1BEF582B-349C-41A6-877A-9F80B3742AA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7b1a6f17646544ce"/>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782282541"/>
      </p:ext>
    </p:extLst>
  </p:cSld>
</p:sld>
</file>

<file path=ppt/slides/slide4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D50C29B1-50D8-4BF4-9DFB-77BC4233520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1 · GEMEINSAM NACHMACHEN</a:t>
            </a:r>
          </a:p>
        </p:txBody>
      </p:sp>
      <p:sp>
        <p:nvSpPr>
          <p:cNvPr id="2" name="">
            <a:extLst xmlns:a="http://schemas.openxmlformats.org/drawingml/2006/main">
              <a:ext uri="{FF2B5EF4-FFF2-40B4-BE49-F238E27FC236}">
                <a16:creationId xmlns:a16="http://schemas.microsoft.com/office/drawing/2014/main" id="{B435F5C8-3615-4802-B218-48D5D6DDECC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Wie Suche funktioniert</a:t>
            </a:r>
          </a:p>
        </p:txBody>
      </p:sp>
      <p:sp>
        <p:nvSpPr>
          <p:cNvPr id="3" name="">
            <a:extLst xmlns:a="http://schemas.openxmlformats.org/drawingml/2006/main">
              <a:ext uri="{FF2B5EF4-FFF2-40B4-BE49-F238E27FC236}">
                <a16:creationId xmlns:a16="http://schemas.microsoft.com/office/drawing/2014/main" id="{AD8EB760-9E06-4F8A-A033-81E4CFDAEBD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AA5DDC13-8988-4EFB-8CD1-14DD86E5E71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45</a:t>
            </a:r>
          </a:p>
        </p:txBody>
      </p:sp>
      <p:sp>
        <p:nvSpPr>
          <p:cNvPr id="5" name="">
            <a:extLst xmlns:a="http://schemas.openxmlformats.org/drawingml/2006/main">
              <a:ext uri="{FF2B5EF4-FFF2-40B4-BE49-F238E27FC236}">
                <a16:creationId xmlns:a16="http://schemas.microsoft.com/office/drawing/2014/main" id="{6889FF30-F85A-43E0-96E6-F0F3F5BFDF21}"/>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7E5F57E-55D2-48A2-981E-9626B85BE6E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Browser. Gib die Adresse der schulisch freigegebenen Suchmaschine in die Adresszeile ein.</a:t>
            </a:r>
          </a:p>
        </p:txBody>
      </p:sp>
      <p:sp>
        <p:nvSpPr>
          <p:cNvPr id="7" name="">
            <a:extLst xmlns:a="http://schemas.openxmlformats.org/drawingml/2006/main">
              <a:ext uri="{FF2B5EF4-FFF2-40B4-BE49-F238E27FC236}">
                <a16:creationId xmlns:a16="http://schemas.microsoft.com/office/drawing/2014/main" id="{2BFB4BAF-D394-42CD-93DF-091E111A1B8E}"/>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34DA7C0C-EDBF-4FEE-B319-7EE6CC12CC56}"/>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Tippe „Mondphasen Entstehung Erklärung“. Drücke Enter.</a:t>
            </a:r>
          </a:p>
        </p:txBody>
      </p:sp>
      <p:sp>
        <p:nvSpPr>
          <p:cNvPr id="9" name="">
            <a:extLst xmlns:a="http://schemas.openxmlformats.org/drawingml/2006/main">
              <a:ext uri="{FF2B5EF4-FFF2-40B4-BE49-F238E27FC236}">
                <a16:creationId xmlns:a16="http://schemas.microsoft.com/office/drawing/2014/main" id="{9643DDD8-E699-4646-876E-6894EA36377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004C3B5-8B45-4099-90B2-AA2C6E89FDFC}"/>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einen passenden Treffer. Suche auf der Seite nach Herausgeber, Datum und nachvollziehbaren Belegen. Ein Trefferplatz allein beweist keine Qualität.</a:t>
            </a:r>
          </a:p>
        </p:txBody>
      </p:sp>
      <p:sp>
        <p:nvSpPr>
          <p:cNvPr id="11" name="">
            <a:extLst xmlns:a="http://schemas.openxmlformats.org/drawingml/2006/main">
              <a:ext uri="{FF2B5EF4-FFF2-40B4-BE49-F238E27FC236}">
                <a16:creationId xmlns:a16="http://schemas.microsoft.com/office/drawing/2014/main" id="{C825EB39-A03C-4BC6-9AD0-EBF572B9314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FF5D9AA-E19E-48BD-A86C-8069C1C0849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Kopiere die vollständige Seitenadresse aus der Adresszeile. Schreibe in Word Titel, Herausgeber, URL, Abrufdatum und eine Aussage dazu.</a:t>
            </a:r>
          </a:p>
        </p:txBody>
      </p:sp>
      <p:sp>
        <p:nvSpPr>
          <p:cNvPr id="13" name="">
            <a:extLst xmlns:a="http://schemas.openxmlformats.org/drawingml/2006/main">
              <a:ext uri="{FF2B5EF4-FFF2-40B4-BE49-F238E27FC236}">
                <a16:creationId xmlns:a16="http://schemas.microsoft.com/office/drawing/2014/main" id="{762AE450-FE33-45D5-932C-81FC3150073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0B2148CA-9888-47A4-ABBB-DE3B197C8953}"/>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Ändere die Suchbegriffe und öffne eine zweite Quelle. Vergleiche Inhalt und Belege. Begründe, welcher Text deine Frage besser beantwortet.</a:t>
            </a:r>
          </a:p>
        </p:txBody>
      </p:sp>
    </p:spTree>
    <p:extLst>
      <p:ext uri="{BB962C8B-B14F-4D97-AF65-F5344CB8AC3E}">
        <p14:creationId xmlns:p14="http://schemas.microsoft.com/office/powerpoint/2010/main" val="776545706"/>
      </p:ext>
    </p:extLst>
  </p:cSld>
</p:sld>
</file>

<file path=ppt/slides/slide4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BE0DEE6-D756-4BF2-8E8F-ACE403A7B63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1 · 50 MINUTEN</a:t>
            </a:r>
          </a:p>
        </p:txBody>
      </p:sp>
      <p:sp>
        <p:nvSpPr>
          <p:cNvPr id="2" name="">
            <a:extLst xmlns:a="http://schemas.openxmlformats.org/drawingml/2006/main">
              <a:ext uri="{FF2B5EF4-FFF2-40B4-BE49-F238E27FC236}">
                <a16:creationId xmlns:a16="http://schemas.microsoft.com/office/drawing/2014/main" id="{B22C89F3-150D-4F5F-B081-B4D35B5AEC8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Wie Suche funktioniert</a:t>
            </a:r>
          </a:p>
        </p:txBody>
      </p:sp>
      <p:sp>
        <p:nvSpPr>
          <p:cNvPr id="3" name="">
            <a:extLst xmlns:a="http://schemas.openxmlformats.org/drawingml/2006/main">
              <a:ext uri="{FF2B5EF4-FFF2-40B4-BE49-F238E27FC236}">
                <a16:creationId xmlns:a16="http://schemas.microsoft.com/office/drawing/2014/main" id="{0847F5C2-02FB-4A35-B8BF-C357706A22E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AAF7EB24-D9BB-41E2-8D83-DF312DAC437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46</a:t>
            </a:r>
          </a:p>
        </p:txBody>
      </p:sp>
      <p:sp>
        <p:nvSpPr>
          <p:cNvPr id="5" name="">
            <a:extLst xmlns:a="http://schemas.openxmlformats.org/drawingml/2006/main">
              <a:ext uri="{FF2B5EF4-FFF2-40B4-BE49-F238E27FC236}">
                <a16:creationId xmlns:a16="http://schemas.microsoft.com/office/drawing/2014/main" id="{413357FE-19EC-4EBC-AF3B-532A3FE6D0B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FB7CF4C-A263-4B86-9600-1AD2EAA2A29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Nenne zwei Suchmaschinen und unterscheide sie von einem Browser. Zeichne den Weg Seite – Index – Suchanfrage – Treffer.</a:t>
            </a:r>
          </a:p>
        </p:txBody>
      </p:sp>
      <p:sp>
        <p:nvSpPr>
          <p:cNvPr id="7" name="">
            <a:extLst xmlns:a="http://schemas.openxmlformats.org/drawingml/2006/main">
              <a:ext uri="{FF2B5EF4-FFF2-40B4-BE49-F238E27FC236}">
                <a16:creationId xmlns:a16="http://schemas.microsoft.com/office/drawing/2014/main" id="{63F4C2EF-A036-43DB-9311-2EF7E15D0D8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46A456A-D0AA-4CB9-A1E4-EAC01166030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drei Suchanfragen zur Frage „Warum erscheinen Mondphasen?“: allgemein, genauer und als Frage. Beginne zum Beispiel mit „Mond“. Erkläre, welche Ergänzung passende Erklärungen erwarten lässt.</a:t>
            </a:r>
          </a:p>
        </p:txBody>
      </p:sp>
      <p:sp>
        <p:nvSpPr>
          <p:cNvPr id="9" name="">
            <a:extLst xmlns:a="http://schemas.openxmlformats.org/drawingml/2006/main">
              <a:ext uri="{FF2B5EF4-FFF2-40B4-BE49-F238E27FC236}">
                <a16:creationId xmlns:a16="http://schemas.microsoft.com/office/drawing/2014/main" id="{97BF9113-05F7-492D-AFE7-41FF35286D0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67BE741F-DD48-4D33-BF28-BDE58689CE3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muss der erste Treffer nicht der beste sein?</a:t>
            </a:r>
          </a:p>
        </p:txBody>
      </p:sp>
    </p:spTree>
    <p:extLst>
      <p:ext uri="{BB962C8B-B14F-4D97-AF65-F5344CB8AC3E}">
        <p14:creationId xmlns:p14="http://schemas.microsoft.com/office/powerpoint/2010/main" val="65785231"/>
      </p:ext>
    </p:extLst>
  </p:cSld>
</p:sld>
</file>

<file path=ppt/slides/slide4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80C2D339-06B7-4728-8CB5-48A1E6EC2DD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ZUERST ANSEHEN</a:t>
            </a:r>
          </a:p>
        </p:txBody>
      </p:sp>
      <p:sp>
        <p:nvSpPr>
          <p:cNvPr id="2" name="">
            <a:extLst xmlns:a="http://schemas.openxmlformats.org/drawingml/2006/main">
              <a:ext uri="{FF2B5EF4-FFF2-40B4-BE49-F238E27FC236}">
                <a16:creationId xmlns:a16="http://schemas.microsoft.com/office/drawing/2014/main" id="{E53A3267-656B-4855-909C-A42A32A6872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5233024F-A0DC-4CDA-9D26-F56727DCEF5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8440f060749a48c0"/>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908178615"/>
      </p:ext>
    </p:extLst>
  </p:cSld>
</p:sld>
</file>

<file path=ppt/slides/slide4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0E71F1C-51EE-4C4C-89F6-B997F28E5EC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2 · GEMEINSAM NACHMACHEN</a:t>
            </a:r>
          </a:p>
        </p:txBody>
      </p:sp>
      <p:sp>
        <p:nvSpPr>
          <p:cNvPr id="2" name="">
            <a:extLst xmlns:a="http://schemas.openxmlformats.org/drawingml/2006/main">
              <a:ext uri="{FF2B5EF4-FFF2-40B4-BE49-F238E27FC236}">
                <a16:creationId xmlns:a16="http://schemas.microsoft.com/office/drawing/2014/main" id="{70DFC98B-96C0-40C3-8DD3-8ED07732929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Treffer prüfen</a:t>
            </a:r>
          </a:p>
        </p:txBody>
      </p:sp>
      <p:sp>
        <p:nvSpPr>
          <p:cNvPr id="3" name="">
            <a:extLst xmlns:a="http://schemas.openxmlformats.org/drawingml/2006/main">
              <a:ext uri="{FF2B5EF4-FFF2-40B4-BE49-F238E27FC236}">
                <a16:creationId xmlns:a16="http://schemas.microsoft.com/office/drawing/2014/main" id="{5DBBC97D-DA68-46C9-9ADF-D9F4B405272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510AEB46-0554-436D-8143-F3F932B5449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48</a:t>
            </a:r>
          </a:p>
        </p:txBody>
      </p:sp>
      <p:sp>
        <p:nvSpPr>
          <p:cNvPr id="5" name="">
            <a:extLst xmlns:a="http://schemas.openxmlformats.org/drawingml/2006/main">
              <a:ext uri="{FF2B5EF4-FFF2-40B4-BE49-F238E27FC236}">
                <a16:creationId xmlns:a16="http://schemas.microsoft.com/office/drawing/2014/main" id="{6DB0AE93-6364-485C-A67A-56B246A8B5A4}"/>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DBC1949-478F-41CC-B473-8D3BB4949C0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Browser. Gib die Adresse der schulisch freigegebenen Suchmaschine in die Adresszeile ein.</a:t>
            </a:r>
          </a:p>
        </p:txBody>
      </p:sp>
      <p:sp>
        <p:nvSpPr>
          <p:cNvPr id="7" name="">
            <a:extLst xmlns:a="http://schemas.openxmlformats.org/drawingml/2006/main">
              <a:ext uri="{FF2B5EF4-FFF2-40B4-BE49-F238E27FC236}">
                <a16:creationId xmlns:a16="http://schemas.microsoft.com/office/drawing/2014/main" id="{CA067661-F575-42E9-B5BD-4D95B463F24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4EEB554-FB4C-4CF8-94B2-5431206367D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Tippe „Mondphasen Entstehung Erklärung“. Drücke Enter.</a:t>
            </a:r>
          </a:p>
        </p:txBody>
      </p:sp>
      <p:sp>
        <p:nvSpPr>
          <p:cNvPr id="9" name="">
            <a:extLst xmlns:a="http://schemas.openxmlformats.org/drawingml/2006/main">
              <a:ext uri="{FF2B5EF4-FFF2-40B4-BE49-F238E27FC236}">
                <a16:creationId xmlns:a16="http://schemas.microsoft.com/office/drawing/2014/main" id="{B67671AD-B063-4F39-8327-7CA5216368B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6395AF2-96AD-4A3F-B996-1412A720F3F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einen passenden Treffer. Suche auf der Seite nach Herausgeber, Datum und nachvollziehbaren Belegen. Ein Trefferplatz allein beweist keine Qualität.</a:t>
            </a:r>
          </a:p>
        </p:txBody>
      </p:sp>
      <p:sp>
        <p:nvSpPr>
          <p:cNvPr id="11" name="">
            <a:extLst xmlns:a="http://schemas.openxmlformats.org/drawingml/2006/main">
              <a:ext uri="{FF2B5EF4-FFF2-40B4-BE49-F238E27FC236}">
                <a16:creationId xmlns:a16="http://schemas.microsoft.com/office/drawing/2014/main" id="{A1B2F2A8-DDFB-4B2B-BD9D-2704151EDB7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59A4470-C8CB-4500-853C-2ACD32BB9A3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Kopiere die vollständige Seitenadresse aus der Adresszeile. Schreibe in Word Titel, Herausgeber, URL, Abrufdatum und eine Aussage dazu.</a:t>
            </a:r>
          </a:p>
        </p:txBody>
      </p:sp>
      <p:sp>
        <p:nvSpPr>
          <p:cNvPr id="13" name="">
            <a:extLst xmlns:a="http://schemas.openxmlformats.org/drawingml/2006/main">
              <a:ext uri="{FF2B5EF4-FFF2-40B4-BE49-F238E27FC236}">
                <a16:creationId xmlns:a16="http://schemas.microsoft.com/office/drawing/2014/main" id="{41339CA1-3AC4-4B87-BAC0-3809385A8E7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7CC1EE9-7A49-4C76-B6AE-7FC1AD38D3EB}"/>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Ändere die Suchbegriffe und öffne eine zweite Quelle. Vergleiche Inhalt und Belege. Begründe, welcher Text deine Frage besser beantwortet.</a:t>
            </a:r>
          </a:p>
        </p:txBody>
      </p:sp>
    </p:spTree>
    <p:extLst>
      <p:ext uri="{BB962C8B-B14F-4D97-AF65-F5344CB8AC3E}">
        <p14:creationId xmlns:p14="http://schemas.microsoft.com/office/powerpoint/2010/main" val="914126471"/>
      </p:ext>
    </p:extLst>
  </p:cSld>
</p:sld>
</file>

<file path=ppt/slides/slide4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0FF1601-603C-41D2-9204-527CB871CEF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2 · 50 MINUTEN</a:t>
            </a:r>
          </a:p>
        </p:txBody>
      </p:sp>
      <p:sp>
        <p:nvSpPr>
          <p:cNvPr id="2" name="">
            <a:extLst xmlns:a="http://schemas.openxmlformats.org/drawingml/2006/main">
              <a:ext uri="{FF2B5EF4-FFF2-40B4-BE49-F238E27FC236}">
                <a16:creationId xmlns:a16="http://schemas.microsoft.com/office/drawing/2014/main" id="{FCC53993-3117-484A-BCF1-56411A8A4C5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Treffer prüfen</a:t>
            </a:r>
          </a:p>
        </p:txBody>
      </p:sp>
      <p:sp>
        <p:nvSpPr>
          <p:cNvPr id="3" name="">
            <a:extLst xmlns:a="http://schemas.openxmlformats.org/drawingml/2006/main">
              <a:ext uri="{FF2B5EF4-FFF2-40B4-BE49-F238E27FC236}">
                <a16:creationId xmlns:a16="http://schemas.microsoft.com/office/drawing/2014/main" id="{90A67168-48DA-4063-AE36-F3E6F916D1B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2D18D993-CAF4-4770-8F56-0B842616133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49</a:t>
            </a:r>
          </a:p>
        </p:txBody>
      </p:sp>
      <p:sp>
        <p:nvSpPr>
          <p:cNvPr id="5" name="">
            <a:extLst xmlns:a="http://schemas.openxmlformats.org/drawingml/2006/main">
              <a:ext uri="{FF2B5EF4-FFF2-40B4-BE49-F238E27FC236}">
                <a16:creationId xmlns:a16="http://schemas.microsoft.com/office/drawing/2014/main" id="{EE9F1F01-FCA1-4F8E-A866-E1B2F361C78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3C37C02-AEE5-488D-83AB-9F8B15AB27CD}"/>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Führe zwei Suchanfragen aus. Notiere Suchbegriffe, Titel, URL und Abrufdatum von zwei passenden Treffern.</a:t>
            </a:r>
          </a:p>
        </p:txBody>
      </p:sp>
      <p:sp>
        <p:nvSpPr>
          <p:cNvPr id="7" name="">
            <a:extLst xmlns:a="http://schemas.openxmlformats.org/drawingml/2006/main">
              <a:ext uri="{FF2B5EF4-FFF2-40B4-BE49-F238E27FC236}">
                <a16:creationId xmlns:a16="http://schemas.microsoft.com/office/drawing/2014/main" id="{4FE8EAF7-266C-481F-94E9-E74B63FFE0E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C15CEBE4-6796-45B0-A17A-C06D31C4F56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bei beiden Treffern Urheber, Zweck, Belege und Verständlichkeit. Wähle einen Treffer und begründe deine Wahl mit zwei Kriterien.</a:t>
            </a:r>
          </a:p>
        </p:txBody>
      </p:sp>
      <p:sp>
        <p:nvSpPr>
          <p:cNvPr id="9" name="">
            <a:extLst xmlns:a="http://schemas.openxmlformats.org/drawingml/2006/main">
              <a:ext uri="{FF2B5EF4-FFF2-40B4-BE49-F238E27FC236}">
                <a16:creationId xmlns:a16="http://schemas.microsoft.com/office/drawing/2014/main" id="{7B16A33B-9C8E-40AE-9BF8-F25F93876A5C}"/>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5D2CCA11-975B-455B-B9E6-E3F65D5CF2BD}"/>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macht eine Quelle nachvollziehbar?</a:t>
            </a:r>
          </a:p>
        </p:txBody>
      </p:sp>
    </p:spTree>
    <p:extLst>
      <p:ext uri="{BB962C8B-B14F-4D97-AF65-F5344CB8AC3E}">
        <p14:creationId xmlns:p14="http://schemas.microsoft.com/office/powerpoint/2010/main" val="532278960"/>
      </p:ext>
    </p:extLst>
  </p:cSld>
</p:sld>
</file>

<file path=ppt/slides/slide5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78E9D8E-951D-4E7B-ACDA-02A738E79B4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ZUERST ANSEHEN</a:t>
            </a:r>
          </a:p>
        </p:txBody>
      </p:sp>
      <p:sp>
        <p:nvSpPr>
          <p:cNvPr id="2" name="">
            <a:extLst xmlns:a="http://schemas.openxmlformats.org/drawingml/2006/main">
              <a:ext uri="{FF2B5EF4-FFF2-40B4-BE49-F238E27FC236}">
                <a16:creationId xmlns:a16="http://schemas.microsoft.com/office/drawing/2014/main" id="{A7EA53A4-41AF-4B1A-9F2F-29991E227A5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DF38AE3A-2741-421E-A9C0-606D750F6F9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50</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0deeb0ce78443cb"/>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869635468"/>
      </p:ext>
    </p:extLst>
  </p:cSld>
</p:sld>
</file>

<file path=ppt/slides/slide5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C7F8544C-4C6C-4CE6-A6D1-BB159C49024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3 · GEMEINSAM NACHMACHEN</a:t>
            </a:r>
          </a:p>
        </p:txBody>
      </p:sp>
      <p:sp>
        <p:nvSpPr>
          <p:cNvPr id="2" name="">
            <a:extLst xmlns:a="http://schemas.openxmlformats.org/drawingml/2006/main">
              <a:ext uri="{FF2B5EF4-FFF2-40B4-BE49-F238E27FC236}">
                <a16:creationId xmlns:a16="http://schemas.microsoft.com/office/drawing/2014/main" id="{011C9CB1-E770-46B5-9859-FD3BC663466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Personalisierte Treffer</a:t>
            </a:r>
          </a:p>
        </p:txBody>
      </p:sp>
      <p:sp>
        <p:nvSpPr>
          <p:cNvPr id="3" name="">
            <a:extLst xmlns:a="http://schemas.openxmlformats.org/drawingml/2006/main">
              <a:ext uri="{FF2B5EF4-FFF2-40B4-BE49-F238E27FC236}">
                <a16:creationId xmlns:a16="http://schemas.microsoft.com/office/drawing/2014/main" id="{EA80923D-F5B9-4A12-8310-DFFA1D1448A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0587C4E1-8E9A-4004-A8D6-C923ABA39A5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51</a:t>
            </a:r>
          </a:p>
        </p:txBody>
      </p:sp>
      <p:sp>
        <p:nvSpPr>
          <p:cNvPr id="5" name="">
            <a:extLst xmlns:a="http://schemas.openxmlformats.org/drawingml/2006/main">
              <a:ext uri="{FF2B5EF4-FFF2-40B4-BE49-F238E27FC236}">
                <a16:creationId xmlns:a16="http://schemas.microsoft.com/office/drawing/2014/main" id="{A3C3DFC2-1A07-401F-95A2-16529EDB599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2143D491-7EA9-4172-83D4-DC12E52C02D6}"/>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Browser. Gib die Adresse der schulisch freigegebenen Suchmaschine in die Adresszeile ein.</a:t>
            </a:r>
          </a:p>
        </p:txBody>
      </p:sp>
      <p:sp>
        <p:nvSpPr>
          <p:cNvPr id="7" name="">
            <a:extLst xmlns:a="http://schemas.openxmlformats.org/drawingml/2006/main">
              <a:ext uri="{FF2B5EF4-FFF2-40B4-BE49-F238E27FC236}">
                <a16:creationId xmlns:a16="http://schemas.microsoft.com/office/drawing/2014/main" id="{4B505696-C6F7-4044-B95C-9268D4526F9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83C6E54-42FB-47B4-9E17-5047ACBD75C3}"/>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Tippe „Mondphasen Entstehung Erklärung“. Drücke Enter.</a:t>
            </a:r>
          </a:p>
        </p:txBody>
      </p:sp>
      <p:sp>
        <p:nvSpPr>
          <p:cNvPr id="9" name="">
            <a:extLst xmlns:a="http://schemas.openxmlformats.org/drawingml/2006/main">
              <a:ext uri="{FF2B5EF4-FFF2-40B4-BE49-F238E27FC236}">
                <a16:creationId xmlns:a16="http://schemas.microsoft.com/office/drawing/2014/main" id="{83EDAAEA-9FC2-44E1-A071-A1D518117F9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0E48D0E-F490-4CB1-AEA9-6EBC0F9BC6BC}"/>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einen passenden Treffer. Suche auf der Seite nach Herausgeber, Datum und nachvollziehbaren Belegen. Ein Trefferplatz allein beweist keine Qualität.</a:t>
            </a:r>
          </a:p>
        </p:txBody>
      </p:sp>
      <p:sp>
        <p:nvSpPr>
          <p:cNvPr id="11" name="">
            <a:extLst xmlns:a="http://schemas.openxmlformats.org/drawingml/2006/main">
              <a:ext uri="{FF2B5EF4-FFF2-40B4-BE49-F238E27FC236}">
                <a16:creationId xmlns:a16="http://schemas.microsoft.com/office/drawing/2014/main" id="{EC50BBD2-846F-4C53-991D-BCDC8C70C459}"/>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93584710-80BC-4606-A0D4-40A65F9AAD0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Kopiere die vollständige Seitenadresse aus der Adresszeile. Schreibe in Word Titel, Herausgeber, URL, Abrufdatum und eine Aussage dazu.</a:t>
            </a:r>
          </a:p>
        </p:txBody>
      </p:sp>
      <p:sp>
        <p:nvSpPr>
          <p:cNvPr id="13" name="">
            <a:extLst xmlns:a="http://schemas.openxmlformats.org/drawingml/2006/main">
              <a:ext uri="{FF2B5EF4-FFF2-40B4-BE49-F238E27FC236}">
                <a16:creationId xmlns:a16="http://schemas.microsoft.com/office/drawing/2014/main" id="{4C14AD92-DF28-42EB-8070-218C644D2197}"/>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A059AFB-A093-4A65-838A-A168A2670665}"/>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Ändere die Suchbegriffe und öffne eine zweite Quelle. Vergleiche Inhalt und Belege. Begründe, welcher Text deine Frage besser beantwortet.</a:t>
            </a:r>
          </a:p>
        </p:txBody>
      </p:sp>
    </p:spTree>
    <p:extLst>
      <p:ext uri="{BB962C8B-B14F-4D97-AF65-F5344CB8AC3E}">
        <p14:creationId xmlns:p14="http://schemas.microsoft.com/office/powerpoint/2010/main" val="1739981870"/>
      </p:ext>
    </p:extLst>
  </p:cSld>
</p:sld>
</file>

<file path=ppt/slides/slide5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BCD6ED84-E2F8-4B87-8BB0-89685901645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3 · 50 MINUTEN</a:t>
            </a:r>
          </a:p>
        </p:txBody>
      </p:sp>
      <p:sp>
        <p:nvSpPr>
          <p:cNvPr id="2" name="">
            <a:extLst xmlns:a="http://schemas.openxmlformats.org/drawingml/2006/main">
              <a:ext uri="{FF2B5EF4-FFF2-40B4-BE49-F238E27FC236}">
                <a16:creationId xmlns:a16="http://schemas.microsoft.com/office/drawing/2014/main" id="{E1A76436-B27B-4B07-BB41-12C250D13CB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Personalisierte Treffer</a:t>
            </a:r>
          </a:p>
        </p:txBody>
      </p:sp>
      <p:sp>
        <p:nvSpPr>
          <p:cNvPr id="3" name="">
            <a:extLst xmlns:a="http://schemas.openxmlformats.org/drawingml/2006/main">
              <a:ext uri="{FF2B5EF4-FFF2-40B4-BE49-F238E27FC236}">
                <a16:creationId xmlns:a16="http://schemas.microsoft.com/office/drawing/2014/main" id="{82CD92CA-B944-458E-93E7-BAB9FE878A1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7837C822-6A8F-4D24-82FF-E378444E7CA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52</a:t>
            </a:r>
          </a:p>
        </p:txBody>
      </p:sp>
      <p:sp>
        <p:nvSpPr>
          <p:cNvPr id="5" name="">
            <a:extLst xmlns:a="http://schemas.openxmlformats.org/drawingml/2006/main">
              <a:ext uri="{FF2B5EF4-FFF2-40B4-BE49-F238E27FC236}">
                <a16:creationId xmlns:a16="http://schemas.microsoft.com/office/drawing/2014/main" id="{F30400E5-D1B6-496D-86A0-B7B2A93D9133}"/>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3217D612-3CEA-4B49-BAE0-A0AD2A4887D2}"/>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Stelle dir zwei Trefferlisten vor: Liste A zeigt vor allem Kaufangebote, Liste B Erklärungen. Erkläre, wie Suchverlauf oder Standort eine Auswahl beeinflussen könnten.</a:t>
            </a:r>
          </a:p>
        </p:txBody>
      </p:sp>
      <p:sp>
        <p:nvSpPr>
          <p:cNvPr id="7" name="">
            <a:extLst xmlns:a="http://schemas.openxmlformats.org/drawingml/2006/main">
              <a:ext uri="{FF2B5EF4-FFF2-40B4-BE49-F238E27FC236}">
                <a16:creationId xmlns:a16="http://schemas.microsoft.com/office/drawing/2014/main" id="{4ECC9959-FA1C-4BFC-B14D-B9E32D5EFEE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E3EAE06-131A-4350-8E01-D25F6D94E0E7}"/>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Beschreibe je einen Nutzen und einen Nachteil einer personalisierten Suche. Nenne eine Strategie für vielfältigere Ergebnisse.</a:t>
            </a:r>
          </a:p>
        </p:txBody>
      </p:sp>
      <p:sp>
        <p:nvSpPr>
          <p:cNvPr id="9" name="">
            <a:extLst xmlns:a="http://schemas.openxmlformats.org/drawingml/2006/main">
              <a:ext uri="{FF2B5EF4-FFF2-40B4-BE49-F238E27FC236}">
                <a16:creationId xmlns:a16="http://schemas.microsoft.com/office/drawing/2014/main" id="{DCB80CB8-415A-47CB-AA9C-28AA31BBEF6E}"/>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9093629-36D0-462C-ABBF-15206D0DB5F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Wann wäre eine unpassende Anpassung problematisch?</a:t>
            </a:r>
          </a:p>
        </p:txBody>
      </p:sp>
    </p:spTree>
    <p:extLst>
      <p:ext uri="{BB962C8B-B14F-4D97-AF65-F5344CB8AC3E}">
        <p14:creationId xmlns:p14="http://schemas.microsoft.com/office/powerpoint/2010/main" val="303355701"/>
      </p:ext>
    </p:extLst>
  </p:cSld>
</p:sld>
</file>

<file path=ppt/slides/slide5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220E0EAD-C430-4A0C-84C1-8D07834163A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ZUERST ANSEHEN</a:t>
            </a:r>
          </a:p>
        </p:txBody>
      </p:sp>
      <p:sp>
        <p:nvSpPr>
          <p:cNvPr id="2" name="">
            <a:extLst xmlns:a="http://schemas.openxmlformats.org/drawingml/2006/main">
              <a:ext uri="{FF2B5EF4-FFF2-40B4-BE49-F238E27FC236}">
                <a16:creationId xmlns:a16="http://schemas.microsoft.com/office/drawing/2014/main" id="{22BCA82D-E87F-4895-A692-F2944EB5BBA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F5C0DC4C-0158-486E-9C6C-0AE99C32EDB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782bf22149a43c9"/>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955611905"/>
      </p:ext>
    </p:extLst>
  </p:cSld>
</p:sld>
</file>

<file path=ppt/slides/slide5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E8CB1087-5C93-4036-83B1-71A35E8AD93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4 · GEMEINSAM NACHMACHEN</a:t>
            </a:r>
          </a:p>
        </p:txBody>
      </p:sp>
      <p:sp>
        <p:nvSpPr>
          <p:cNvPr id="2" name="">
            <a:extLst xmlns:a="http://schemas.openxmlformats.org/drawingml/2006/main">
              <a:ext uri="{FF2B5EF4-FFF2-40B4-BE49-F238E27FC236}">
                <a16:creationId xmlns:a16="http://schemas.microsoft.com/office/drawing/2014/main" id="{B7A48979-A68D-440B-8233-51A9B323683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Antwort belegen</a:t>
            </a:r>
          </a:p>
        </p:txBody>
      </p:sp>
      <p:sp>
        <p:nvSpPr>
          <p:cNvPr id="3" name="">
            <a:extLst xmlns:a="http://schemas.openxmlformats.org/drawingml/2006/main">
              <a:ext uri="{FF2B5EF4-FFF2-40B4-BE49-F238E27FC236}">
                <a16:creationId xmlns:a16="http://schemas.microsoft.com/office/drawing/2014/main" id="{F8475C9A-0705-4A36-9525-2FAA44AC00F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773F2120-B441-40E5-81A4-0FBCB3709CA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54</a:t>
            </a:r>
          </a:p>
        </p:txBody>
      </p:sp>
      <p:sp>
        <p:nvSpPr>
          <p:cNvPr id="5" name="">
            <a:extLst xmlns:a="http://schemas.openxmlformats.org/drawingml/2006/main">
              <a:ext uri="{FF2B5EF4-FFF2-40B4-BE49-F238E27FC236}">
                <a16:creationId xmlns:a16="http://schemas.microsoft.com/office/drawing/2014/main" id="{6906A952-58EB-4B8E-8908-1FCA48A28CA2}"/>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ABF88191-4963-488F-AE10-69180AF0005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03_Mondrecherche.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976257A2-6653-4B28-BC4D-93909613E21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EF0F7BF-76A7-43B8-8BD8-907D5DBE4592}"/>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„Antwort belegen“.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904DC924-BE65-4979-B75E-253028161757}"/>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6CC84A5-A496-4A54-BB7A-71AADA331D06}"/>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„Der Mond reflektiert Sonnenlicht.“. Ergänze darunter eine Begründung aus der Materialkarte.</a:t>
            </a:r>
          </a:p>
        </p:txBody>
      </p:sp>
      <p:sp>
        <p:nvSpPr>
          <p:cNvPr id="11" name="">
            <a:extLst xmlns:a="http://schemas.openxmlformats.org/drawingml/2006/main">
              <a:ext uri="{FF2B5EF4-FFF2-40B4-BE49-F238E27FC236}">
                <a16:creationId xmlns:a16="http://schemas.microsoft.com/office/drawing/2014/main" id="{2E85B7DC-77BA-44F6-92E2-D08491BA27A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4E9EF4E-8A7E-4981-B26C-220CE2BCAC6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11FC451B-5B4E-4B2F-9E93-EF917829063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7737B2E-4B15-4D4F-A3B4-9F747C2CE66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K1_Mondrecherche_Kennung; halte deinen eigenen Beitrag fest.</a:t>
            </a:r>
          </a:p>
        </p:txBody>
      </p:sp>
    </p:spTree>
    <p:extLst>
      <p:ext uri="{BB962C8B-B14F-4D97-AF65-F5344CB8AC3E}">
        <p14:creationId xmlns:p14="http://schemas.microsoft.com/office/powerpoint/2010/main" val="75208645"/>
      </p:ext>
    </p:extLst>
  </p:cSld>
</p:sld>
</file>

<file path=ppt/slides/slide5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5D35CA8-5986-42A8-BA2F-4F384AAE529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4 · 50 MINUTEN</a:t>
            </a:r>
          </a:p>
        </p:txBody>
      </p:sp>
      <p:sp>
        <p:nvSpPr>
          <p:cNvPr id="2" name="">
            <a:extLst xmlns:a="http://schemas.openxmlformats.org/drawingml/2006/main">
              <a:ext uri="{FF2B5EF4-FFF2-40B4-BE49-F238E27FC236}">
                <a16:creationId xmlns:a16="http://schemas.microsoft.com/office/drawing/2014/main" id="{E033B631-0942-494B-906F-46576DDEFF2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Antwort belegen</a:t>
            </a:r>
          </a:p>
        </p:txBody>
      </p:sp>
      <p:sp>
        <p:nvSpPr>
          <p:cNvPr id="3" name="">
            <a:extLst xmlns:a="http://schemas.openxmlformats.org/drawingml/2006/main">
              <a:ext uri="{FF2B5EF4-FFF2-40B4-BE49-F238E27FC236}">
                <a16:creationId xmlns:a16="http://schemas.microsoft.com/office/drawing/2014/main" id="{32E7FACB-DE8D-4BA1-B2CD-DDA50DFB115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E045107D-EA63-4506-8DD9-03FC17F6505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55</a:t>
            </a:r>
          </a:p>
        </p:txBody>
      </p:sp>
      <p:sp>
        <p:nvSpPr>
          <p:cNvPr id="5" name="">
            <a:extLst xmlns:a="http://schemas.openxmlformats.org/drawingml/2006/main">
              <a:ext uri="{FF2B5EF4-FFF2-40B4-BE49-F238E27FC236}">
                <a16:creationId xmlns:a16="http://schemas.microsoft.com/office/drawing/2014/main" id="{E656DCDE-4AE7-4CEC-822C-D2356E5B0899}"/>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57FBDA6C-E076-49D2-94AA-3A741A6A8DB8}"/>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die erfundenen Karten A und B mit deinen echten Quellen. Formuliere eine fachlich richtige Antwort in eigenen Worten.</a:t>
            </a:r>
          </a:p>
        </p:txBody>
      </p:sp>
      <p:sp>
        <p:nvSpPr>
          <p:cNvPr id="7" name="">
            <a:extLst xmlns:a="http://schemas.openxmlformats.org/drawingml/2006/main">
              <a:ext uri="{FF2B5EF4-FFF2-40B4-BE49-F238E27FC236}">
                <a16:creationId xmlns:a16="http://schemas.microsoft.com/office/drawing/2014/main" id="{907F711A-6009-41D0-80FF-526E92B68057}"/>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08F9C0B-170E-4C17-A2C6-13BB97A83D31}"/>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Gestalte das Rechercheblatt mit Suchweg, Antwort und Quellen. Kennzeichne, welche Aussage aus welcher Quelle stammt.</a:t>
            </a:r>
          </a:p>
        </p:txBody>
      </p:sp>
      <p:sp>
        <p:nvSpPr>
          <p:cNvPr id="9" name="">
            <a:extLst xmlns:a="http://schemas.openxmlformats.org/drawingml/2006/main">
              <a:ext uri="{FF2B5EF4-FFF2-40B4-BE49-F238E27FC236}">
                <a16:creationId xmlns:a16="http://schemas.microsoft.com/office/drawing/2014/main" id="{D07A2BA1-0BA1-4C0A-8A68-434B18B83DD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158B84AC-D3CD-42DA-8A41-0E10F06461D3}"/>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Aussage musstest du nach der Recherche korrigieren?</a:t>
            </a:r>
          </a:p>
        </p:txBody>
      </p:sp>
    </p:spTree>
    <p:extLst>
      <p:ext uri="{BB962C8B-B14F-4D97-AF65-F5344CB8AC3E}">
        <p14:creationId xmlns:p14="http://schemas.microsoft.com/office/powerpoint/2010/main" val="199184118"/>
      </p:ext>
    </p:extLst>
  </p:cSld>
</p:sld>
</file>

<file path=ppt/slides/slide5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2487BB5-7620-4F1D-817F-DA7F1998E35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ZUERST ANSEHEN</a:t>
            </a:r>
          </a:p>
        </p:txBody>
      </p:sp>
      <p:sp>
        <p:nvSpPr>
          <p:cNvPr id="2" name="">
            <a:extLst xmlns:a="http://schemas.openxmlformats.org/drawingml/2006/main">
              <a:ext uri="{FF2B5EF4-FFF2-40B4-BE49-F238E27FC236}">
                <a16:creationId xmlns:a16="http://schemas.microsoft.com/office/drawing/2014/main" id="{7792C255-D704-44E4-849E-DAEF0076FA2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8B680581-F7B7-4FD8-B0CA-93E239EEA85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78fcd56190243a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77389078"/>
      </p:ext>
    </p:extLst>
  </p:cSld>
</p:sld>
</file>

<file path=ppt/slides/slide5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6E771BF4-2445-4756-A945-94CFD9DF1C0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 5 · GEMEINSAM NACHMACHEN</a:t>
            </a:r>
          </a:p>
        </p:txBody>
      </p:sp>
      <p:sp>
        <p:nvSpPr>
          <p:cNvPr id="2" name="">
            <a:extLst xmlns:a="http://schemas.openxmlformats.org/drawingml/2006/main">
              <a:ext uri="{FF2B5EF4-FFF2-40B4-BE49-F238E27FC236}">
                <a16:creationId xmlns:a16="http://schemas.microsoft.com/office/drawing/2014/main" id="{5FD79B92-A8B6-485C-B775-C9E2371EDED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Recherche nachvollziehen</a:t>
            </a:r>
          </a:p>
        </p:txBody>
      </p:sp>
      <p:sp>
        <p:nvSpPr>
          <p:cNvPr id="3" name="">
            <a:extLst xmlns:a="http://schemas.openxmlformats.org/drawingml/2006/main">
              <a:ext uri="{FF2B5EF4-FFF2-40B4-BE49-F238E27FC236}">
                <a16:creationId xmlns:a16="http://schemas.microsoft.com/office/drawing/2014/main" id="{1FF8D406-EB50-48CF-B650-B0D3563CD3F0}"/>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20A5CCD5-C9B2-43D8-8C51-EF4E79C8F73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57</a:t>
            </a:r>
          </a:p>
        </p:txBody>
      </p:sp>
      <p:sp>
        <p:nvSpPr>
          <p:cNvPr id="5" name="">
            <a:extLst xmlns:a="http://schemas.openxmlformats.org/drawingml/2006/main">
              <a:ext uri="{FF2B5EF4-FFF2-40B4-BE49-F238E27FC236}">
                <a16:creationId xmlns:a16="http://schemas.microsoft.com/office/drawing/2014/main" id="{9173BDD2-0E5F-4305-82B7-09AB9DB35762}"/>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7E1E58E-23D7-4F9D-B5BB-F8D23B32EFBB}"/>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K1_Mondrecherche_Kennung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443BE812-1F55-4BCB-9FAB-B8FCCF7807E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E56369F-86D4-4AB1-8B44-18740E66990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E60A7D55-BAF4-410E-80BE-EDEEFE2638F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E5D2A73-D162-4740-B29D-999D5B12151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B7EA7C1A-6894-475F-9880-D12D83875D17}"/>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4C84896-C1A1-4B79-A20A-CAA461B02BD5}"/>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58DA9FDB-40B4-419E-92BA-EE3D4CC703E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034C662A-E7D1-4256-8AA8-D485E7B0103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954636398"/>
      </p:ext>
    </p:extLst>
  </p:cSld>
</p:sld>
</file>

<file path=ppt/slides/slide5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6C8EB33-5769-40E4-943C-C33AD50C07D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ARBEITSBLATT 5 · 50 MINUTEN</a:t>
            </a:r>
          </a:p>
        </p:txBody>
      </p:sp>
      <p:sp>
        <p:nvSpPr>
          <p:cNvPr id="2" name="">
            <a:extLst xmlns:a="http://schemas.openxmlformats.org/drawingml/2006/main">
              <a:ext uri="{FF2B5EF4-FFF2-40B4-BE49-F238E27FC236}">
                <a16:creationId xmlns:a16="http://schemas.microsoft.com/office/drawing/2014/main" id="{014D38D6-4F3E-49F1-AA8A-E1FE3F10ADF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Recherche nachvollziehen</a:t>
            </a:r>
          </a:p>
        </p:txBody>
      </p:sp>
      <p:sp>
        <p:nvSpPr>
          <p:cNvPr id="3" name="">
            <a:extLst xmlns:a="http://schemas.openxmlformats.org/drawingml/2006/main">
              <a:ext uri="{FF2B5EF4-FFF2-40B4-BE49-F238E27FC236}">
                <a16:creationId xmlns:a16="http://schemas.microsoft.com/office/drawing/2014/main" id="{D6FD3C9F-A50A-468C-A31F-7ECC790AC39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D844DEFF-56C2-4F64-A24C-B81CB64B643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58</a:t>
            </a:r>
          </a:p>
        </p:txBody>
      </p:sp>
      <p:sp>
        <p:nvSpPr>
          <p:cNvPr id="5" name="">
            <a:extLst xmlns:a="http://schemas.openxmlformats.org/drawingml/2006/main">
              <a:ext uri="{FF2B5EF4-FFF2-40B4-BE49-F238E27FC236}">
                <a16:creationId xmlns:a16="http://schemas.microsoft.com/office/drawing/2014/main" id="{0E28BC64-C7AD-4DBE-84AC-FBC1FDC9589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FB5363F-8A96-4693-B5CC-833B4EF19118}"/>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 anderes Team deine Quellen öffnen und deine Antwort prüfen. Korrigiere fehlende oder ungenaue Angaben.</a:t>
            </a:r>
          </a:p>
        </p:txBody>
      </p:sp>
      <p:sp>
        <p:nvSpPr>
          <p:cNvPr id="7" name="">
            <a:extLst xmlns:a="http://schemas.openxmlformats.org/drawingml/2006/main">
              <a:ext uri="{FF2B5EF4-FFF2-40B4-BE49-F238E27FC236}">
                <a16:creationId xmlns:a16="http://schemas.microsoft.com/office/drawing/2014/main" id="{B9CED30A-F632-4CB4-9CA1-979614440C6B}"/>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51160B3F-D4FE-459D-BD80-AC5F60AC07E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Exportiere das Rechercheblatt und erkläre mündlich einen Grund für deine Quellenwahl.</a:t>
            </a:r>
          </a:p>
        </p:txBody>
      </p:sp>
      <p:sp>
        <p:nvSpPr>
          <p:cNvPr id="9" name="">
            <a:extLst xmlns:a="http://schemas.openxmlformats.org/drawingml/2006/main">
              <a:ext uri="{FF2B5EF4-FFF2-40B4-BE49-F238E27FC236}">
                <a16:creationId xmlns:a16="http://schemas.microsoft.com/office/drawing/2014/main" id="{A7A6B4A5-78AC-44E9-9090-59AADD17A64E}"/>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354B66C-A6DF-4481-8A67-14662FA62175}"/>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würdest du bei einer widersprüchlichen Quelle tun?</a:t>
            </a:r>
          </a:p>
        </p:txBody>
      </p:sp>
    </p:spTree>
    <p:extLst>
      <p:ext uri="{BB962C8B-B14F-4D97-AF65-F5344CB8AC3E}">
        <p14:creationId xmlns:p14="http://schemas.microsoft.com/office/powerpoint/2010/main" val="926586134"/>
      </p:ext>
    </p:extLst>
  </p:cSld>
</p:sld>
</file>

<file path=ppt/slides/slide5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88071355-8FDD-4681-8265-F21D4FAA274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3 · ABSCHLUSS</a:t>
            </a:r>
          </a:p>
        </p:txBody>
      </p:sp>
      <p:sp>
        <p:nvSpPr>
          <p:cNvPr id="2" name="">
            <a:extLst xmlns:a="http://schemas.openxmlformats.org/drawingml/2006/main">
              <a:ext uri="{FF2B5EF4-FFF2-40B4-BE49-F238E27FC236}">
                <a16:creationId xmlns:a16="http://schemas.microsoft.com/office/drawing/2014/main" id="{B26949FF-B80D-4D22-9F4C-226784D1AFE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8ABE1418-004E-4338-B966-3D2A814A1C9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616718A-3834-4F63-84C2-39F49537EA6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59</a:t>
            </a:r>
          </a:p>
        </p:txBody>
      </p:sp>
      <p:sp>
        <p:nvSpPr>
          <p:cNvPr id="5" name="">
            <a:extLst xmlns:a="http://schemas.openxmlformats.org/drawingml/2006/main">
              <a:ext uri="{FF2B5EF4-FFF2-40B4-BE49-F238E27FC236}">
                <a16:creationId xmlns:a16="http://schemas.microsoft.com/office/drawing/2014/main" id="{B107176B-97B4-4E0E-8866-66F46D57F9F7}"/>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Zwei tatsächlich ausgeführte Suchanfragen mit notierten Treffern.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Quellenvergleich mit zwei begründeten Auswahlkriterien.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Eine überprüfbare Erklärung der Mondphasen mit zugeordneten Quellen.</a:t>
            </a:r>
          </a:p>
        </p:txBody>
      </p:sp>
      <p:sp>
        <p:nvSpPr>
          <p:cNvPr id="6" name="">
            <a:extLst xmlns:a="http://schemas.openxmlformats.org/drawingml/2006/main">
              <a:ext uri="{FF2B5EF4-FFF2-40B4-BE49-F238E27FC236}">
                <a16:creationId xmlns:a16="http://schemas.microsoft.com/office/drawing/2014/main" id="{A83812BB-1272-492F-89BA-E679046B6C2C}"/>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F8A53F66-54B7-4930-9C9A-59F133E70132}"/>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781619915"/>
      </p:ext>
    </p:extLst>
  </p:cSld>
</p:sld>
</file>

<file path=ppt/slides/slide6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01CB72A-AF61-4EF0-A0C6-08EDCF1AD0A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DEIN ALLTAG</a:t>
            </a:r>
          </a:p>
        </p:txBody>
      </p:sp>
      <p:sp>
        <p:nvSpPr>
          <p:cNvPr id="2" name="">
            <a:extLst xmlns:a="http://schemas.openxmlformats.org/drawingml/2006/main">
              <a:ext uri="{FF2B5EF4-FFF2-40B4-BE49-F238E27FC236}">
                <a16:creationId xmlns:a16="http://schemas.microsoft.com/office/drawing/2014/main" id="{BAF3E084-198E-4EC9-89D5-5E8D9C8D91F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erzählen eine Geschichte</a:t>
            </a:r>
          </a:p>
        </p:txBody>
      </p:sp>
      <p:sp>
        <p:nvSpPr>
          <p:cNvPr id="3" name="">
            <a:extLst xmlns:a="http://schemas.openxmlformats.org/drawingml/2006/main">
              <a:ext uri="{FF2B5EF4-FFF2-40B4-BE49-F238E27FC236}">
                <a16:creationId xmlns:a16="http://schemas.microsoft.com/office/drawing/2014/main" id="{3D1B0E0E-BE9B-40CC-A65D-8435F216D45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D721BCC7-F89F-4647-97CB-4B382A070BB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60</a:t>
            </a:r>
          </a:p>
        </p:txBody>
      </p:sp>
      <p:sp>
        <p:nvSpPr>
          <p:cNvPr id="5" name="">
            <a:extLst xmlns:a="http://schemas.openxmlformats.org/drawingml/2006/main">
              <a:ext uri="{FF2B5EF4-FFF2-40B4-BE49-F238E27FC236}">
                <a16:creationId xmlns:a16="http://schemas.microsoft.com/office/drawing/2014/main" id="{689CC296-93D3-4C8B-BDC2-7968F036C9DC}"/>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Für eine gemeinsame Pause stehen Bewegung, Lesen, Spielen und Ruhe zur Wahl. Wie lässt sich zeigen, was die meisten wählen würden? Du arbeitest mit 20 erfundenen Stimmen, rechnest nach und machst die Ergebnisse sichtbar. So erkennst du, was ein Diagramm aussagt und welche Entscheidung es allein nicht treffen kann.</a:t>
            </a:r>
          </a:p>
        </p:txBody>
      </p:sp>
      <p:sp>
        <p:nvSpPr>
          <p:cNvPr id="6" name="">
            <a:extLst xmlns:a="http://schemas.openxmlformats.org/drawingml/2006/main">
              <a:ext uri="{FF2B5EF4-FFF2-40B4-BE49-F238E27FC236}">
                <a16:creationId xmlns:a16="http://schemas.microsoft.com/office/drawing/2014/main" id="{D35A91A9-2BB0-41BC-ACC4-9F568F3A6A4C}"/>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0085889B-318F-4A78-B011-2D785F5D9C35}"/>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Schreibe die vier Aktivitäten auf. Lege für jede Stimme einen Strich: Bewegung 8, Lesen 4, Spielen 6, Ruhe 2. Welche Frage beantwortet diese Strichliste? Welche noch nicht?</a:t>
            </a:r>
          </a:p>
        </p:txBody>
      </p:sp>
    </p:spTree>
    <p:extLst>
      <p:ext uri="{BB962C8B-B14F-4D97-AF65-F5344CB8AC3E}">
        <p14:creationId xmlns:p14="http://schemas.microsoft.com/office/powerpoint/2010/main" val="1921401950"/>
      </p:ext>
    </p:extLst>
  </p:cSld>
</p:sld>
</file>

<file path=ppt/slides/slide6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7D86181-54A5-47E2-877D-105A4FB119F8}"/>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5 UNTERRICHTSEINHEITEN</a:t>
            </a:r>
          </a:p>
        </p:txBody>
      </p:sp>
      <p:sp>
        <p:nvSpPr>
          <p:cNvPr id="2" name="">
            <a:extLst xmlns:a="http://schemas.openxmlformats.org/drawingml/2006/main">
              <a:ext uri="{FF2B5EF4-FFF2-40B4-BE49-F238E27FC236}">
                <a16:creationId xmlns:a16="http://schemas.microsoft.com/office/drawing/2014/main" id="{9AA8B790-A658-459C-A75C-160BB9BB3B0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 erzählen eine Geschichte</a:t>
            </a:r>
          </a:p>
        </p:txBody>
      </p:sp>
      <p:sp>
        <p:nvSpPr>
          <p:cNvPr id="3" name="">
            <a:extLst xmlns:a="http://schemas.openxmlformats.org/drawingml/2006/main">
              <a:ext uri="{FF2B5EF4-FFF2-40B4-BE49-F238E27FC236}">
                <a16:creationId xmlns:a16="http://schemas.microsoft.com/office/drawing/2014/main" id="{238F7AFC-2FA7-47E2-A963-EAD97A9A979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9723D718-0C1A-4948-9281-5963BC838C2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61</a:t>
            </a:r>
          </a:p>
        </p:txBody>
      </p:sp>
      <p:sp>
        <p:nvSpPr>
          <p:cNvPr id="5" name="">
            <a:extLst xmlns:a="http://schemas.openxmlformats.org/drawingml/2006/main">
              <a:ext uri="{FF2B5EF4-FFF2-40B4-BE49-F238E27FC236}">
                <a16:creationId xmlns:a16="http://schemas.microsoft.com/office/drawing/2014/main" id="{B8C0E58F-3516-4560-876F-A4E2CF479F20}"/>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2EBD89F4-62FA-4C4D-9027-69B79868F780}"/>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faire Frage und eine nachvollziehbare Zählregel formulieren.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Daten in eine Tabelle eintragen und mit einer Formel addieren.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 Diagramm lesen und eine Aussage mit Zahlen belegen.</a:t>
            </a:r>
          </a:p>
        </p:txBody>
      </p:sp>
      <p:sp>
        <p:nvSpPr>
          <p:cNvPr id="7" name="">
            <a:extLst xmlns:a="http://schemas.openxmlformats.org/drawingml/2006/main">
              <a:ext uri="{FF2B5EF4-FFF2-40B4-BE49-F238E27FC236}">
                <a16:creationId xmlns:a16="http://schemas.microsoft.com/office/drawing/2014/main" id="{BDA60EB3-A011-4C7F-93B7-64D8D8660D6B}"/>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B5DA395B-428C-499A-9C3D-0D1755877E53}"/>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 Datenposter als PDF mit Frage, Tabelle, Rechnung, Diagramm und Aussage.</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a1fae3b3e3f547fe"/>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4B8D144B-D027-4B40-BEAA-3E034288E68A}"/>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870880237"/>
      </p:ext>
    </p:extLst>
  </p:cSld>
</p:sld>
</file>

<file path=ppt/slides/slide6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85D6834-7088-41C6-BF2B-AD73506BE7C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VORBEREITUNG</a:t>
            </a:r>
          </a:p>
        </p:txBody>
      </p:sp>
      <p:sp>
        <p:nvSpPr>
          <p:cNvPr id="2" name="">
            <a:extLst xmlns:a="http://schemas.openxmlformats.org/drawingml/2006/main">
              <a:ext uri="{FF2B5EF4-FFF2-40B4-BE49-F238E27FC236}">
                <a16:creationId xmlns:a16="http://schemas.microsoft.com/office/drawing/2014/main" id="{49181C87-AAD8-4ABC-B4D7-6503E3E1985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FB3A505B-587E-4595-9447-F96657CA216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08F3D2A4-F465-451E-98C6-741A8541558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62</a:t>
            </a:r>
          </a:p>
        </p:txBody>
      </p:sp>
      <p:sp>
        <p:nvSpPr>
          <p:cNvPr id="5" name="">
            <a:extLst xmlns:a="http://schemas.openxmlformats.org/drawingml/2006/main">
              <a:ext uri="{FF2B5EF4-FFF2-40B4-BE49-F238E27FC236}">
                <a16:creationId xmlns:a16="http://schemas.microsoft.com/office/drawing/2014/main" id="{E0F2763D-C381-4393-B465-28401B273D70}"/>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Excel und PowerPoint. Ablage und Abgabe: OneDrive. </a:t>
            </a:r>
          </a:p>
        </p:txBody>
      </p:sp>
      <p:sp>
        <p:nvSpPr>
          <p:cNvPr id="6" name="">
            <a:extLst xmlns:a="http://schemas.openxmlformats.org/drawingml/2006/main">
              <a:ext uri="{FF2B5EF4-FFF2-40B4-BE49-F238E27FC236}">
                <a16:creationId xmlns:a16="http://schemas.microsoft.com/office/drawing/2014/main" id="{60FF0B46-A627-4AFF-A4CA-819B902EE02D}"/>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Fiktive Startdaten zur Frage „Welche Pausenaktivität würdest du wählen?“: Bewegung 8, Lesen 4, Spielen 6, Ruhe 2; insgesamt 20 Stimmen. Die Werte sind erfunden und dürfen nicht als echte Klassenbefragung ausgegeben werden. Eine freiwillige anonyme Abstimmung über dieselbe unverfängliche Frage kann ergänzen; keine Namen oder persönlichen Nutzungsdaten erheben.</a:t>
            </a:r>
          </a:p>
        </p:txBody>
      </p:sp>
    </p:spTree>
    <p:extLst>
      <p:ext uri="{BB962C8B-B14F-4D97-AF65-F5344CB8AC3E}">
        <p14:creationId xmlns:p14="http://schemas.microsoft.com/office/powerpoint/2010/main" val="1151581362"/>
      </p:ext>
    </p:extLst>
  </p:cSld>
</p:sld>
</file>

<file path=ppt/slides/slide6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57E18F5-B030-4C17-8CAC-B6965C6481F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ZUERST ANSEHEN</a:t>
            </a:r>
          </a:p>
        </p:txBody>
      </p:sp>
      <p:sp>
        <p:nvSpPr>
          <p:cNvPr id="2" name="">
            <a:extLst xmlns:a="http://schemas.openxmlformats.org/drawingml/2006/main">
              <a:ext uri="{FF2B5EF4-FFF2-40B4-BE49-F238E27FC236}">
                <a16:creationId xmlns:a16="http://schemas.microsoft.com/office/drawing/2014/main" id="{11AC63F5-4112-4D3E-9E16-DCAFA836DC0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1CE92716-A7EF-44AE-B22F-2D99432052E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d6fa9c3c4bd84c3f"/>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403827952"/>
      </p:ext>
    </p:extLst>
  </p:cSld>
</p:sld>
</file>

<file path=ppt/slides/slide6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311384EF-B0D9-4AC6-8FB3-ADA37B0355C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1 · GEMEINSAM NACHMACHEN</a:t>
            </a:r>
          </a:p>
        </p:txBody>
      </p:sp>
      <p:sp>
        <p:nvSpPr>
          <p:cNvPr id="2" name="">
            <a:extLst xmlns:a="http://schemas.openxmlformats.org/drawingml/2006/main">
              <a:ext uri="{FF2B5EF4-FFF2-40B4-BE49-F238E27FC236}">
                <a16:creationId xmlns:a16="http://schemas.microsoft.com/office/drawing/2014/main" id="{3B411BEE-5364-479A-9645-A4D0A63915E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faire Frage</a:t>
            </a:r>
          </a:p>
        </p:txBody>
      </p:sp>
      <p:sp>
        <p:nvSpPr>
          <p:cNvPr id="3" name="">
            <a:extLst xmlns:a="http://schemas.openxmlformats.org/drawingml/2006/main">
              <a:ext uri="{FF2B5EF4-FFF2-40B4-BE49-F238E27FC236}">
                <a16:creationId xmlns:a16="http://schemas.microsoft.com/office/drawing/2014/main" id="{79E5BC4F-1779-4695-977D-1342BEAD951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D63C436-38BD-4B18-A08E-59153A66D74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64</a:t>
            </a:r>
          </a:p>
        </p:txBody>
      </p:sp>
      <p:sp>
        <p:nvSpPr>
          <p:cNvPr id="5" name="">
            <a:extLst xmlns:a="http://schemas.openxmlformats.org/drawingml/2006/main">
              <a:ext uri="{FF2B5EF4-FFF2-40B4-BE49-F238E27FC236}">
                <a16:creationId xmlns:a16="http://schemas.microsoft.com/office/drawing/2014/main" id="{C2613712-8392-4FDB-92FB-76176586361D}"/>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46CF4F2-5CD3-486B-AE1C-E77B4EDCB0B8}"/>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04_Datenposter.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D81D339D-1481-4398-B2BA-2BCBE18F3CE9}"/>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5D3BEBF-5C93-4534-A0FF-E46105D1E20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„Eine faire Frage“.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250EC522-EFC2-47BA-BB10-0F8FAFCC0E3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AF1D1EDA-7E43-4595-B8F8-A931EBE92C2B}"/>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„Frage: Welche Aktivität möchtest du?“. Ergänze darunter eine Begründung aus der Materialkarte.</a:t>
            </a:r>
          </a:p>
        </p:txBody>
      </p:sp>
      <p:sp>
        <p:nvSpPr>
          <p:cNvPr id="11" name="">
            <a:extLst xmlns:a="http://schemas.openxmlformats.org/drawingml/2006/main">
              <a:ext uri="{FF2B5EF4-FFF2-40B4-BE49-F238E27FC236}">
                <a16:creationId xmlns:a16="http://schemas.microsoft.com/office/drawing/2014/main" id="{F0D87578-24B2-4199-8748-3F50A314A41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3142FB39-0F00-445C-AF8E-E6BD37306A39}"/>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117172D6-1831-4383-841B-AE848EF3E08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44F0DE24-B2A5-4290-A0CF-F0AB99AEF7D4}"/>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K1_Datenposter_Kennung; halte deinen eigenen Beitrag fest.</a:t>
            </a:r>
          </a:p>
        </p:txBody>
      </p:sp>
    </p:spTree>
    <p:extLst>
      <p:ext uri="{BB962C8B-B14F-4D97-AF65-F5344CB8AC3E}">
        <p14:creationId xmlns:p14="http://schemas.microsoft.com/office/powerpoint/2010/main" val="1818118901"/>
      </p:ext>
    </p:extLst>
  </p:cSld>
</p:sld>
</file>

<file path=ppt/slides/slide6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1FC03D5-4839-480B-BB18-3BA8F08B806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1 · 50 MINUTEN</a:t>
            </a:r>
          </a:p>
        </p:txBody>
      </p:sp>
      <p:sp>
        <p:nvSpPr>
          <p:cNvPr id="2" name="">
            <a:extLst xmlns:a="http://schemas.openxmlformats.org/drawingml/2006/main">
              <a:ext uri="{FF2B5EF4-FFF2-40B4-BE49-F238E27FC236}">
                <a16:creationId xmlns:a16="http://schemas.microsoft.com/office/drawing/2014/main" id="{B744F340-37EC-4A72-95A7-6C069E193E7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Eine faire Frage</a:t>
            </a:r>
          </a:p>
        </p:txBody>
      </p:sp>
      <p:sp>
        <p:nvSpPr>
          <p:cNvPr id="3" name="">
            <a:extLst xmlns:a="http://schemas.openxmlformats.org/drawingml/2006/main">
              <a:ext uri="{FF2B5EF4-FFF2-40B4-BE49-F238E27FC236}">
                <a16:creationId xmlns:a16="http://schemas.microsoft.com/office/drawing/2014/main" id="{F1EDE7E7-9CA6-4570-A298-D9FCF74AA6F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D838463-BD3E-4F27-9CC3-19ED180BB93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65</a:t>
            </a:r>
          </a:p>
        </p:txBody>
      </p:sp>
      <p:sp>
        <p:nvSpPr>
          <p:cNvPr id="5" name="">
            <a:extLst xmlns:a="http://schemas.openxmlformats.org/drawingml/2006/main">
              <a:ext uri="{FF2B5EF4-FFF2-40B4-BE49-F238E27FC236}">
                <a16:creationId xmlns:a16="http://schemas.microsoft.com/office/drawing/2014/main" id="{115B5FE3-6709-4EB4-9AE9-FD916824D003}"/>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740E7A0F-2661-4CEA-BA74-6545E4783690}"/>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Prüfe die Frage und die vier Antworten. Ergänze „keine Angabe“ und erkläre, warum jede Person höchstens eine Stimme abgibt.</a:t>
            </a:r>
          </a:p>
        </p:txBody>
      </p:sp>
      <p:sp>
        <p:nvSpPr>
          <p:cNvPr id="7" name="">
            <a:extLst xmlns:a="http://schemas.openxmlformats.org/drawingml/2006/main">
              <a:ext uri="{FF2B5EF4-FFF2-40B4-BE49-F238E27FC236}">
                <a16:creationId xmlns:a16="http://schemas.microsoft.com/office/drawing/2014/main" id="{667887B3-F76C-4D38-8D05-365C90E138C0}"/>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CBF5066E-D516-44F6-B784-E4CB2CE0A2FE}"/>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Plane eine freiwillige anonyme Abstimmung mit Zeitpunkt, Zielgruppe und Zählregel. Teste den Ablauf mit drei erfundenen Stimmen.</a:t>
            </a:r>
          </a:p>
        </p:txBody>
      </p:sp>
      <p:sp>
        <p:nvSpPr>
          <p:cNvPr id="9" name="">
            <a:extLst xmlns:a="http://schemas.openxmlformats.org/drawingml/2006/main">
              <a:ext uri="{FF2B5EF4-FFF2-40B4-BE49-F238E27FC236}">
                <a16:creationId xmlns:a16="http://schemas.microsoft.com/office/drawing/2014/main" id="{A7EDD3E2-6F55-4519-A24D-098E5CA00729}"/>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A11144F-CE82-402B-A6D7-21F7666171DB}"/>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Wie könnte eine Frage die Antwort beeinflussen?</a:t>
            </a:r>
          </a:p>
        </p:txBody>
      </p:sp>
    </p:spTree>
    <p:extLst>
      <p:ext uri="{BB962C8B-B14F-4D97-AF65-F5344CB8AC3E}">
        <p14:creationId xmlns:p14="http://schemas.microsoft.com/office/powerpoint/2010/main" val="1551964870"/>
      </p:ext>
    </p:extLst>
  </p:cSld>
</p:sld>
</file>

<file path=ppt/slides/slide6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9684E8A-3657-41D3-82C9-CC2C67F04F2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ZUERST ANSEHEN</a:t>
            </a:r>
          </a:p>
        </p:txBody>
      </p:sp>
      <p:sp>
        <p:nvSpPr>
          <p:cNvPr id="2" name="">
            <a:extLst xmlns:a="http://schemas.openxmlformats.org/drawingml/2006/main">
              <a:ext uri="{FF2B5EF4-FFF2-40B4-BE49-F238E27FC236}">
                <a16:creationId xmlns:a16="http://schemas.microsoft.com/office/drawing/2014/main" id="{0463D243-2A7D-4A76-B997-C5132033A1D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B63BD534-9A69-436B-96D9-BC28936387F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66</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2929f5d0154b4768"/>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581102372"/>
      </p:ext>
    </p:extLst>
  </p:cSld>
</p:sld>
</file>

<file path=ppt/slides/slide6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A243641-69B6-4B2F-8A39-3857C0FA817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2 · GEMEINSAM NACHMACHEN</a:t>
            </a:r>
          </a:p>
        </p:txBody>
      </p:sp>
      <p:sp>
        <p:nvSpPr>
          <p:cNvPr id="2" name="">
            <a:extLst xmlns:a="http://schemas.openxmlformats.org/drawingml/2006/main">
              <a:ext uri="{FF2B5EF4-FFF2-40B4-BE49-F238E27FC236}">
                <a16:creationId xmlns:a16="http://schemas.microsoft.com/office/drawing/2014/main" id="{F612F00C-5A83-44B7-A4A0-0E60781C7911}"/>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Tabelle und Rechnung</a:t>
            </a:r>
          </a:p>
        </p:txBody>
      </p:sp>
      <p:sp>
        <p:nvSpPr>
          <p:cNvPr id="3" name="">
            <a:extLst xmlns:a="http://schemas.openxmlformats.org/drawingml/2006/main">
              <a:ext uri="{FF2B5EF4-FFF2-40B4-BE49-F238E27FC236}">
                <a16:creationId xmlns:a16="http://schemas.microsoft.com/office/drawing/2014/main" id="{E001AD14-2737-4A64-9895-114100AF57B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28B4FEDB-17B2-4D2A-A910-7A858FE267B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67</a:t>
            </a:r>
          </a:p>
        </p:txBody>
      </p:sp>
      <p:sp>
        <p:nvSpPr>
          <p:cNvPr id="5" name="">
            <a:extLst xmlns:a="http://schemas.openxmlformats.org/drawingml/2006/main">
              <a:ext uri="{FF2B5EF4-FFF2-40B4-BE49-F238E27FC236}">
                <a16:creationId xmlns:a16="http://schemas.microsoft.com/office/drawing/2014/main" id="{68C32B43-71AB-4A2B-BAFD-54883F0FAEA0}"/>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80F2B532-A0AF-4B9F-8510-70991CCCED5B}"/>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den Themenordner in OneDrive. Wähle Neu &gt; Excel-Arbeitsmappe und benenne sie K1_Datenposter_Kennung.</a:t>
            </a:r>
          </a:p>
        </p:txBody>
      </p:sp>
      <p:sp>
        <p:nvSpPr>
          <p:cNvPr id="7" name="">
            <a:extLst xmlns:a="http://schemas.openxmlformats.org/drawingml/2006/main">
              <a:ext uri="{FF2B5EF4-FFF2-40B4-BE49-F238E27FC236}">
                <a16:creationId xmlns:a16="http://schemas.microsoft.com/office/drawing/2014/main" id="{8321A13E-D02E-4F32-A9DA-6B18B3C83DD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5588801-1D05-4F9F-A8C2-E4140E02678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Zelle A1 an. Trage eine Spaltenüberschrift ein. Mit Tab gehst du nach rechts, mit Enter eine Zeile weiter.</a:t>
            </a:r>
          </a:p>
        </p:txBody>
      </p:sp>
      <p:sp>
        <p:nvSpPr>
          <p:cNvPr id="9" name="">
            <a:extLst xmlns:a="http://schemas.openxmlformats.org/drawingml/2006/main">
              <a:ext uri="{FF2B5EF4-FFF2-40B4-BE49-F238E27FC236}">
                <a16:creationId xmlns:a16="http://schemas.microsoft.com/office/drawing/2014/main" id="{0E64F617-1A01-4F57-945D-3732D362ED5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F1E8437B-C752-4240-AEB6-E888258D00D5}"/>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Übertrage die Werte der Materialkarte vollständig. Das Modell beginnt mit: A1 Aktivität · B1 Stimmen.</a:t>
            </a:r>
          </a:p>
        </p:txBody>
      </p:sp>
      <p:sp>
        <p:nvSpPr>
          <p:cNvPr id="11" name="">
            <a:extLst xmlns:a="http://schemas.openxmlformats.org/drawingml/2006/main">
              <a:ext uri="{FF2B5EF4-FFF2-40B4-BE49-F238E27FC236}">
                <a16:creationId xmlns:a16="http://schemas.microsoft.com/office/drawing/2014/main" id="{8B66C378-C3A3-4539-AC8C-2C41BB7EAE60}"/>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B88A5739-BD05-4300-956C-3C9B8E5A2597}"/>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die Ergebniszelle an. Jede Formel beginnt mit =. Verwende Zellbezüge und drücke Enter; vergleiche mit einer Handrechnung.</a:t>
            </a:r>
          </a:p>
        </p:txBody>
      </p:sp>
      <p:sp>
        <p:nvSpPr>
          <p:cNvPr id="13" name="">
            <a:extLst xmlns:a="http://schemas.openxmlformats.org/drawingml/2006/main">
              <a:ext uri="{FF2B5EF4-FFF2-40B4-BE49-F238E27FC236}">
                <a16:creationId xmlns:a16="http://schemas.microsoft.com/office/drawing/2014/main" id="{ABA7A9F8-2A0D-4562-80D8-BF192446AE08}"/>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A02EC1F4-0CE4-4033-AF24-C513524C053F}"/>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Überschriften, Einheiten und Werte paarweise. Warte auf die Speicherung; schließe und öffne die Arbeitsmappe aus OneDrive erneut.</a:t>
            </a:r>
          </a:p>
        </p:txBody>
      </p:sp>
    </p:spTree>
    <p:extLst>
      <p:ext uri="{BB962C8B-B14F-4D97-AF65-F5344CB8AC3E}">
        <p14:creationId xmlns:p14="http://schemas.microsoft.com/office/powerpoint/2010/main" val="2083215107"/>
      </p:ext>
    </p:extLst>
  </p:cSld>
</p:sld>
</file>

<file path=ppt/slides/slide6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A0521BF1-594E-4655-9FF7-0901B51C9D0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2 · 50 MINUTEN</a:t>
            </a:r>
          </a:p>
        </p:txBody>
      </p:sp>
      <p:sp>
        <p:nvSpPr>
          <p:cNvPr id="2" name="">
            <a:extLst xmlns:a="http://schemas.openxmlformats.org/drawingml/2006/main">
              <a:ext uri="{FF2B5EF4-FFF2-40B4-BE49-F238E27FC236}">
                <a16:creationId xmlns:a16="http://schemas.microsoft.com/office/drawing/2014/main" id="{37168927-749A-4AC4-AFF2-4EE78AACC69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Tabelle und Rechnung</a:t>
            </a:r>
          </a:p>
        </p:txBody>
      </p:sp>
      <p:sp>
        <p:nvSpPr>
          <p:cNvPr id="3" name="">
            <a:extLst xmlns:a="http://schemas.openxmlformats.org/drawingml/2006/main">
              <a:ext uri="{FF2B5EF4-FFF2-40B4-BE49-F238E27FC236}">
                <a16:creationId xmlns:a16="http://schemas.microsoft.com/office/drawing/2014/main" id="{D557B092-53EB-4CA4-8446-D3BD7D4623CF}"/>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332C3DAC-BAE9-4681-964A-985B31761A3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68</a:t>
            </a:r>
          </a:p>
        </p:txBody>
      </p:sp>
      <p:sp>
        <p:nvSpPr>
          <p:cNvPr id="5" name="">
            <a:extLst xmlns:a="http://schemas.openxmlformats.org/drawingml/2006/main">
              <a:ext uri="{FF2B5EF4-FFF2-40B4-BE49-F238E27FC236}">
                <a16:creationId xmlns:a16="http://schemas.microsoft.com/office/drawing/2014/main" id="{EC48AF6A-13C2-407D-86F9-77F7E58A219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DB4F472-DAC4-4A23-9B64-8AF1CF5A25E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Trage in A1 „Aktivität“ und in B1 „Stimmen“ ein. Schreibe die vier Startdaten in die Zeilen 2 bis 5. Addiere in B6 mit =B2+B3+B4+B5. Vergleiche das Ergebnis mit deiner Handrechnung.</a:t>
            </a:r>
          </a:p>
        </p:txBody>
      </p:sp>
      <p:sp>
        <p:nvSpPr>
          <p:cNvPr id="7" name="">
            <a:extLst xmlns:a="http://schemas.openxmlformats.org/drawingml/2006/main">
              <a:ext uri="{FF2B5EF4-FFF2-40B4-BE49-F238E27FC236}">
                <a16:creationId xmlns:a16="http://schemas.microsoft.com/office/drawing/2014/main" id="{BF0124C1-77E1-42B7-8678-DD3B8A28571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442906DC-6B11-4D8F-BE65-0848DEF9AD78}"/>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Berechne den Unterschied zwischen größtem und kleinstem Wert. Erkläre die Bedeutung von 8 von 20 Stimmen.</a:t>
            </a:r>
          </a:p>
        </p:txBody>
      </p:sp>
      <p:sp>
        <p:nvSpPr>
          <p:cNvPr id="9" name="">
            <a:extLst xmlns:a="http://schemas.openxmlformats.org/drawingml/2006/main">
              <a:ext uri="{FF2B5EF4-FFF2-40B4-BE49-F238E27FC236}">
                <a16:creationId xmlns:a16="http://schemas.microsoft.com/office/drawing/2014/main" id="{71E4B9C5-E893-4905-B22A-5E2A645A520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BFCBFF62-E3CA-4884-BA55-793C9D35FFEC}"/>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ist eine Kontrollrechnung sinnvoll?</a:t>
            </a:r>
          </a:p>
        </p:txBody>
      </p:sp>
    </p:spTree>
    <p:extLst>
      <p:ext uri="{BB962C8B-B14F-4D97-AF65-F5344CB8AC3E}">
        <p14:creationId xmlns:p14="http://schemas.microsoft.com/office/powerpoint/2010/main" val="1069792706"/>
      </p:ext>
    </p:extLst>
  </p:cSld>
</p:sld>
</file>

<file path=ppt/slides/slide6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E015535-5D7F-42A9-AFEA-442A62CEF11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ZUERST ANSEHEN</a:t>
            </a:r>
          </a:p>
        </p:txBody>
      </p:sp>
      <p:sp>
        <p:nvSpPr>
          <p:cNvPr id="2" name="">
            <a:extLst xmlns:a="http://schemas.openxmlformats.org/drawingml/2006/main">
              <a:ext uri="{FF2B5EF4-FFF2-40B4-BE49-F238E27FC236}">
                <a16:creationId xmlns:a16="http://schemas.microsoft.com/office/drawing/2014/main" id="{344ACC0A-93CB-4062-BE2C-ED5384247F6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025493B5-2871-4052-8365-8C895D3F4AF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69</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3a6e921396cc416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3531911"/>
      </p:ext>
    </p:extLst>
  </p:cSld>
</p:sld>
</file>

<file path=ppt/slides/slide7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BCDC173-C520-4656-9DCC-8B81EB0278B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3 · GEMEINSAM NACHMACHEN</a:t>
            </a:r>
          </a:p>
        </p:txBody>
      </p:sp>
      <p:sp>
        <p:nvSpPr>
          <p:cNvPr id="2" name="">
            <a:extLst xmlns:a="http://schemas.openxmlformats.org/drawingml/2006/main">
              <a:ext uri="{FF2B5EF4-FFF2-40B4-BE49-F238E27FC236}">
                <a16:creationId xmlns:a16="http://schemas.microsoft.com/office/drawing/2014/main" id="{D4B1A202-CA4D-4F26-BA25-929C79CB6D4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Diagramm gestalten</a:t>
            </a:r>
          </a:p>
        </p:txBody>
      </p:sp>
      <p:sp>
        <p:nvSpPr>
          <p:cNvPr id="3" name="">
            <a:extLst xmlns:a="http://schemas.openxmlformats.org/drawingml/2006/main">
              <a:ext uri="{FF2B5EF4-FFF2-40B4-BE49-F238E27FC236}">
                <a16:creationId xmlns:a16="http://schemas.microsoft.com/office/drawing/2014/main" id="{9119CB51-94ED-45A2-B273-96619FD64DD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9216133-5384-4028-81C1-A002ECF1B9C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70</a:t>
            </a:r>
          </a:p>
        </p:txBody>
      </p:sp>
      <p:sp>
        <p:nvSpPr>
          <p:cNvPr id="5" name="">
            <a:extLst xmlns:a="http://schemas.openxmlformats.org/drawingml/2006/main">
              <a:ext uri="{FF2B5EF4-FFF2-40B4-BE49-F238E27FC236}">
                <a16:creationId xmlns:a16="http://schemas.microsoft.com/office/drawing/2014/main" id="{91818564-B780-417E-9144-C5AEFDADA9CC}"/>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726B298-9238-4314-9CA3-B57E38A6CFF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deine Excel-Arbeitsmappe in OneDrive. Markiere die Überschriften und alle zugehörigen Datenzellen zusammen.</a:t>
            </a:r>
          </a:p>
        </p:txBody>
      </p:sp>
      <p:sp>
        <p:nvSpPr>
          <p:cNvPr id="7" name="">
            <a:extLst xmlns:a="http://schemas.openxmlformats.org/drawingml/2006/main">
              <a:ext uri="{FF2B5EF4-FFF2-40B4-BE49-F238E27FC236}">
                <a16:creationId xmlns:a16="http://schemas.microsoft.com/office/drawing/2014/main" id="{6F9C5CBE-7AA7-413E-8C57-66A30B005D4C}"/>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FD5F804C-59AD-47F2-97DE-838B08194ACA}"/>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Wähle Einfügen &gt; Diagramme &gt; Säule oder Balken. Zeige alle Kategorien mit ihren Werten.</a:t>
            </a:r>
          </a:p>
        </p:txBody>
      </p:sp>
      <p:sp>
        <p:nvSpPr>
          <p:cNvPr id="9" name="">
            <a:extLst xmlns:a="http://schemas.openxmlformats.org/drawingml/2006/main">
              <a:ext uri="{FF2B5EF4-FFF2-40B4-BE49-F238E27FC236}">
                <a16:creationId xmlns:a16="http://schemas.microsoft.com/office/drawing/2014/main" id="{7182B9BD-7397-415C-8D69-DFB3BEA70352}"/>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840A090-B676-4363-A2C5-D2F240E0083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das Diagramm an. Ändere den Titel und ergänze über die Diagrammeinstellungen Achsenbeschriftungen und Einheiten.</a:t>
            </a:r>
          </a:p>
        </p:txBody>
      </p:sp>
      <p:sp>
        <p:nvSpPr>
          <p:cNvPr id="11" name="">
            <a:extLst xmlns:a="http://schemas.openxmlformats.org/drawingml/2006/main">
              <a:ext uri="{FF2B5EF4-FFF2-40B4-BE49-F238E27FC236}">
                <a16:creationId xmlns:a16="http://schemas.microsoft.com/office/drawing/2014/main" id="{95243F49-DC1A-4BD5-AF05-9B143C985EC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D18B4267-A806-400D-A4AD-57F43140A5B3}"/>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Kategorien, Größenverhältnisse und Achsenskala. Bei Säulen und Balken beginnt die Mengenachse bei null.</a:t>
            </a:r>
          </a:p>
        </p:txBody>
      </p:sp>
      <p:sp>
        <p:nvSpPr>
          <p:cNvPr id="13" name="">
            <a:extLst xmlns:a="http://schemas.openxmlformats.org/drawingml/2006/main">
              <a:ext uri="{FF2B5EF4-FFF2-40B4-BE49-F238E27FC236}">
                <a16:creationId xmlns:a16="http://schemas.microsoft.com/office/drawing/2014/main" id="{7A399FF4-E0DA-41E6-9778-C57720A9CEB3}"/>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623DAEBC-650B-4CDC-8755-011B613F5CAD}"/>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Lies einen Wert am Diagramm ab und vergleiche ihn mit der Tabelle. Übertrage das Diagramm mit Kopieren/Einfügen in deinen Bericht.</a:t>
            </a:r>
          </a:p>
        </p:txBody>
      </p:sp>
    </p:spTree>
    <p:extLst>
      <p:ext uri="{BB962C8B-B14F-4D97-AF65-F5344CB8AC3E}">
        <p14:creationId xmlns:p14="http://schemas.microsoft.com/office/powerpoint/2010/main" val="1761801389"/>
      </p:ext>
    </p:extLst>
  </p:cSld>
</p:sld>
</file>

<file path=ppt/slides/slide7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09A52A6-682E-49C1-89E5-3AC333377BA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3 · 50 MINUTEN</a:t>
            </a:r>
          </a:p>
        </p:txBody>
      </p:sp>
      <p:sp>
        <p:nvSpPr>
          <p:cNvPr id="2" name="">
            <a:extLst xmlns:a="http://schemas.openxmlformats.org/drawingml/2006/main">
              <a:ext uri="{FF2B5EF4-FFF2-40B4-BE49-F238E27FC236}">
                <a16:creationId xmlns:a16="http://schemas.microsoft.com/office/drawing/2014/main" id="{566191FA-5D9A-4992-9DBA-25E935FD360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Diagramm gestalten</a:t>
            </a:r>
          </a:p>
        </p:txBody>
      </p:sp>
      <p:sp>
        <p:nvSpPr>
          <p:cNvPr id="3" name="">
            <a:extLst xmlns:a="http://schemas.openxmlformats.org/drawingml/2006/main">
              <a:ext uri="{FF2B5EF4-FFF2-40B4-BE49-F238E27FC236}">
                <a16:creationId xmlns:a16="http://schemas.microsoft.com/office/drawing/2014/main" id="{6632FCF6-3D4F-41B6-8EB2-F2E174F671F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54F096CE-A2B6-4E36-94D7-E63B15B6372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71</a:t>
            </a:r>
          </a:p>
        </p:txBody>
      </p:sp>
      <p:sp>
        <p:nvSpPr>
          <p:cNvPr id="5" name="">
            <a:extLst xmlns:a="http://schemas.openxmlformats.org/drawingml/2006/main">
              <a:ext uri="{FF2B5EF4-FFF2-40B4-BE49-F238E27FC236}">
                <a16:creationId xmlns:a16="http://schemas.microsoft.com/office/drawing/2014/main" id="{B3C3FD92-5E9B-4989-917C-DE5459AC2090}"/>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3799085D-F1C4-4A36-B533-BB0E204815A7}"/>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 Balken- oder Säulendiagramm mit Titel, Kategorien und beschrifteter Mengenachse.</a:t>
            </a:r>
          </a:p>
        </p:txBody>
      </p:sp>
      <p:sp>
        <p:nvSpPr>
          <p:cNvPr id="7" name="">
            <a:extLst xmlns:a="http://schemas.openxmlformats.org/drawingml/2006/main">
              <a:ext uri="{FF2B5EF4-FFF2-40B4-BE49-F238E27FC236}">
                <a16:creationId xmlns:a16="http://schemas.microsoft.com/office/drawing/2014/main" id="{36CA1AFB-1652-490A-83D3-A0ADAD749C0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D3129100-C369-4DCA-A8CD-BF3D743EE78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Zeige dieselben Daten als Tabelle und Diagramm. Vergleiche, was jeweils leichter zu erkennen ist.</a:t>
            </a:r>
          </a:p>
        </p:txBody>
      </p:sp>
      <p:sp>
        <p:nvSpPr>
          <p:cNvPr id="9" name="">
            <a:extLst xmlns:a="http://schemas.openxmlformats.org/drawingml/2006/main">
              <a:ext uri="{FF2B5EF4-FFF2-40B4-BE49-F238E27FC236}">
                <a16:creationId xmlns:a16="http://schemas.microsoft.com/office/drawing/2014/main" id="{36CAC3CD-741C-4F5E-B627-D8996C3228B1}"/>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BDD93E6D-CD35-40D7-9D0E-BEF71A98338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Darstellung hilft beim schnellen Vergleich?</a:t>
            </a:r>
          </a:p>
        </p:txBody>
      </p:sp>
    </p:spTree>
    <p:extLst>
      <p:ext uri="{BB962C8B-B14F-4D97-AF65-F5344CB8AC3E}">
        <p14:creationId xmlns:p14="http://schemas.microsoft.com/office/powerpoint/2010/main" val="1387441526"/>
      </p:ext>
    </p:extLst>
  </p:cSld>
</p:sld>
</file>

<file path=ppt/slides/slide7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6813AD8-1F7F-4EFD-8244-5C6F99AD8D5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ZUERST ANSEHEN</a:t>
            </a:r>
          </a:p>
        </p:txBody>
      </p:sp>
      <p:sp>
        <p:nvSpPr>
          <p:cNvPr id="2" name="">
            <a:extLst xmlns:a="http://schemas.openxmlformats.org/drawingml/2006/main">
              <a:ext uri="{FF2B5EF4-FFF2-40B4-BE49-F238E27FC236}">
                <a16:creationId xmlns:a16="http://schemas.microsoft.com/office/drawing/2014/main" id="{A34882AA-4B14-417A-AD73-D87E7C87F7E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21B237AE-A045-4E84-86D6-20C5D202E0B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86449fb9ad74774"/>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06374124"/>
      </p:ext>
    </p:extLst>
  </p:cSld>
</p:sld>
</file>

<file path=ppt/slides/slide7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AF75F9F3-9304-43B0-971D-553E6832FFB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4 · GEMEINSAM NACHMACHEN</a:t>
            </a:r>
          </a:p>
        </p:txBody>
      </p:sp>
      <p:sp>
        <p:nvSpPr>
          <p:cNvPr id="2" name="">
            <a:extLst xmlns:a="http://schemas.openxmlformats.org/drawingml/2006/main">
              <a:ext uri="{FF2B5EF4-FFF2-40B4-BE49-F238E27FC236}">
                <a16:creationId xmlns:a16="http://schemas.microsoft.com/office/drawing/2014/main" id="{F83F10ED-56C2-4D4F-A503-17F27DE6F05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Datenposter erstellen</a:t>
            </a:r>
          </a:p>
        </p:txBody>
      </p:sp>
      <p:sp>
        <p:nvSpPr>
          <p:cNvPr id="3" name="">
            <a:extLst xmlns:a="http://schemas.openxmlformats.org/drawingml/2006/main">
              <a:ext uri="{FF2B5EF4-FFF2-40B4-BE49-F238E27FC236}">
                <a16:creationId xmlns:a16="http://schemas.microsoft.com/office/drawing/2014/main" id="{CA8D05EF-CD47-4238-91EF-CFFE491C914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C1E1F83-B732-44E7-86C0-EA6A4825569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73</a:t>
            </a:r>
          </a:p>
        </p:txBody>
      </p:sp>
      <p:sp>
        <p:nvSpPr>
          <p:cNvPr id="5" name="">
            <a:extLst xmlns:a="http://schemas.openxmlformats.org/drawingml/2006/main">
              <a:ext uri="{FF2B5EF4-FFF2-40B4-BE49-F238E27FC236}">
                <a16:creationId xmlns:a16="http://schemas.microsoft.com/office/drawing/2014/main" id="{99F026A3-8110-4E13-9B81-F189D9B2A74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C74C3E06-F47C-4627-9A21-9ACEEF679ED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K1_Datenposter_Kennung.</a:t>
            </a:r>
          </a:p>
        </p:txBody>
      </p:sp>
      <p:sp>
        <p:nvSpPr>
          <p:cNvPr id="7" name="">
            <a:extLst xmlns:a="http://schemas.openxmlformats.org/drawingml/2006/main">
              <a:ext uri="{FF2B5EF4-FFF2-40B4-BE49-F238E27FC236}">
                <a16:creationId xmlns:a16="http://schemas.microsoft.com/office/drawing/2014/main" id="{3A953EF1-863E-4CBB-904B-AED7DA7B2EEA}"/>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6C14CBD-C95B-4CE5-B7FC-9FB966B736B0}"/>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„Datenposter erstellen“. Über Start &gt; Neue Folie ergänzt du die nächste Seite.</a:t>
            </a:r>
          </a:p>
        </p:txBody>
      </p:sp>
      <p:sp>
        <p:nvSpPr>
          <p:cNvPr id="9" name="">
            <a:extLst xmlns:a="http://schemas.openxmlformats.org/drawingml/2006/main">
              <a:ext uri="{FF2B5EF4-FFF2-40B4-BE49-F238E27FC236}">
                <a16:creationId xmlns:a16="http://schemas.microsoft.com/office/drawing/2014/main" id="{D3B4B10A-8C91-4A82-8C18-2F442EC40390}"/>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344312A2-9DA3-4682-8644-B9FF9D975F3E}"/>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„8 von 20 stimmen für Aktivität 1.“. Weitere Inhalte stehen darunter, nicht über dem Titel.</a:t>
            </a:r>
          </a:p>
        </p:txBody>
      </p:sp>
      <p:sp>
        <p:nvSpPr>
          <p:cNvPr id="11" name="">
            <a:extLst xmlns:a="http://schemas.openxmlformats.org/drawingml/2006/main">
              <a:ext uri="{FF2B5EF4-FFF2-40B4-BE49-F238E27FC236}">
                <a16:creationId xmlns:a16="http://schemas.microsoft.com/office/drawing/2014/main" id="{ADC63012-073F-4D4F-9F07-4096CD92A24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93E23F6-2E57-4601-99DC-D0FA04501AB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6F5090B0-0610-4F0A-8AA7-E00D4E99D1DB}"/>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672F8325-C77A-4690-B1D8-90D8CD5B58B2}"/>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51704876"/>
      </p:ext>
    </p:extLst>
  </p:cSld>
</p:sld>
</file>

<file path=ppt/slides/slide7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340ABA17-F2CE-4F40-843B-2FDAD5F547B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4 · 50 MINUTEN</a:t>
            </a:r>
          </a:p>
        </p:txBody>
      </p:sp>
      <p:sp>
        <p:nvSpPr>
          <p:cNvPr id="2" name="">
            <a:extLst xmlns:a="http://schemas.openxmlformats.org/drawingml/2006/main">
              <a:ext uri="{FF2B5EF4-FFF2-40B4-BE49-F238E27FC236}">
                <a16:creationId xmlns:a16="http://schemas.microsoft.com/office/drawing/2014/main" id="{CA9A6A6D-47EC-414F-A71A-62D52EF3711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Datenposter erstellen</a:t>
            </a:r>
          </a:p>
        </p:txBody>
      </p:sp>
      <p:sp>
        <p:nvSpPr>
          <p:cNvPr id="3" name="">
            <a:extLst xmlns:a="http://schemas.openxmlformats.org/drawingml/2006/main">
              <a:ext uri="{FF2B5EF4-FFF2-40B4-BE49-F238E27FC236}">
                <a16:creationId xmlns:a16="http://schemas.microsoft.com/office/drawing/2014/main" id="{E885BE51-5250-4D7C-9220-26D59D04C7F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34A9CEF4-AE65-43C2-B883-648972AF116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74</a:t>
            </a:r>
          </a:p>
        </p:txBody>
      </p:sp>
      <p:sp>
        <p:nvSpPr>
          <p:cNvPr id="5" name="">
            <a:extLst xmlns:a="http://schemas.openxmlformats.org/drawingml/2006/main">
              <a:ext uri="{FF2B5EF4-FFF2-40B4-BE49-F238E27FC236}">
                <a16:creationId xmlns:a16="http://schemas.microsoft.com/office/drawing/2014/main" id="{0835568F-A604-4C05-87F8-4E03541560DA}"/>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768F3687-B121-48F5-B938-497D42EC643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Gestalte ein Poster mit Frage, Datenherkunft „fiktive Übungsdaten“, Tabelle, Rechnung und Diagramm.</a:t>
            </a:r>
          </a:p>
        </p:txBody>
      </p:sp>
      <p:sp>
        <p:nvSpPr>
          <p:cNvPr id="7" name="">
            <a:extLst xmlns:a="http://schemas.openxmlformats.org/drawingml/2006/main">
              <a:ext uri="{FF2B5EF4-FFF2-40B4-BE49-F238E27FC236}">
                <a16:creationId xmlns:a16="http://schemas.microsoft.com/office/drawing/2014/main" id="{E78D102A-E2A7-43CF-9461-4DDBF1A8144E}"/>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3F4AAB87-5111-4166-8D09-70B43E00B01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Schreibe zwei belegte Aussagen und eine Grenze der Daten. Nutze Überschriften und lesbare Beschriftungen.</a:t>
            </a:r>
          </a:p>
        </p:txBody>
      </p:sp>
      <p:sp>
        <p:nvSpPr>
          <p:cNvPr id="9" name="">
            <a:extLst xmlns:a="http://schemas.openxmlformats.org/drawingml/2006/main">
              <a:ext uri="{FF2B5EF4-FFF2-40B4-BE49-F238E27FC236}">
                <a16:creationId xmlns:a16="http://schemas.microsoft.com/office/drawing/2014/main" id="{77B25D9B-A901-40AE-AE7B-7A5F32AF0ED6}"/>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39FF35A-C462-4CC8-9736-62B33E354724}"/>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Aussage wäre durch die Daten nicht gedeckt?</a:t>
            </a:r>
          </a:p>
        </p:txBody>
      </p:sp>
    </p:spTree>
    <p:extLst>
      <p:ext uri="{BB962C8B-B14F-4D97-AF65-F5344CB8AC3E}">
        <p14:creationId xmlns:p14="http://schemas.microsoft.com/office/powerpoint/2010/main" val="161135514"/>
      </p:ext>
    </p:extLst>
  </p:cSld>
</p:sld>
</file>

<file path=ppt/slides/slide7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26F1E3A-B636-4697-B1D3-096FF37E954B}"/>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ZUERST ANSEHEN</a:t>
            </a:r>
          </a:p>
        </p:txBody>
      </p:sp>
      <p:sp>
        <p:nvSpPr>
          <p:cNvPr id="2" name="">
            <a:extLst xmlns:a="http://schemas.openxmlformats.org/drawingml/2006/main">
              <a:ext uri="{FF2B5EF4-FFF2-40B4-BE49-F238E27FC236}">
                <a16:creationId xmlns:a16="http://schemas.microsoft.com/office/drawing/2014/main" id="{00AFEA9F-2FEC-4F3C-9DC2-9579CD2400C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09D45095-A630-40AF-A673-A939DAD239D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819f0eec90646d2"/>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464483247"/>
      </p:ext>
    </p:extLst>
  </p:cSld>
</p:sld>
</file>

<file path=ppt/slides/slide7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772E0BD-C1FF-4097-9359-59812A7099A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 5 · GEMEINSAM NACHMACHEN</a:t>
            </a:r>
          </a:p>
        </p:txBody>
      </p:sp>
      <p:sp>
        <p:nvSpPr>
          <p:cNvPr id="2" name="">
            <a:extLst xmlns:a="http://schemas.openxmlformats.org/drawingml/2006/main">
              <a:ext uri="{FF2B5EF4-FFF2-40B4-BE49-F238E27FC236}">
                <a16:creationId xmlns:a16="http://schemas.microsoft.com/office/drawing/2014/main" id="{7060FAAD-CD54-49BF-905F-C11970CB587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Poster testen</a:t>
            </a:r>
          </a:p>
        </p:txBody>
      </p:sp>
      <p:sp>
        <p:nvSpPr>
          <p:cNvPr id="3" name="">
            <a:extLst xmlns:a="http://schemas.openxmlformats.org/drawingml/2006/main">
              <a:ext uri="{FF2B5EF4-FFF2-40B4-BE49-F238E27FC236}">
                <a16:creationId xmlns:a16="http://schemas.microsoft.com/office/drawing/2014/main" id="{B6BB7910-4E33-41EB-B3F3-CC8C38A8413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420CB260-47F1-4240-89CD-0AA5EC2EE17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76</a:t>
            </a:r>
          </a:p>
        </p:txBody>
      </p:sp>
      <p:sp>
        <p:nvSpPr>
          <p:cNvPr id="5" name="">
            <a:extLst xmlns:a="http://schemas.openxmlformats.org/drawingml/2006/main">
              <a:ext uri="{FF2B5EF4-FFF2-40B4-BE49-F238E27FC236}">
                <a16:creationId xmlns:a16="http://schemas.microsoft.com/office/drawing/2014/main" id="{3C9A25B5-039C-48A0-83E0-C8CF442EAD15}"/>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A8981B93-EB6C-460E-B88A-AEDFF77D8BA9}"/>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K1_Datenposter_Kennung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1C52510D-FC3B-47B5-A379-EF8229F3DDF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DAC1CC4-5EA3-4D9D-8CAF-FF149AA7793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12B29E4B-3C70-4D49-B62F-BAB4728CEF2C}"/>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E8179E4C-F2F3-4033-A09B-20D395A193A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3BB7719F-C016-46D0-A678-C151546C134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6CE06CF-9B4F-415F-93C9-BAE4AC9E479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93DFD8A4-532B-442F-B336-571B608479FD}"/>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EE778C46-BBB2-4BB2-B50C-6E14C0B49BC0}"/>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87952567"/>
      </p:ext>
    </p:extLst>
  </p:cSld>
</p:sld>
</file>

<file path=ppt/slides/slide7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C8ECA618-7FCD-4525-B2AF-E4438D16BB6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ARBEITSBLATT 5 · 50 MINUTEN</a:t>
            </a:r>
          </a:p>
        </p:txBody>
      </p:sp>
      <p:sp>
        <p:nvSpPr>
          <p:cNvPr id="2" name="">
            <a:extLst xmlns:a="http://schemas.openxmlformats.org/drawingml/2006/main">
              <a:ext uri="{FF2B5EF4-FFF2-40B4-BE49-F238E27FC236}">
                <a16:creationId xmlns:a16="http://schemas.microsoft.com/office/drawing/2014/main" id="{F230588C-5CD0-4C18-ABFD-79373BD1795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Poster testen</a:t>
            </a:r>
          </a:p>
        </p:txBody>
      </p:sp>
      <p:sp>
        <p:nvSpPr>
          <p:cNvPr id="3" name="">
            <a:extLst xmlns:a="http://schemas.openxmlformats.org/drawingml/2006/main">
              <a:ext uri="{FF2B5EF4-FFF2-40B4-BE49-F238E27FC236}">
                <a16:creationId xmlns:a16="http://schemas.microsoft.com/office/drawing/2014/main" id="{94B4593C-E05F-4B89-B02F-7791678AB17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766B2F3C-7D11-418B-B4AD-21B584BDB58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77</a:t>
            </a:r>
          </a:p>
        </p:txBody>
      </p:sp>
      <p:sp>
        <p:nvSpPr>
          <p:cNvPr id="5" name="">
            <a:extLst xmlns:a="http://schemas.openxmlformats.org/drawingml/2006/main">
              <a:ext uri="{FF2B5EF4-FFF2-40B4-BE49-F238E27FC236}">
                <a16:creationId xmlns:a16="http://schemas.microsoft.com/office/drawing/2014/main" id="{47694C2C-ED24-47A2-B121-CEB557913D5F}"/>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A1C9D486-1E5F-4F81-B42B-5C9A22130929}"/>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jemand anderen häufigste Aktivität und Gesamtzahl am Poster ablesen. Korrigiere Missverständnisse.</a:t>
            </a:r>
          </a:p>
        </p:txBody>
      </p:sp>
      <p:sp>
        <p:nvSpPr>
          <p:cNvPr id="7" name="">
            <a:extLst xmlns:a="http://schemas.openxmlformats.org/drawingml/2006/main">
              <a:ext uri="{FF2B5EF4-FFF2-40B4-BE49-F238E27FC236}">
                <a16:creationId xmlns:a16="http://schemas.microsoft.com/office/drawing/2014/main" id="{A9EA112B-4017-4FD7-B5CE-627AF63C7C3B}"/>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CCD1862-39F6-4F8B-AD1F-38A010534AF9}"/>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Exportiere die PDF und erläutere deine Rechnung sowie eine Gestaltungsentscheidung.</a:t>
            </a:r>
          </a:p>
        </p:txBody>
      </p:sp>
      <p:sp>
        <p:nvSpPr>
          <p:cNvPr id="9" name="">
            <a:extLst xmlns:a="http://schemas.openxmlformats.org/drawingml/2006/main">
              <a:ext uri="{FF2B5EF4-FFF2-40B4-BE49-F238E27FC236}">
                <a16:creationId xmlns:a16="http://schemas.microsoft.com/office/drawing/2014/main" id="{3010E941-CD37-45A2-BB2C-5FBD822A4F2F}"/>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9E52C2D0-1243-4578-B951-4ECA2079A22A}"/>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macht ein Diagramm verständlich?</a:t>
            </a:r>
          </a:p>
        </p:txBody>
      </p:sp>
    </p:spTree>
    <p:extLst>
      <p:ext uri="{BB962C8B-B14F-4D97-AF65-F5344CB8AC3E}">
        <p14:creationId xmlns:p14="http://schemas.microsoft.com/office/powerpoint/2010/main" val="1001621459"/>
      </p:ext>
    </p:extLst>
  </p:cSld>
</p:sld>
</file>

<file path=ppt/slides/slide7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99DDB37-50DE-4A00-A274-7901114A5BA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4 · ABSCHLUSS</a:t>
            </a:r>
          </a:p>
        </p:txBody>
      </p:sp>
      <p:sp>
        <p:nvSpPr>
          <p:cNvPr id="2" name="">
            <a:extLst xmlns:a="http://schemas.openxmlformats.org/drawingml/2006/main">
              <a:ext uri="{FF2B5EF4-FFF2-40B4-BE49-F238E27FC236}">
                <a16:creationId xmlns:a16="http://schemas.microsoft.com/office/drawing/2014/main" id="{CB645AB9-0291-4F5A-B654-36FFD4B6B2F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B521C9CE-7A19-4558-B474-E8F1AC67ECA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D78FB210-4BAA-4893-8567-A1D15C75139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78</a:t>
            </a:r>
          </a:p>
        </p:txBody>
      </p:sp>
      <p:sp>
        <p:nvSpPr>
          <p:cNvPr id="5" name="">
            <a:extLst xmlns:a="http://schemas.openxmlformats.org/drawingml/2006/main">
              <a:ext uri="{FF2B5EF4-FFF2-40B4-BE49-F238E27FC236}">
                <a16:creationId xmlns:a16="http://schemas.microsoft.com/office/drawing/2014/main" id="{FC290D63-516A-4969-913B-080326152F8D}"/>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Abstimmungsplan mit freiwilliger Teilnahme und höchstens einer Stimme.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Tabelle mit funktionierender Summenformel und Handkontrolle.</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Diagramm mit Beschriftung sowie zwei belegte Aussagen und eine Grenze.</a:t>
            </a:r>
          </a:p>
        </p:txBody>
      </p:sp>
      <p:sp>
        <p:nvSpPr>
          <p:cNvPr id="6" name="">
            <a:extLst xmlns:a="http://schemas.openxmlformats.org/drawingml/2006/main">
              <a:ext uri="{FF2B5EF4-FFF2-40B4-BE49-F238E27FC236}">
                <a16:creationId xmlns:a16="http://schemas.microsoft.com/office/drawing/2014/main" id="{94FFB7EC-9C59-4A37-BD7F-6DA0429532F6}"/>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7087D911-2F9D-49F3-93AC-BFF55DFC4B78}"/>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559754180"/>
      </p:ext>
    </p:extLst>
  </p:cSld>
</p:sld>
</file>

<file path=ppt/slides/slide7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E57207FB-E13B-4DB6-9EA9-86CA5B0EF61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DEIN ALLTAG</a:t>
            </a:r>
          </a:p>
        </p:txBody>
      </p:sp>
      <p:sp>
        <p:nvSpPr>
          <p:cNvPr id="2" name="">
            <a:extLst xmlns:a="http://schemas.openxmlformats.org/drawingml/2006/main">
              <a:ext uri="{FF2B5EF4-FFF2-40B4-BE49-F238E27FC236}">
                <a16:creationId xmlns:a16="http://schemas.microsoft.com/office/drawing/2014/main" id="{389E315A-A5F5-4BA1-BBA1-EBBBB55CC04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Anleitungen die funktionieren</a:t>
            </a:r>
          </a:p>
        </p:txBody>
      </p:sp>
      <p:sp>
        <p:nvSpPr>
          <p:cNvPr id="3" name="">
            <a:extLst xmlns:a="http://schemas.openxmlformats.org/drawingml/2006/main">
              <a:ext uri="{FF2B5EF4-FFF2-40B4-BE49-F238E27FC236}">
                <a16:creationId xmlns:a16="http://schemas.microsoft.com/office/drawing/2014/main" id="{28C4D89F-75C7-4E71-821D-BF040F91983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02854F3-F86A-41E7-B454-5E9AB7DFD671}"/>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79</a:t>
            </a:r>
          </a:p>
        </p:txBody>
      </p:sp>
      <p:sp>
        <p:nvSpPr>
          <p:cNvPr id="5" name="">
            <a:extLst xmlns:a="http://schemas.openxmlformats.org/drawingml/2006/main">
              <a:ext uri="{FF2B5EF4-FFF2-40B4-BE49-F238E27FC236}">
                <a16:creationId xmlns:a16="http://schemas.microsoft.com/office/drawing/2014/main" id="{DF1B62DC-1441-4190-921A-F86AEEDF4F19}"/>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 Roboter soll ein Ziel erreichen. Er versteht aber nur genaue Befehle und denkt nicht mit. Du steuerst zunächst eine Spielfigur auf Papier und entdeckst, warum eine kleine Richtungsänderung den ganzen Weg verändern kann. Mit einer Wiederholung wird deine Anleitung kürzer. Ein anderes Team prüft, ob sie ohne Zusatzhilfe funktioniert.</a:t>
            </a:r>
          </a:p>
        </p:txBody>
      </p:sp>
      <p:sp>
        <p:nvSpPr>
          <p:cNvPr id="6" name="">
            <a:extLst xmlns:a="http://schemas.openxmlformats.org/drawingml/2006/main">
              <a:ext uri="{FF2B5EF4-FFF2-40B4-BE49-F238E27FC236}">
                <a16:creationId xmlns:a16="http://schemas.microsoft.com/office/drawing/2014/main" id="{6D4A9966-108D-4E1F-9C08-2132B9159B99}"/>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5F7CF7B4-FE89-4E23-BC3B-96ED98C96E32}"/>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Zeichne ein Feld mit fünf Reihen und fünf Spalten. Setze eine Figur links unten mit Blick nach rechts. Sage nur „Geh zum Ziel“. Was fehlt, damit eine andere Person den Weg eindeutig ausführen kann?</a:t>
            </a:r>
          </a:p>
        </p:txBody>
      </p:sp>
    </p:spTree>
    <p:extLst>
      <p:ext uri="{BB962C8B-B14F-4D97-AF65-F5344CB8AC3E}">
        <p14:creationId xmlns:p14="http://schemas.microsoft.com/office/powerpoint/2010/main" val="720431515"/>
      </p:ext>
    </p:extLst>
  </p:cSld>
</p:sld>
</file>

<file path=ppt/slides/slide8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54E8DB2D-0E97-4B6B-AA89-92B8BE7C802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5 UNTERRICHTSEINHEITEN</a:t>
            </a:r>
          </a:p>
        </p:txBody>
      </p:sp>
      <p:sp>
        <p:nvSpPr>
          <p:cNvPr id="2" name="">
            <a:extLst xmlns:a="http://schemas.openxmlformats.org/drawingml/2006/main">
              <a:ext uri="{FF2B5EF4-FFF2-40B4-BE49-F238E27FC236}">
                <a16:creationId xmlns:a16="http://schemas.microsoft.com/office/drawing/2014/main" id="{4654F4FC-B0DE-489A-A720-C74DE66D909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Anleitungen die funktionieren</a:t>
            </a:r>
          </a:p>
        </p:txBody>
      </p:sp>
      <p:sp>
        <p:nvSpPr>
          <p:cNvPr id="3" name="">
            <a:extLst xmlns:a="http://schemas.openxmlformats.org/drawingml/2006/main">
              <a:ext uri="{FF2B5EF4-FFF2-40B4-BE49-F238E27FC236}">
                <a16:creationId xmlns:a16="http://schemas.microsoft.com/office/drawing/2014/main" id="{D715B9C0-2563-4692-A9FC-214D5588A11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124F4E9C-BCAB-4330-A54E-60248D06C5F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80</a:t>
            </a:r>
          </a:p>
        </p:txBody>
      </p:sp>
      <p:sp>
        <p:nvSpPr>
          <p:cNvPr id="5" name="">
            <a:extLst xmlns:a="http://schemas.openxmlformats.org/drawingml/2006/main">
              <a:ext uri="{FF2B5EF4-FFF2-40B4-BE49-F238E27FC236}">
                <a16:creationId xmlns:a16="http://schemas.microsoft.com/office/drawing/2014/main" id="{FF066614-A1D4-45FE-A0A9-C5C0E072D70F}"/>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A78C1770-B035-4C08-A578-BDBE1235C99A}"/>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eindeutige Folge von Befehlen formulieren.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wiederholte Schritte durch eine Schleife ausdrücken.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einen Fehler durch schrittweises Testen finden und verbessern.</a:t>
            </a:r>
          </a:p>
        </p:txBody>
      </p:sp>
      <p:sp>
        <p:nvSpPr>
          <p:cNvPr id="7" name="">
            <a:extLst xmlns:a="http://schemas.openxmlformats.org/drawingml/2006/main">
              <a:ext uri="{FF2B5EF4-FFF2-40B4-BE49-F238E27FC236}">
                <a16:creationId xmlns:a16="http://schemas.microsoft.com/office/drawing/2014/main" id="{175746A2-3A56-48B3-857C-28536C088D5E}"/>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5E146730-6BE9-4805-8A79-E5A7156628D2}"/>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Eine Algorithmuskarte als PDF mit Ablauf, Schleife und verbessertem Testbeispiel.</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5256f60fdda43a9"/>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A7F47EC8-EF11-44B1-B567-9466E421FE54}"/>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213659528"/>
      </p:ext>
    </p:extLst>
  </p:cSld>
</p:sld>
</file>

<file path=ppt/slides/slide8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8A7D46A-C854-49DB-82B1-95A1B38C5556}"/>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VORBEREITUNG</a:t>
            </a:r>
          </a:p>
        </p:txBody>
      </p:sp>
      <p:sp>
        <p:nvSpPr>
          <p:cNvPr id="2" name="">
            <a:extLst xmlns:a="http://schemas.openxmlformats.org/drawingml/2006/main">
              <a:ext uri="{FF2B5EF4-FFF2-40B4-BE49-F238E27FC236}">
                <a16:creationId xmlns:a16="http://schemas.microsoft.com/office/drawing/2014/main" id="{983AD562-A16C-406B-AC1F-6F8DA593345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AAB1E991-14B0-4566-B73F-A17A643A6EC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D2266D3A-9BF7-4530-9E56-DE2E5B125C7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81</a:t>
            </a:r>
          </a:p>
        </p:txBody>
      </p:sp>
      <p:sp>
        <p:nvSpPr>
          <p:cNvPr id="5" name="">
            <a:extLst xmlns:a="http://schemas.openxmlformats.org/drawingml/2006/main">
              <a:ext uri="{FF2B5EF4-FFF2-40B4-BE49-F238E27FC236}">
                <a16:creationId xmlns:a16="http://schemas.microsoft.com/office/drawing/2014/main" id="{EEA89823-CACC-48BB-8F9D-0011FD006C72}"/>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Word. Ablage und Abgabe: OneDrive. </a:t>
            </a:r>
          </a:p>
        </p:txBody>
      </p:sp>
      <p:sp>
        <p:nvSpPr>
          <p:cNvPr id="6" name="">
            <a:extLst xmlns:a="http://schemas.openxmlformats.org/drawingml/2006/main">
              <a:ext uri="{FF2B5EF4-FFF2-40B4-BE49-F238E27FC236}">
                <a16:creationId xmlns:a16="http://schemas.microsoft.com/office/drawing/2014/main" id="{81DFD15F-7708-4F99-A570-1C9D29A5C185}"/>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Roboterfeld: 5 × 5 Kästchen. Start links unten, Blickrichtung rechts. Ziel rechts oben. Hindernisse gibt es zunächst nicht. Befehle: GEHE 1 FELD, DREHE LINKS, DREHE RECHTS. Der Roboter ergänzt keine fehlenden Schritte. Ein Algorithmus ist eine eindeutige Folge von Anweisungen; eine Schleife wiederholt Anweisungen.</a:t>
            </a:r>
          </a:p>
        </p:txBody>
      </p:sp>
    </p:spTree>
    <p:extLst>
      <p:ext uri="{BB962C8B-B14F-4D97-AF65-F5344CB8AC3E}">
        <p14:creationId xmlns:p14="http://schemas.microsoft.com/office/powerpoint/2010/main" val="781028158"/>
      </p:ext>
    </p:extLst>
  </p:cSld>
</p:sld>
</file>

<file path=ppt/slides/slide8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725FAC8F-B32B-4654-BF48-6011CB30B3B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ZUERST ANSEHEN</a:t>
            </a:r>
          </a:p>
        </p:txBody>
      </p:sp>
      <p:sp>
        <p:nvSpPr>
          <p:cNvPr id="2" name="">
            <a:extLst xmlns:a="http://schemas.openxmlformats.org/drawingml/2006/main">
              <a:ext uri="{FF2B5EF4-FFF2-40B4-BE49-F238E27FC236}">
                <a16:creationId xmlns:a16="http://schemas.microsoft.com/office/drawing/2014/main" id="{D53A9819-709F-4D35-A9EE-58683A8A4F8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9D9A88EA-1214-412C-8162-D4CA2D2577DB}"/>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82</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c9ed219863184e16"/>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2080841659"/>
      </p:ext>
    </p:extLst>
  </p:cSld>
</p:sld>
</file>

<file path=ppt/slides/slide8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76ED49A9-FC3C-4C82-B9B4-E5D1E745050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1 · GEMEINSAM NACHMACHEN</a:t>
            </a:r>
          </a:p>
        </p:txBody>
      </p:sp>
      <p:sp>
        <p:nvSpPr>
          <p:cNvPr id="2" name="">
            <a:extLst xmlns:a="http://schemas.openxmlformats.org/drawingml/2006/main">
              <a:ext uri="{FF2B5EF4-FFF2-40B4-BE49-F238E27FC236}">
                <a16:creationId xmlns:a16="http://schemas.microsoft.com/office/drawing/2014/main" id="{1ABA20BC-ED9F-4146-ABFA-6BCC5B2950FA}"/>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Genau anweisen</a:t>
            </a:r>
          </a:p>
        </p:txBody>
      </p:sp>
      <p:sp>
        <p:nvSpPr>
          <p:cNvPr id="3" name="">
            <a:extLst xmlns:a="http://schemas.openxmlformats.org/drawingml/2006/main">
              <a:ext uri="{FF2B5EF4-FFF2-40B4-BE49-F238E27FC236}">
                <a16:creationId xmlns:a16="http://schemas.microsoft.com/office/drawing/2014/main" id="{5CF6BF29-A03F-4B35-9909-AF8CC432FB9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84F8F771-58F9-40C3-A259-EDE47083AA9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83</a:t>
            </a:r>
          </a:p>
        </p:txBody>
      </p:sp>
      <p:sp>
        <p:nvSpPr>
          <p:cNvPr id="5" name="">
            <a:extLst xmlns:a="http://schemas.openxmlformats.org/drawingml/2006/main">
              <a:ext uri="{FF2B5EF4-FFF2-40B4-BE49-F238E27FC236}">
                <a16:creationId xmlns:a16="http://schemas.microsoft.com/office/drawing/2014/main" id="{54D47E38-1590-4174-9568-214F2A88128E}"/>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B9EE9579-0FA3-4AFC-8503-5A2A6D8FA3E4}"/>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05_Algorithmuskarte.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3489D211-8DFE-4CA4-B9CD-426EE805F7F6}"/>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6EF410E-F620-45E8-AC3C-28E2211A62F0}"/>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„Genau anweisen“.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31E4E2B7-EC4A-4007-A9CB-ACF45508F97C}"/>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246EB361-3804-4F87-AFEE-CBD214BCBC50}"/>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„Start links unten, Blick rechts“. Ergänze darunter eine Begründung aus der Materialkarte.</a:t>
            </a:r>
          </a:p>
        </p:txBody>
      </p:sp>
      <p:sp>
        <p:nvSpPr>
          <p:cNvPr id="11" name="">
            <a:extLst xmlns:a="http://schemas.openxmlformats.org/drawingml/2006/main">
              <a:ext uri="{FF2B5EF4-FFF2-40B4-BE49-F238E27FC236}">
                <a16:creationId xmlns:a16="http://schemas.microsoft.com/office/drawing/2014/main" id="{F9CD8C3B-D021-4B16-869D-B62AA611D2E2}"/>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DB96DF3-A46A-4696-AB18-331C3BBB3F4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23F88146-8B68-431F-A9DD-D3F3189BDB43}"/>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CE238141-D8E9-4F08-ACCB-4F23AE4C6AE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K1_Algorithmuskarte_Kennung; halte deinen eigenen Beitrag fest.</a:t>
            </a:r>
          </a:p>
        </p:txBody>
      </p:sp>
    </p:spTree>
    <p:extLst>
      <p:ext uri="{BB962C8B-B14F-4D97-AF65-F5344CB8AC3E}">
        <p14:creationId xmlns:p14="http://schemas.microsoft.com/office/powerpoint/2010/main" val="1817104252"/>
      </p:ext>
    </p:extLst>
  </p:cSld>
</p:sld>
</file>

<file path=ppt/slides/slide8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24331ED9-9B1B-4BB0-A6B3-A9E1A08C50D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1 · 50 MINUTEN</a:t>
            </a:r>
          </a:p>
        </p:txBody>
      </p:sp>
      <p:sp>
        <p:nvSpPr>
          <p:cNvPr id="2" name="">
            <a:extLst xmlns:a="http://schemas.openxmlformats.org/drawingml/2006/main">
              <a:ext uri="{FF2B5EF4-FFF2-40B4-BE49-F238E27FC236}">
                <a16:creationId xmlns:a16="http://schemas.microsoft.com/office/drawing/2014/main" id="{95C90733-3E65-476E-BF5C-081B48B700E7}"/>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Genau anweisen</a:t>
            </a:r>
          </a:p>
        </p:txBody>
      </p:sp>
      <p:sp>
        <p:nvSpPr>
          <p:cNvPr id="3" name="">
            <a:extLst xmlns:a="http://schemas.openxmlformats.org/drawingml/2006/main">
              <a:ext uri="{FF2B5EF4-FFF2-40B4-BE49-F238E27FC236}">
                <a16:creationId xmlns:a16="http://schemas.microsoft.com/office/drawing/2014/main" id="{703C4F54-0D0C-4E2D-9AB4-C03A16CB287B}"/>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06A9028-D7CB-4053-9E9F-C80B833C3EC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84</a:t>
            </a:r>
          </a:p>
        </p:txBody>
      </p:sp>
      <p:sp>
        <p:nvSpPr>
          <p:cNvPr id="5" name="">
            <a:extLst xmlns:a="http://schemas.openxmlformats.org/drawingml/2006/main">
              <a:ext uri="{FF2B5EF4-FFF2-40B4-BE49-F238E27FC236}">
                <a16:creationId xmlns:a16="http://schemas.microsoft.com/office/drawing/2014/main" id="{0C1F5483-F431-4BCC-9A8B-33A434647364}"/>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FFEECD3-C39F-4ABE-A972-8FAA97367527}"/>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Zeichne ein 5 × 5-Feld. Markiere Start links unten, Blick nach rechts und Ziel rechts oben. Schreibe den vollständigen Weg nur mit GEHE 1 FELD, DREHE LINKS und DREHE RECHTS. Zähle Bewegungen statt Kästchen.</a:t>
            </a:r>
          </a:p>
        </p:txBody>
      </p:sp>
      <p:sp>
        <p:nvSpPr>
          <p:cNvPr id="7" name="">
            <a:extLst xmlns:a="http://schemas.openxmlformats.org/drawingml/2006/main">
              <a:ext uri="{FF2B5EF4-FFF2-40B4-BE49-F238E27FC236}">
                <a16:creationId xmlns:a16="http://schemas.microsoft.com/office/drawing/2014/main" id="{11B239FC-01DF-409A-90F9-55C371B6E2E2}"/>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EFD4F517-C132-44C5-A916-13B102FF784D}"/>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Lass eine andere Person die Befehle wörtlich ausführen. Markiere jede unklare oder fehlende Anweisung.</a:t>
            </a:r>
          </a:p>
        </p:txBody>
      </p:sp>
      <p:sp>
        <p:nvSpPr>
          <p:cNvPr id="9" name="">
            <a:extLst xmlns:a="http://schemas.openxmlformats.org/drawingml/2006/main">
              <a:ext uri="{FF2B5EF4-FFF2-40B4-BE49-F238E27FC236}">
                <a16:creationId xmlns:a16="http://schemas.microsoft.com/office/drawing/2014/main" id="{2153BA75-D65B-4F1E-8871-E1C5CA90316F}"/>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803CF3CD-56AC-4D3F-8CB5-8BAFA6649376}"/>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Anweisung war weniger eindeutig als gedacht?</a:t>
            </a:r>
          </a:p>
        </p:txBody>
      </p:sp>
    </p:spTree>
    <p:extLst>
      <p:ext uri="{BB962C8B-B14F-4D97-AF65-F5344CB8AC3E}">
        <p14:creationId xmlns:p14="http://schemas.microsoft.com/office/powerpoint/2010/main" val="100042283"/>
      </p:ext>
    </p:extLst>
  </p:cSld>
</p:sld>
</file>

<file path=ppt/slides/slide8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E5C0B81-171D-44F1-92F5-4787AAF3AB1C}"/>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ZUERST ANSEHEN</a:t>
            </a:r>
          </a:p>
        </p:txBody>
      </p:sp>
      <p:sp>
        <p:nvSpPr>
          <p:cNvPr id="2" name="">
            <a:extLst xmlns:a="http://schemas.openxmlformats.org/drawingml/2006/main">
              <a:ext uri="{FF2B5EF4-FFF2-40B4-BE49-F238E27FC236}">
                <a16:creationId xmlns:a16="http://schemas.microsoft.com/office/drawing/2014/main" id="{E7E6C064-6A59-4612-BBDA-11F26E47C23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320BA26D-75FF-483A-BD05-706C66D2F09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85</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fe1c07d424944f1"/>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269011"/>
      </p:ext>
    </p:extLst>
  </p:cSld>
</p:sld>
</file>

<file path=ppt/slides/slide8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0B3E1D6-BD44-4B16-AD7D-2C1DA4F163A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2 · GEMEINSAM NACHMACHEN</a:t>
            </a:r>
          </a:p>
        </p:txBody>
      </p:sp>
      <p:sp>
        <p:nvSpPr>
          <p:cNvPr id="2" name="">
            <a:extLst xmlns:a="http://schemas.openxmlformats.org/drawingml/2006/main">
              <a:ext uri="{FF2B5EF4-FFF2-40B4-BE49-F238E27FC236}">
                <a16:creationId xmlns:a16="http://schemas.microsoft.com/office/drawing/2014/main" id="{CA2B067E-747A-4365-B4B6-F8C03B3A34C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Wiederholungen erkennen</a:t>
            </a:r>
          </a:p>
        </p:txBody>
      </p:sp>
      <p:sp>
        <p:nvSpPr>
          <p:cNvPr id="3" name="">
            <a:extLst xmlns:a="http://schemas.openxmlformats.org/drawingml/2006/main">
              <a:ext uri="{FF2B5EF4-FFF2-40B4-BE49-F238E27FC236}">
                <a16:creationId xmlns:a16="http://schemas.microsoft.com/office/drawing/2014/main" id="{690B31DB-F5B7-4624-BB51-0B9B67CDDE6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F36D6FA2-EDEB-45D5-87A1-A270780B0A8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86</a:t>
            </a:r>
          </a:p>
        </p:txBody>
      </p:sp>
      <p:sp>
        <p:nvSpPr>
          <p:cNvPr id="5" name="">
            <a:extLst xmlns:a="http://schemas.openxmlformats.org/drawingml/2006/main">
              <a:ext uri="{FF2B5EF4-FFF2-40B4-BE49-F238E27FC236}">
                <a16:creationId xmlns:a16="http://schemas.microsoft.com/office/drawing/2014/main" id="{D18CB167-1C1B-4835-8EAF-95A654C919BA}"/>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C119C472-E42D-4DF5-AA27-E06CE45D0BAC}"/>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05_Algorithmuskarte.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B11C0E8D-CC40-4CF1-A17C-773028151AB5}"/>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1DB9132-EC66-4993-8EE4-E50096E976B6}"/>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„Wiederholungen erkennen“.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6308D755-A17F-48B0-AC89-80DA2005D6EE}"/>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3212CBA-F0A6-496B-8E7C-0CCFAE2A9F6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„WIEDERHOLE 4 MAL: GEHE 1 FELD“. Ergänze darunter eine Begründung aus der Materialkarte.</a:t>
            </a:r>
          </a:p>
        </p:txBody>
      </p:sp>
      <p:sp>
        <p:nvSpPr>
          <p:cNvPr id="11" name="">
            <a:extLst xmlns:a="http://schemas.openxmlformats.org/drawingml/2006/main">
              <a:ext uri="{FF2B5EF4-FFF2-40B4-BE49-F238E27FC236}">
                <a16:creationId xmlns:a16="http://schemas.microsoft.com/office/drawing/2014/main" id="{DCB38058-CEDB-4686-82AA-AAAA72C49CEE}"/>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5769A8D9-C3CB-4DD5-A246-7C6E65E9237F}"/>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CB2CE4C6-81C8-460A-B6DA-40DFE0B0022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45B6098-6B59-4DEF-BD6E-E4470EF52BD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K1_Algorithmuskarte_Kennung; halte deinen eigenen Beitrag fest.</a:t>
            </a:r>
          </a:p>
        </p:txBody>
      </p:sp>
    </p:spTree>
    <p:extLst>
      <p:ext uri="{BB962C8B-B14F-4D97-AF65-F5344CB8AC3E}">
        <p14:creationId xmlns:p14="http://schemas.microsoft.com/office/powerpoint/2010/main" val="105237255"/>
      </p:ext>
    </p:extLst>
  </p:cSld>
</p:sld>
</file>

<file path=ppt/slides/slide8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8680737-9E04-4178-9376-02B8024AA49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2 · 50 MINUTEN</a:t>
            </a:r>
          </a:p>
        </p:txBody>
      </p:sp>
      <p:sp>
        <p:nvSpPr>
          <p:cNvPr id="2" name="">
            <a:extLst xmlns:a="http://schemas.openxmlformats.org/drawingml/2006/main">
              <a:ext uri="{FF2B5EF4-FFF2-40B4-BE49-F238E27FC236}">
                <a16:creationId xmlns:a16="http://schemas.microsoft.com/office/drawing/2014/main" id="{58C907E2-9FAA-44DB-9CC6-667AAD82D48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Wiederholungen erkennen</a:t>
            </a:r>
          </a:p>
        </p:txBody>
      </p:sp>
      <p:sp>
        <p:nvSpPr>
          <p:cNvPr id="3" name="">
            <a:extLst xmlns:a="http://schemas.openxmlformats.org/drawingml/2006/main">
              <a:ext uri="{FF2B5EF4-FFF2-40B4-BE49-F238E27FC236}">
                <a16:creationId xmlns:a16="http://schemas.microsoft.com/office/drawing/2014/main" id="{B51C0AD1-D46B-4ACD-96CD-7AC27506D83E}"/>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D87BE825-B78F-433D-960D-6C6C4BD7064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87</a:t>
            </a:r>
          </a:p>
        </p:txBody>
      </p:sp>
      <p:sp>
        <p:nvSpPr>
          <p:cNvPr id="5" name="">
            <a:extLst xmlns:a="http://schemas.openxmlformats.org/drawingml/2006/main">
              <a:ext uri="{FF2B5EF4-FFF2-40B4-BE49-F238E27FC236}">
                <a16:creationId xmlns:a16="http://schemas.microsoft.com/office/drawing/2014/main" id="{5CC69286-E2A8-4C17-8ED6-60BA1A0678A8}"/>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9C77714C-A191-463D-A1DB-937BBBF2FEA2}"/>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Markiere gleiche aufeinanderfolgende Befehle in deinem Weg. Ersetze sie durch WIEDERHOLE … MAL.</a:t>
            </a:r>
          </a:p>
        </p:txBody>
      </p:sp>
      <p:sp>
        <p:nvSpPr>
          <p:cNvPr id="7" name="">
            <a:extLst xmlns:a="http://schemas.openxmlformats.org/drawingml/2006/main">
              <a:ext uri="{FF2B5EF4-FFF2-40B4-BE49-F238E27FC236}">
                <a16:creationId xmlns:a16="http://schemas.microsoft.com/office/drawing/2014/main" id="{B10A0F0E-07E5-4DA6-B7AF-ED21ED593681}"/>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2A6B1E34-AFDA-49FD-B42B-5A961CFA60B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Führe die verkürzte Anleitung aus und vergleiche Ziel und Zahl der Schritte mit dem Original.</a:t>
            </a:r>
          </a:p>
        </p:txBody>
      </p:sp>
      <p:sp>
        <p:nvSpPr>
          <p:cNvPr id="9" name="">
            <a:extLst xmlns:a="http://schemas.openxmlformats.org/drawingml/2006/main">
              <a:ext uri="{FF2B5EF4-FFF2-40B4-BE49-F238E27FC236}">
                <a16:creationId xmlns:a16="http://schemas.microsoft.com/office/drawing/2014/main" id="{74D6CB9E-1B30-428F-A980-2F4543E5387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0EA6C60B-FB66-4DBE-92EA-2083223E380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passiert, wenn die Wiederholungszahl falsch ist?</a:t>
            </a:r>
          </a:p>
        </p:txBody>
      </p:sp>
    </p:spTree>
    <p:extLst>
      <p:ext uri="{BB962C8B-B14F-4D97-AF65-F5344CB8AC3E}">
        <p14:creationId xmlns:p14="http://schemas.microsoft.com/office/powerpoint/2010/main" val="497694007"/>
      </p:ext>
    </p:extLst>
  </p:cSld>
</p:sld>
</file>

<file path=ppt/slides/slide8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5062F3C-73FE-482A-9750-0C2C0C9BD95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ZUERST ANSEHEN</a:t>
            </a:r>
          </a:p>
        </p:txBody>
      </p:sp>
      <p:sp>
        <p:nvSpPr>
          <p:cNvPr id="2" name="">
            <a:extLst xmlns:a="http://schemas.openxmlformats.org/drawingml/2006/main">
              <a:ext uri="{FF2B5EF4-FFF2-40B4-BE49-F238E27FC236}">
                <a16:creationId xmlns:a16="http://schemas.microsoft.com/office/drawing/2014/main" id="{D0691BDF-C097-4F20-9789-9CC9872CA6E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31CFDAB2-439D-4EF7-916F-CAA196456D9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88</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5d1627eca6804f1e"/>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338775463"/>
      </p:ext>
    </p:extLst>
  </p:cSld>
</p:sld>
</file>

<file path=ppt/slides/slide8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FE9DDCC-46AA-4AC9-99FA-A25C9796F40D}"/>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3 · GEMEINSAM NACHMACHEN</a:t>
            </a:r>
          </a:p>
        </p:txBody>
      </p:sp>
      <p:sp>
        <p:nvSpPr>
          <p:cNvPr id="2" name="">
            <a:extLst xmlns:a="http://schemas.openxmlformats.org/drawingml/2006/main">
              <a:ext uri="{FF2B5EF4-FFF2-40B4-BE49-F238E27FC236}">
                <a16:creationId xmlns:a16="http://schemas.microsoft.com/office/drawing/2014/main" id="{0DCA7659-5941-4C39-96EB-096426732BB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Fehler finden</a:t>
            </a:r>
          </a:p>
        </p:txBody>
      </p:sp>
      <p:sp>
        <p:nvSpPr>
          <p:cNvPr id="3" name="">
            <a:extLst xmlns:a="http://schemas.openxmlformats.org/drawingml/2006/main">
              <a:ext uri="{FF2B5EF4-FFF2-40B4-BE49-F238E27FC236}">
                <a16:creationId xmlns:a16="http://schemas.microsoft.com/office/drawing/2014/main" id="{1F7D111B-8A96-4458-863E-B0EC04DE930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CF197364-24E1-4982-8B51-362692ACE7F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89</a:t>
            </a:r>
          </a:p>
        </p:txBody>
      </p:sp>
      <p:sp>
        <p:nvSpPr>
          <p:cNvPr id="5" name="">
            <a:extLst xmlns:a="http://schemas.openxmlformats.org/drawingml/2006/main">
              <a:ext uri="{FF2B5EF4-FFF2-40B4-BE49-F238E27FC236}">
                <a16:creationId xmlns:a16="http://schemas.microsoft.com/office/drawing/2014/main" id="{7FE4044A-C670-4DDC-A87A-83C651F03489}"/>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61BB4017-5341-4547-9376-B57AB362BC7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05_Algorithmuskarte.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C2323002-A9DB-4124-93BF-AE3A35D7C979}"/>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2FF35973-219F-46BF-8C8C-18C67FFF236A}"/>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„Fehler finden“.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A83B9647-9A2C-4571-A196-A2C93C4C1956}"/>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EB10CBD6-6078-4199-AA11-49BC9B886E67}"/>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„Soll: rechts oben“. Ergänze darunter eine Begründung aus der Materialkarte.</a:t>
            </a:r>
          </a:p>
        </p:txBody>
      </p:sp>
      <p:sp>
        <p:nvSpPr>
          <p:cNvPr id="11" name="">
            <a:extLst xmlns:a="http://schemas.openxmlformats.org/drawingml/2006/main">
              <a:ext uri="{FF2B5EF4-FFF2-40B4-BE49-F238E27FC236}">
                <a16:creationId xmlns:a16="http://schemas.microsoft.com/office/drawing/2014/main" id="{6CE564CB-3A88-4DA4-990E-46BE4F8BFA1A}"/>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29AC7321-C015-4836-8160-3B194CEC833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18AECB42-6F46-430A-A6AB-36EFBBA4FF5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FED5444-A369-46CB-827A-923B42D1AC6E}"/>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K1_Algorithmuskarte_Kennung; halte deinen eigenen Beitrag fest.</a:t>
            </a:r>
          </a:p>
        </p:txBody>
      </p:sp>
    </p:spTree>
    <p:extLst>
      <p:ext uri="{BB962C8B-B14F-4D97-AF65-F5344CB8AC3E}">
        <p14:creationId xmlns:p14="http://schemas.microsoft.com/office/powerpoint/2010/main" val="1323342904"/>
      </p:ext>
    </p:extLst>
  </p:cSld>
</p:sld>
</file>

<file path=ppt/slides/slide9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85D532E-A327-4CEC-AF2E-7336C244851E}"/>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3 · 50 MINUTEN</a:t>
            </a:r>
          </a:p>
        </p:txBody>
      </p:sp>
      <p:sp>
        <p:nvSpPr>
          <p:cNvPr id="2" name="">
            <a:extLst xmlns:a="http://schemas.openxmlformats.org/drawingml/2006/main">
              <a:ext uri="{FF2B5EF4-FFF2-40B4-BE49-F238E27FC236}">
                <a16:creationId xmlns:a16="http://schemas.microsoft.com/office/drawing/2014/main" id="{F3BED8CE-1360-4C34-B547-2D0B9F84A17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Fehler finden</a:t>
            </a:r>
          </a:p>
        </p:txBody>
      </p:sp>
      <p:sp>
        <p:nvSpPr>
          <p:cNvPr id="3" name="">
            <a:extLst xmlns:a="http://schemas.openxmlformats.org/drawingml/2006/main">
              <a:ext uri="{FF2B5EF4-FFF2-40B4-BE49-F238E27FC236}">
                <a16:creationId xmlns:a16="http://schemas.microsoft.com/office/drawing/2014/main" id="{F4B236FB-A154-4CF1-AAC1-219903635698}"/>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48A524B5-411A-4398-BCAA-7296EB5E94F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90</a:t>
            </a:r>
          </a:p>
        </p:txBody>
      </p:sp>
      <p:sp>
        <p:nvSpPr>
          <p:cNvPr id="5" name="">
            <a:extLst xmlns:a="http://schemas.openxmlformats.org/drawingml/2006/main">
              <a:ext uri="{FF2B5EF4-FFF2-40B4-BE49-F238E27FC236}">
                <a16:creationId xmlns:a16="http://schemas.microsoft.com/office/drawing/2014/main" id="{70389E28-C1BF-41A6-8582-1DF7231D524A}"/>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076607D-5CD6-4E1D-8386-EF2A88F84CBE}"/>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Teste den fehlerhaften Ablauf: 4 Schritte, rechts drehen, 4 Schritte. Notiere die erste Stelle, an der der Weg nicht mehr zum Ziel führt.</a:t>
            </a:r>
          </a:p>
        </p:txBody>
      </p:sp>
      <p:sp>
        <p:nvSpPr>
          <p:cNvPr id="7" name="">
            <a:extLst xmlns:a="http://schemas.openxmlformats.org/drawingml/2006/main">
              <a:ext uri="{FF2B5EF4-FFF2-40B4-BE49-F238E27FC236}">
                <a16:creationId xmlns:a16="http://schemas.microsoft.com/office/drawing/2014/main" id="{BD88291F-F044-48B6-9073-7A6CB02A4FA5}"/>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CBE6759C-E1F3-49AB-B420-90028A5FF6DA}"/>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Korrigiere den Ablauf und dokumentiere Erwartung, tatsächlichen Verlauf und Korrektur.</a:t>
            </a:r>
          </a:p>
        </p:txBody>
      </p:sp>
      <p:sp>
        <p:nvSpPr>
          <p:cNvPr id="9" name="">
            <a:extLst xmlns:a="http://schemas.openxmlformats.org/drawingml/2006/main">
              <a:ext uri="{FF2B5EF4-FFF2-40B4-BE49-F238E27FC236}">
                <a16:creationId xmlns:a16="http://schemas.microsoft.com/office/drawing/2014/main" id="{3C759899-F786-43EB-876B-2607CE510FA2}"/>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CFF92CA-F21D-4361-9006-6F0F349EE22B}"/>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ist die erste falsche Stelle besonders hilfreich?</a:t>
            </a:r>
          </a:p>
        </p:txBody>
      </p:sp>
    </p:spTree>
    <p:extLst>
      <p:ext uri="{BB962C8B-B14F-4D97-AF65-F5344CB8AC3E}">
        <p14:creationId xmlns:p14="http://schemas.microsoft.com/office/powerpoint/2010/main" val="692620880"/>
      </p:ext>
    </p:extLst>
  </p:cSld>
</p:sld>
</file>

<file path=ppt/slides/slide9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4C82369-6E0B-4AF7-B047-7B01BF5D522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ZUERST ANSEHEN</a:t>
            </a:r>
          </a:p>
        </p:txBody>
      </p:sp>
      <p:sp>
        <p:nvSpPr>
          <p:cNvPr id="2" name="">
            <a:extLst xmlns:a="http://schemas.openxmlformats.org/drawingml/2006/main">
              <a:ext uri="{FF2B5EF4-FFF2-40B4-BE49-F238E27FC236}">
                <a16:creationId xmlns:a16="http://schemas.microsoft.com/office/drawing/2014/main" id="{359E53FD-230E-4D14-A390-F2D160CC87E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CA19722F-16FA-42D0-B2B9-34D7F63D7AD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6f58487d3c124eef"/>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221824350"/>
      </p:ext>
    </p:extLst>
  </p:cSld>
</p:sld>
</file>

<file path=ppt/slides/slide9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847CBA2-9B81-4C2A-A288-8AB9A652A6B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4 · GEMEINSAM NACHMACHEN</a:t>
            </a:r>
          </a:p>
        </p:txBody>
      </p:sp>
      <p:sp>
        <p:nvSpPr>
          <p:cNvPr id="2" name="">
            <a:extLst xmlns:a="http://schemas.openxmlformats.org/drawingml/2006/main">
              <a:ext uri="{FF2B5EF4-FFF2-40B4-BE49-F238E27FC236}">
                <a16:creationId xmlns:a16="http://schemas.microsoft.com/office/drawing/2014/main" id="{50F5CB10-2CE0-4F63-8337-2EFAB63AD4FE}"/>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Algorithmuskarte bauen</a:t>
            </a:r>
          </a:p>
        </p:txBody>
      </p:sp>
      <p:sp>
        <p:nvSpPr>
          <p:cNvPr id="3" name="">
            <a:extLst xmlns:a="http://schemas.openxmlformats.org/drawingml/2006/main">
              <a:ext uri="{FF2B5EF4-FFF2-40B4-BE49-F238E27FC236}">
                <a16:creationId xmlns:a16="http://schemas.microsoft.com/office/drawing/2014/main" id="{D9383E24-489B-4D28-BD76-CB5393F6479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626CB9B0-58C3-4D86-8409-38275EDDDCB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92</a:t>
            </a:r>
          </a:p>
        </p:txBody>
      </p:sp>
      <p:sp>
        <p:nvSpPr>
          <p:cNvPr id="5" name="">
            <a:extLst xmlns:a="http://schemas.openxmlformats.org/drawingml/2006/main">
              <a:ext uri="{FF2B5EF4-FFF2-40B4-BE49-F238E27FC236}">
                <a16:creationId xmlns:a16="http://schemas.microsoft.com/office/drawing/2014/main" id="{5D21E6EB-9111-4C5D-8395-300ADEEFB77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4970FA28-AAC0-490F-82DD-964841A3EAE9}"/>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OneDrive und den Themenordner 05_Algorithmuskarte. Öffne deine Themen-Datei oder erstelle sie über Neu &gt; Word-Dokument.</a:t>
            </a:r>
          </a:p>
        </p:txBody>
      </p:sp>
      <p:sp>
        <p:nvSpPr>
          <p:cNvPr id="7" name="">
            <a:extLst xmlns:a="http://schemas.openxmlformats.org/drawingml/2006/main">
              <a:ext uri="{FF2B5EF4-FFF2-40B4-BE49-F238E27FC236}">
                <a16:creationId xmlns:a16="http://schemas.microsoft.com/office/drawing/2014/main" id="{E21DB726-79AE-4C5D-8FD8-F75E2B4A2807}"/>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D132A278-61F3-4931-88DE-037D1B5082B4}"/>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Schreibe die Überschrift „Algorithmuskarte bauen“. Markiere sie und wähle Start &gt; Formatvorlagen &gt; Überschrift 1.</a:t>
            </a:r>
          </a:p>
        </p:txBody>
      </p:sp>
      <p:sp>
        <p:nvSpPr>
          <p:cNvPr id="9" name="">
            <a:extLst xmlns:a="http://schemas.openxmlformats.org/drawingml/2006/main">
              <a:ext uri="{FF2B5EF4-FFF2-40B4-BE49-F238E27FC236}">
                <a16:creationId xmlns:a16="http://schemas.microsoft.com/office/drawing/2014/main" id="{DF17F941-D40C-4EF4-A414-E1C0EEC24C9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742F907D-31C5-4DC7-A5CB-6B4D5F995992}"/>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Beginne mit dem Beispiel: „Vollständiger Ablauf“. Ergänze darunter eine Begründung aus der Materialkarte.</a:t>
            </a:r>
          </a:p>
        </p:txBody>
      </p:sp>
      <p:sp>
        <p:nvSpPr>
          <p:cNvPr id="11" name="">
            <a:extLst xmlns:a="http://schemas.openxmlformats.org/drawingml/2006/main">
              <a:ext uri="{FF2B5EF4-FFF2-40B4-BE49-F238E27FC236}">
                <a16:creationId xmlns:a16="http://schemas.microsoft.com/office/drawing/2014/main" id="{5E9BF61C-D87A-4E4E-8FF7-60905511C65D}"/>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75EEBBD-6245-4783-B33D-8A6E896D3351}"/>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Bearbeite jetzt Aufgabe A und B. Trenne im Dokument Aussage, Beleg und offene Frage; nutze Einfügen &gt; Tabelle für Vergleiche.</a:t>
            </a:r>
          </a:p>
        </p:txBody>
      </p:sp>
      <p:sp>
        <p:nvSpPr>
          <p:cNvPr id="13" name="">
            <a:extLst xmlns:a="http://schemas.openxmlformats.org/drawingml/2006/main">
              <a:ext uri="{FF2B5EF4-FFF2-40B4-BE49-F238E27FC236}">
                <a16:creationId xmlns:a16="http://schemas.microsoft.com/office/drawing/2014/main" id="{5B74F267-14CD-407E-B589-B39EF40F09FB}"/>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449425F9-5062-47BF-91C3-1766F99D78F7}"/>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Prüfe mit einer anderen Person die fachliche Aussage. Speichere in OneDrive unter K1_Algorithmuskarte_Kennung; halte deinen eigenen Beitrag fest.</a:t>
            </a:r>
          </a:p>
        </p:txBody>
      </p:sp>
    </p:spTree>
    <p:extLst>
      <p:ext uri="{BB962C8B-B14F-4D97-AF65-F5344CB8AC3E}">
        <p14:creationId xmlns:p14="http://schemas.microsoft.com/office/powerpoint/2010/main" val="408002547"/>
      </p:ext>
    </p:extLst>
  </p:cSld>
</p:sld>
</file>

<file path=ppt/slides/slide9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9A1430EC-38B3-4879-B037-AD12FC58B92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4 · 50 MINUTEN</a:t>
            </a:r>
          </a:p>
        </p:txBody>
      </p:sp>
      <p:sp>
        <p:nvSpPr>
          <p:cNvPr id="2" name="">
            <a:extLst xmlns:a="http://schemas.openxmlformats.org/drawingml/2006/main">
              <a:ext uri="{FF2B5EF4-FFF2-40B4-BE49-F238E27FC236}">
                <a16:creationId xmlns:a16="http://schemas.microsoft.com/office/drawing/2014/main" id="{BB9123D1-342B-4C35-9C05-D10F2CDC316F}"/>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Algorithmuskarte bauen</a:t>
            </a:r>
          </a:p>
        </p:txBody>
      </p:sp>
      <p:sp>
        <p:nvSpPr>
          <p:cNvPr id="3" name="">
            <a:extLst xmlns:a="http://schemas.openxmlformats.org/drawingml/2006/main">
              <a:ext uri="{FF2B5EF4-FFF2-40B4-BE49-F238E27FC236}">
                <a16:creationId xmlns:a16="http://schemas.microsoft.com/office/drawing/2014/main" id="{C6152743-57C7-498C-A6EE-01024AE6DD8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5C90C7FE-AE56-487D-9823-02A62737C13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93</a:t>
            </a:r>
          </a:p>
        </p:txBody>
      </p:sp>
      <p:sp>
        <p:nvSpPr>
          <p:cNvPr id="5" name="">
            <a:extLst xmlns:a="http://schemas.openxmlformats.org/drawingml/2006/main">
              <a:ext uri="{FF2B5EF4-FFF2-40B4-BE49-F238E27FC236}">
                <a16:creationId xmlns:a16="http://schemas.microsoft.com/office/drawing/2014/main" id="{3FDE3B99-B9A2-4B89-98B7-84648F01935D}"/>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1832CB73-CF32-45AA-8B6D-241F4EAF586B}"/>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eine Karte mit Feld, vollständigem Ablauf und Schleifenversion.</a:t>
            </a:r>
          </a:p>
        </p:txBody>
      </p:sp>
      <p:sp>
        <p:nvSpPr>
          <p:cNvPr id="7" name="">
            <a:extLst xmlns:a="http://schemas.openxmlformats.org/drawingml/2006/main">
              <a:ext uri="{FF2B5EF4-FFF2-40B4-BE49-F238E27FC236}">
                <a16:creationId xmlns:a16="http://schemas.microsoft.com/office/drawing/2014/main" id="{1C306794-68C6-4E7D-8514-C54941C1BA96}"/>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D6CF82C5-ECA7-42D6-8961-A3C5483D0F08}"/>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Ergänze dein Fehlerbeispiel mit Korrektur und vergleiche Textanleitung mit Pfeilzeichnung.</a:t>
            </a:r>
          </a:p>
        </p:txBody>
      </p:sp>
      <p:sp>
        <p:nvSpPr>
          <p:cNvPr id="9" name="">
            <a:extLst xmlns:a="http://schemas.openxmlformats.org/drawingml/2006/main">
              <a:ext uri="{FF2B5EF4-FFF2-40B4-BE49-F238E27FC236}">
                <a16:creationId xmlns:a16="http://schemas.microsoft.com/office/drawing/2014/main" id="{7E0581BF-86DF-4B05-9C68-A793D2AD0940}"/>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2100A50C-0D91-4A61-9B6F-4A2044184E4F}"/>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Darstellung würde ein neues Team leichter verstehen?</a:t>
            </a:r>
          </a:p>
        </p:txBody>
      </p:sp>
    </p:spTree>
    <p:extLst>
      <p:ext uri="{BB962C8B-B14F-4D97-AF65-F5344CB8AC3E}">
        <p14:creationId xmlns:p14="http://schemas.microsoft.com/office/powerpoint/2010/main" val="1920422213"/>
      </p:ext>
    </p:extLst>
  </p:cSld>
</p:sld>
</file>

<file path=ppt/slides/slide9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BAE8674F-5DF9-4DCD-80C2-5465A475E9A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ZUERST ANSEHEN</a:t>
            </a:r>
          </a:p>
        </p:txBody>
      </p:sp>
      <p:sp>
        <p:nvSpPr>
          <p:cNvPr id="2" name="">
            <a:extLst xmlns:a="http://schemas.openxmlformats.org/drawingml/2006/main">
              <a:ext uri="{FF2B5EF4-FFF2-40B4-BE49-F238E27FC236}">
                <a16:creationId xmlns:a16="http://schemas.microsoft.com/office/drawing/2014/main" id="{C3329ABD-01FB-460E-95D1-6766ED39E3A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3A028A77-012A-470C-853B-DBFBF1CCA86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b71a75c8e9604e3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468274810"/>
      </p:ext>
    </p:extLst>
  </p:cSld>
</p:sld>
</file>

<file path=ppt/slides/slide9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9D2473EE-56B1-44FA-802A-BA1E32B000B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 5 · GEMEINSAM NACHMACHEN</a:t>
            </a:r>
          </a:p>
        </p:txBody>
      </p:sp>
      <p:sp>
        <p:nvSpPr>
          <p:cNvPr id="2" name="">
            <a:extLst xmlns:a="http://schemas.openxmlformats.org/drawingml/2006/main">
              <a:ext uri="{FF2B5EF4-FFF2-40B4-BE49-F238E27FC236}">
                <a16:creationId xmlns:a16="http://schemas.microsoft.com/office/drawing/2014/main" id="{52051180-42B8-49D3-8F58-A2C3F1EFEE6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Blindtest durchführen</a:t>
            </a:r>
          </a:p>
        </p:txBody>
      </p:sp>
      <p:sp>
        <p:nvSpPr>
          <p:cNvPr id="3" name="">
            <a:extLst xmlns:a="http://schemas.openxmlformats.org/drawingml/2006/main">
              <a:ext uri="{FF2B5EF4-FFF2-40B4-BE49-F238E27FC236}">
                <a16:creationId xmlns:a16="http://schemas.microsoft.com/office/drawing/2014/main" id="{D258C9E0-CB60-4164-9211-386421D892C9}"/>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A06C40B1-E896-49EA-8AEE-EDCFB2413B56}"/>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95</a:t>
            </a:r>
          </a:p>
        </p:txBody>
      </p:sp>
      <p:sp>
        <p:nvSpPr>
          <p:cNvPr id="5" name="">
            <a:extLst xmlns:a="http://schemas.openxmlformats.org/drawingml/2006/main">
              <a:ext uri="{FF2B5EF4-FFF2-40B4-BE49-F238E27FC236}">
                <a16:creationId xmlns:a16="http://schemas.microsoft.com/office/drawing/2014/main" id="{82B158CB-FA2E-42A1-B2A3-7EA70A82E5A8}"/>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CABBCED-D1F1-4800-8219-4F9741A883F5}"/>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K1_Algorithmuskarte_Kennung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05C339AD-4BD1-40EE-86D5-7E1BD02BA10F}"/>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324394D-BA85-4815-BD70-CF9C3AF3465C}"/>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10DFFA5F-F058-4A6F-BFFF-DE88088BE6A7}"/>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D64C07D0-C622-41D3-A2E2-EBAB24C22EAF}"/>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BCED9964-86D9-451B-83E5-F42FEE81A0D2}"/>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FE5DAB98-1199-4D2A-8363-A6B1802CCFCA}"/>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92D34681-3667-49F1-B61A-12D7E864407F}"/>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BE7965F0-570E-44C6-AA1C-3FA7C2D3AB99}"/>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568641031"/>
      </p:ext>
    </p:extLst>
  </p:cSld>
</p:sld>
</file>

<file path=ppt/slides/slide9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8B35E20-829A-4238-A633-FDBE3E0A854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ARBEITSBLATT 5 · 50 MINUTEN</a:t>
            </a:r>
          </a:p>
        </p:txBody>
      </p:sp>
      <p:sp>
        <p:nvSpPr>
          <p:cNvPr id="2" name="">
            <a:extLst xmlns:a="http://schemas.openxmlformats.org/drawingml/2006/main">
              <a:ext uri="{FF2B5EF4-FFF2-40B4-BE49-F238E27FC236}">
                <a16:creationId xmlns:a16="http://schemas.microsoft.com/office/drawing/2014/main" id="{2F294114-4375-4EAF-B670-49B786EF626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Blindtest durchführen</a:t>
            </a:r>
          </a:p>
        </p:txBody>
      </p:sp>
      <p:sp>
        <p:nvSpPr>
          <p:cNvPr id="3" name="">
            <a:extLst xmlns:a="http://schemas.openxmlformats.org/drawingml/2006/main">
              <a:ext uri="{FF2B5EF4-FFF2-40B4-BE49-F238E27FC236}">
                <a16:creationId xmlns:a16="http://schemas.microsoft.com/office/drawing/2014/main" id="{D2676A0A-93B6-420A-8821-731A297D6C0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5B768185-CBAC-470F-B00F-D6F88FE3C52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96</a:t>
            </a:r>
          </a:p>
        </p:txBody>
      </p:sp>
      <p:sp>
        <p:nvSpPr>
          <p:cNvPr id="5" name="">
            <a:extLst xmlns:a="http://schemas.openxmlformats.org/drawingml/2006/main">
              <a:ext uri="{FF2B5EF4-FFF2-40B4-BE49-F238E27FC236}">
                <a16:creationId xmlns:a16="http://schemas.microsoft.com/office/drawing/2014/main" id="{26987AFA-32FF-431A-AC19-9D29840BDE9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C4B5BDF1-CCCC-4D83-89EC-AD036A6CB960}"/>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Gib die Karte ohne Erklärung an ein anderes Team und beobachte den Ablauf. Verbessere einen Stolperpunkt.</a:t>
            </a:r>
          </a:p>
        </p:txBody>
      </p:sp>
      <p:sp>
        <p:nvSpPr>
          <p:cNvPr id="7" name="">
            <a:extLst xmlns:a="http://schemas.openxmlformats.org/drawingml/2006/main">
              <a:ext uri="{FF2B5EF4-FFF2-40B4-BE49-F238E27FC236}">
                <a16:creationId xmlns:a16="http://schemas.microsoft.com/office/drawing/2014/main" id="{69FA2060-36F0-470F-B6A5-4E160683650C}"/>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B82A1DD-1D75-4D13-B0D7-4CF775B21540}"/>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Exportiere die Karte und erkläre selbstständig, welchen Befehl deine Schleife wiederholt.</a:t>
            </a:r>
          </a:p>
        </p:txBody>
      </p:sp>
      <p:sp>
        <p:nvSpPr>
          <p:cNvPr id="9" name="">
            <a:extLst xmlns:a="http://schemas.openxmlformats.org/drawingml/2006/main">
              <a:ext uri="{FF2B5EF4-FFF2-40B4-BE49-F238E27FC236}">
                <a16:creationId xmlns:a16="http://schemas.microsoft.com/office/drawing/2014/main" id="{CABDB80C-1018-4871-8140-8F67C091FDC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40129C42-4126-48F5-8E5C-7B6DFC4DE011}"/>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Annahme hattest du nicht aufgeschrieben?</a:t>
            </a:r>
          </a:p>
        </p:txBody>
      </p:sp>
    </p:spTree>
    <p:extLst>
      <p:ext uri="{BB962C8B-B14F-4D97-AF65-F5344CB8AC3E}">
        <p14:creationId xmlns:p14="http://schemas.microsoft.com/office/powerpoint/2010/main" val="1400172873"/>
      </p:ext>
    </p:extLst>
  </p:cSld>
</p:sld>
</file>

<file path=ppt/slides/slide9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35479117-B1D1-4B47-973A-68DE97B2B99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5 · ABSCHLUSS</a:t>
            </a:r>
          </a:p>
        </p:txBody>
      </p:sp>
      <p:sp>
        <p:nvSpPr>
          <p:cNvPr id="2" name="">
            <a:extLst xmlns:a="http://schemas.openxmlformats.org/drawingml/2006/main">
              <a:ext uri="{FF2B5EF4-FFF2-40B4-BE49-F238E27FC236}">
                <a16:creationId xmlns:a16="http://schemas.microsoft.com/office/drawing/2014/main" id="{0FF196B5-A73E-4CB1-B132-AEB73E0C5095}"/>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30EE1FB8-8D72-4983-8AB7-F75F345B2A0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64102D4-7F06-4CC6-BDE0-54C7F178BA6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97</a:t>
            </a:r>
          </a:p>
        </p:txBody>
      </p:sp>
      <p:sp>
        <p:nvSpPr>
          <p:cNvPr id="5" name="">
            <a:extLst xmlns:a="http://schemas.openxmlformats.org/drawingml/2006/main">
              <a:ext uri="{FF2B5EF4-FFF2-40B4-BE49-F238E27FC236}">
                <a16:creationId xmlns:a16="http://schemas.microsoft.com/office/drawing/2014/main" id="{0CA82066-9455-4333-816E-022D0DA7C53B}"/>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Eine ausführbare Anleitung vom Start zum Ziel.</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Eine Schleifenversion mit demselben Ergebnis.</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Testnotiz mit erwartetem Weg, Fehlerstelle und Korrektur.</a:t>
            </a:r>
          </a:p>
        </p:txBody>
      </p:sp>
      <p:sp>
        <p:nvSpPr>
          <p:cNvPr id="6" name="">
            <a:extLst xmlns:a="http://schemas.openxmlformats.org/drawingml/2006/main">
              <a:ext uri="{FF2B5EF4-FFF2-40B4-BE49-F238E27FC236}">
                <a16:creationId xmlns:a16="http://schemas.microsoft.com/office/drawing/2014/main" id="{025D14D8-A88D-4803-A155-DE91F9AD2956}"/>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DF791641-C892-4196-9E10-F892138AAF40}"/>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597693530"/>
      </p:ext>
    </p:extLst>
  </p:cSld>
</p:sld>
</file>

<file path=ppt/slides/slide9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BAD3F4B0-F9D5-40EC-900E-D600C91692F2}"/>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DEIN ALLTAG</a:t>
            </a:r>
          </a:p>
        </p:txBody>
      </p:sp>
      <p:sp>
        <p:nvSpPr>
          <p:cNvPr id="2" name="">
            <a:extLst xmlns:a="http://schemas.openxmlformats.org/drawingml/2006/main">
              <a:ext uri="{FF2B5EF4-FFF2-40B4-BE49-F238E27FC236}">
                <a16:creationId xmlns:a16="http://schemas.microsoft.com/office/drawing/2014/main" id="{7CD0FA06-33ED-42D3-B12B-B0284F6B772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Medien früher heute und morgen</a:t>
            </a:r>
          </a:p>
        </p:txBody>
      </p:sp>
      <p:sp>
        <p:nvSpPr>
          <p:cNvPr id="3" name="">
            <a:extLst xmlns:a="http://schemas.openxmlformats.org/drawingml/2006/main">
              <a:ext uri="{FF2B5EF4-FFF2-40B4-BE49-F238E27FC236}">
                <a16:creationId xmlns:a16="http://schemas.microsoft.com/office/drawing/2014/main" id="{8FB08A12-6782-4A59-A78F-02CFA500783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749E0860-3DA2-45A6-ACB9-C7C9D11F41B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98</a:t>
            </a:r>
          </a:p>
        </p:txBody>
      </p:sp>
      <p:sp>
        <p:nvSpPr>
          <p:cNvPr id="5" name="">
            <a:extLst xmlns:a="http://schemas.openxmlformats.org/drawingml/2006/main">
              <a:ext uri="{FF2B5EF4-FFF2-40B4-BE49-F238E27FC236}">
                <a16:creationId xmlns:a16="http://schemas.microsoft.com/office/drawing/2014/main" id="{0F8DEDE3-BB7C-45A3-8728-2AE785A3F30F}"/>
              </a:ext>
            </a:extLst>
          </p:cNvPr>
          <p:cNvSpPr>
            <a:spLocks xmlns:a="http://schemas.openxmlformats.org/drawingml/2006/main" noGrp="1"/>
          </p:cNvSpPr>
          <p:nvPr/>
        </p:nvSpPr>
        <p:spPr>
          <a:xfrm xmlns:a="http://schemas.openxmlformats.org/drawingml/2006/main">
            <a:off x="609600" y="2076450"/>
            <a:ext cx="10906125"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0">
                <a:solidFill>
                  <a:srgbClr val="333333"/>
                </a:solidFill>
                <a:latin typeface="Argentum Sans"/>
                <a:ea typeface="Argentum Sans"/>
                <a:cs typeface="Argentum Sans"/>
              </a:defRPr>
            </a:pPr>
            <a:r>
              <a:rPr sz="2250" b="0">
                <a:solidFill>
                  <a:srgbClr val="333333"/>
                </a:solidFill>
                <a:latin typeface="Argentum Sans"/>
                <a:ea typeface="Argentum Sans"/>
                <a:cs typeface="Argentum Sans"/>
              </a:rPr>
              <a:t>Eine Wegbeschreibung kann auf Papier stehen oder auf dem Handy erscheinen. Beides kann helfen, aber nicht in jeder Situation gleich gut. Du vergleichst vertraute Medien und überlegst, was unterschiedliche Menschen brauchen. Danach erklärst du an vier Folien eine bewusste Medienentscheidung. Persönliche Bildschirmzeiten musst du dafür nicht offenlegen.</a:t>
            </a:r>
          </a:p>
        </p:txBody>
      </p:sp>
      <p:sp>
        <p:nvSpPr>
          <p:cNvPr id="6" name="">
            <a:extLst xmlns:a="http://schemas.openxmlformats.org/drawingml/2006/main">
              <a:ext uri="{FF2B5EF4-FFF2-40B4-BE49-F238E27FC236}">
                <a16:creationId xmlns:a16="http://schemas.microsoft.com/office/drawing/2014/main" id="{FF033A03-656A-415F-AC2D-43823E70BABA}"/>
              </a:ext>
            </a:extLst>
          </p:cNvPr>
          <p:cNvSpPr>
            <a:spLocks xmlns:a="http://schemas.openxmlformats.org/drawingml/2006/main" noGrp="1"/>
          </p:cNvSpPr>
          <p:nvPr/>
        </p:nvSpPr>
        <p:spPr>
          <a:xfrm xmlns:a="http://schemas.openxmlformats.org/drawingml/2006/main">
            <a:off x="609600" y="4429125"/>
            <a:ext cx="10906125"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Dein erster Versuch</a:t>
            </a:r>
          </a:p>
        </p:txBody>
      </p:sp>
      <p:sp>
        <p:nvSpPr>
          <p:cNvPr id="7" name="">
            <a:extLst xmlns:a="http://schemas.openxmlformats.org/drawingml/2006/main">
              <a:ext uri="{FF2B5EF4-FFF2-40B4-BE49-F238E27FC236}">
                <a16:creationId xmlns:a16="http://schemas.microsoft.com/office/drawing/2014/main" id="{D650F6C4-F235-4CD6-A8F8-A173C55AEA2C}"/>
              </a:ext>
            </a:extLst>
          </p:cNvPr>
          <p:cNvSpPr>
            <a:spLocks xmlns:a="http://schemas.openxmlformats.org/drawingml/2006/main" noGrp="1"/>
          </p:cNvSpPr>
          <p:nvPr/>
        </p:nvSpPr>
        <p:spPr>
          <a:xfrm xmlns:a="http://schemas.openxmlformats.org/drawingml/2006/main">
            <a:off x="609600" y="4991100"/>
            <a:ext cx="10906125" cy="1181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Stell dir vor: Du suchst einen Treffpunkt und der Akku ist leer. Vergleiche einen gedruckten Plan mit einer Navigations-App. Nenne für diese Situation einen Vorteil und eine Grenze beider Möglichkeiten.</a:t>
            </a:r>
          </a:p>
        </p:txBody>
      </p:sp>
    </p:spTree>
    <p:extLst>
      <p:ext uri="{BB962C8B-B14F-4D97-AF65-F5344CB8AC3E}">
        <p14:creationId xmlns:p14="http://schemas.microsoft.com/office/powerpoint/2010/main" val="1874706119"/>
      </p:ext>
    </p:extLst>
  </p:cSld>
</p:sld>
</file>

<file path=ppt/slides/slide9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71CDDBF2-7DFD-433E-8EA5-86B4F96D5C9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5 UNTERRICHTSEINHEITEN</a:t>
            </a:r>
          </a:p>
        </p:txBody>
      </p:sp>
      <p:sp>
        <p:nvSpPr>
          <p:cNvPr id="2" name="">
            <a:extLst xmlns:a="http://schemas.openxmlformats.org/drawingml/2006/main">
              <a:ext uri="{FF2B5EF4-FFF2-40B4-BE49-F238E27FC236}">
                <a16:creationId xmlns:a16="http://schemas.microsoft.com/office/drawing/2014/main" id="{F622BD72-09C0-4031-8DB5-C631EA7979AC}"/>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Medien früher heute und morgen</a:t>
            </a:r>
          </a:p>
        </p:txBody>
      </p:sp>
      <p:sp>
        <p:nvSpPr>
          <p:cNvPr id="3" name="">
            <a:extLst xmlns:a="http://schemas.openxmlformats.org/drawingml/2006/main">
              <a:ext uri="{FF2B5EF4-FFF2-40B4-BE49-F238E27FC236}">
                <a16:creationId xmlns:a16="http://schemas.microsoft.com/office/drawing/2014/main" id="{53E463BC-473E-44E7-83B3-5F6D7A94F06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5E951EFE-4A38-4E0D-B564-FEAFE931C923}"/>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99</a:t>
            </a:r>
          </a:p>
        </p:txBody>
      </p:sp>
      <p:sp>
        <p:nvSpPr>
          <p:cNvPr id="5" name="">
            <a:extLst xmlns:a="http://schemas.openxmlformats.org/drawingml/2006/main">
              <a:ext uri="{FF2B5EF4-FFF2-40B4-BE49-F238E27FC236}">
                <a16:creationId xmlns:a16="http://schemas.microsoft.com/office/drawing/2014/main" id="{9305A7F7-173A-4FDC-9E41-C5B28D72CDF7}"/>
              </a:ext>
            </a:extLst>
          </p:cNvPr>
          <p:cNvSpPr>
            <a:spLocks xmlns:a="http://schemas.openxmlformats.org/drawingml/2006/main" noGrp="1"/>
          </p:cNvSpPr>
          <p:nvPr/>
        </p:nvSpPr>
        <p:spPr>
          <a:xfrm xmlns:a="http://schemas.openxmlformats.org/drawingml/2006/main">
            <a:off x="609600" y="2114550"/>
            <a:ext cx="4762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1">
                <a:solidFill>
                  <a:srgbClr val="5F4BB6"/>
                </a:solidFill>
                <a:latin typeface="Argentum Sans"/>
                <a:ea typeface="Argentum Sans"/>
                <a:cs typeface="Argentum Sans"/>
              </a:defRPr>
            </a:pPr>
            <a:r>
              <a:rPr sz="2100" b="1">
                <a:solidFill>
                  <a:srgbClr val="5F4BB6"/>
                </a:solidFill>
                <a:latin typeface="Argentum Sans"/>
                <a:ea typeface="Argentum Sans"/>
                <a:cs typeface="Argentum Sans"/>
              </a:rPr>
              <a:t>Das kannst du danach</a:t>
            </a:r>
          </a:p>
        </p:txBody>
      </p:sp>
      <p:sp>
        <p:nvSpPr>
          <p:cNvPr id="6" name="">
            <a:extLst xmlns:a="http://schemas.openxmlformats.org/drawingml/2006/main">
              <a:ext uri="{FF2B5EF4-FFF2-40B4-BE49-F238E27FC236}">
                <a16:creationId xmlns:a16="http://schemas.microsoft.com/office/drawing/2014/main" id="{60831432-1900-422E-83D0-79F4C769CC77}"/>
              </a:ext>
            </a:extLst>
          </p:cNvPr>
          <p:cNvSpPr>
            <a:spLocks xmlns:a="http://schemas.openxmlformats.org/drawingml/2006/main" noGrp="1"/>
          </p:cNvSpPr>
          <p:nvPr/>
        </p:nvSpPr>
        <p:spPr>
          <a:xfrm xmlns:a="http://schemas.openxmlformats.org/drawingml/2006/main">
            <a:off x="609600" y="2667000"/>
            <a:ext cx="5143500" cy="3238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analoge und digitale Medien an Beispielen unterscheiden.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Chancen und Grenzen für unterschiedliche Bedürfnisse erklären.</a:t>
            </a:r>
          </a:p>
          <a:p xmlns:a="http://schemas.openxmlformats.org/drawingml/2006/main">
            <a:r>
              <a:t/>
            </a:r>
          </a:p>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Ich kann eine begründete Nutzungsentscheidung verständlich präsentieren.</a:t>
            </a:r>
          </a:p>
        </p:txBody>
      </p:sp>
      <p:sp>
        <p:nvSpPr>
          <p:cNvPr id="7" name="">
            <a:extLst xmlns:a="http://schemas.openxmlformats.org/drawingml/2006/main">
              <a:ext uri="{FF2B5EF4-FFF2-40B4-BE49-F238E27FC236}">
                <a16:creationId xmlns:a16="http://schemas.microsoft.com/office/drawing/2014/main" id="{185871AA-581E-4B16-B2D2-D7275FEABDE2}"/>
              </a:ext>
            </a:extLst>
          </p:cNvPr>
          <p:cNvSpPr>
            <a:spLocks xmlns:a="http://schemas.openxmlformats.org/drawingml/2006/main" noGrp="1"/>
          </p:cNvSpPr>
          <p:nvPr/>
        </p:nvSpPr>
        <p:spPr>
          <a:xfrm xmlns:a="http://schemas.openxmlformats.org/drawingml/2006/main">
            <a:off x="5953125" y="5381625"/>
            <a:ext cx="53340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575" b="1">
                <a:solidFill>
                  <a:srgbClr val="5F4BB6"/>
                </a:solidFill>
                <a:latin typeface="Argentum Sans"/>
                <a:ea typeface="Argentum Sans"/>
                <a:cs typeface="Argentum Sans"/>
              </a:defRPr>
            </a:pPr>
            <a:r>
              <a:rPr sz="1575" b="1">
                <a:solidFill>
                  <a:srgbClr val="5F4BB6"/>
                </a:solidFill>
                <a:latin typeface="Argentum Sans"/>
                <a:ea typeface="Argentum Sans"/>
                <a:cs typeface="Argentum Sans"/>
              </a:rPr>
              <a:t>So wird dein Können sichtbar</a:t>
            </a:r>
          </a:p>
        </p:txBody>
      </p:sp>
      <p:sp>
        <p:nvSpPr>
          <p:cNvPr id="8" name="">
            <a:extLst xmlns:a="http://schemas.openxmlformats.org/drawingml/2006/main">
              <a:ext uri="{FF2B5EF4-FFF2-40B4-BE49-F238E27FC236}">
                <a16:creationId xmlns:a16="http://schemas.microsoft.com/office/drawing/2014/main" id="{ECF26FBE-5623-437F-AD1C-3A313B3A28B3}"/>
              </a:ext>
            </a:extLst>
          </p:cNvPr>
          <p:cNvSpPr>
            <a:spLocks xmlns:a="http://schemas.openxmlformats.org/drawingml/2006/main" noGrp="1"/>
          </p:cNvSpPr>
          <p:nvPr/>
        </p:nvSpPr>
        <p:spPr>
          <a:xfrm xmlns:a="http://schemas.openxmlformats.org/drawingml/2006/main">
            <a:off x="5953125" y="5781675"/>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350" b="0">
                <a:solidFill>
                  <a:srgbClr val="333333"/>
                </a:solidFill>
                <a:latin typeface="Argentum Sans"/>
                <a:ea typeface="Argentum Sans"/>
                <a:cs typeface="Argentum Sans"/>
              </a:defRPr>
            </a:pPr>
            <a:r>
              <a:rPr sz="1350" b="0">
                <a:solidFill>
                  <a:srgbClr val="333333"/>
                </a:solidFill>
                <a:latin typeface="Argentum Sans"/>
                <a:ea typeface="Argentum Sans"/>
                <a:cs typeface="Argentum Sans"/>
              </a:rPr>
              <a:t>Eine Präsentation mit vier Folien als PDF über Medienwandel und eine begründete Nutzungsentscheidung.</a:t>
            </a:r>
          </a:p>
        </p:txBody>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8a352728c7e349f1"/>
          <a:stretch xmlns:a="http://schemas.openxmlformats.org/drawingml/2006/main"/>
        </p:blipFill>
        <p:spPr>
          <a:xfrm xmlns:a="http://schemas.openxmlformats.org/drawingml/2006/main">
            <a:off x="6619875" y="2066925"/>
            <a:ext cx="4000500" cy="2667000"/>
          </a:xfrm>
          <a:prstGeom xmlns:a="http://schemas.openxmlformats.org/drawingml/2006/main" prst="rect">
            <a:avLst/>
          </a:prstGeom>
        </p:spPr>
      </p:pic>
      <p:sp>
        <p:nvSpPr>
          <p:cNvPr id="10" name="">
            <a:extLst xmlns:a="http://schemas.openxmlformats.org/drawingml/2006/main">
              <a:ext uri="{FF2B5EF4-FFF2-40B4-BE49-F238E27FC236}">
                <a16:creationId xmlns:a16="http://schemas.microsoft.com/office/drawing/2014/main" id="{A8479C49-E6A4-4A29-93AF-5CA6DFDB4BD1}"/>
              </a:ext>
            </a:extLst>
          </p:cNvPr>
          <p:cNvSpPr>
            <a:spLocks xmlns:a="http://schemas.openxmlformats.org/drawingml/2006/main" noGrp="1"/>
          </p:cNvSpPr>
          <p:nvPr/>
        </p:nvSpPr>
        <p:spPr>
          <a:xfrm xmlns:a="http://schemas.openxmlformats.org/drawingml/2006/main">
            <a:off x="5953125" y="4848225"/>
            <a:ext cx="53340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Illustrative Gestaltungsidee, keine Musterlösung.</a:t>
            </a:r>
          </a:p>
          <a:p xmlns:a="http://schemas.openxmlformats.org/drawingml/2006/main">
            <a:pPr>
              <a:defRPr sz="1125" b="0">
                <a:solidFill>
                  <a:srgbClr val="666666"/>
                </a:solidFill>
                <a:latin typeface="Argentum Sans"/>
                <a:ea typeface="Argentum Sans"/>
                <a:cs typeface="Argentum Sans"/>
              </a:defRPr>
            </a:pPr>
            <a:r>
              <a:rPr sz="1125" b="0">
                <a:solidFill>
                  <a:srgbClr val="666666"/>
                </a:solidFill>
                <a:latin typeface="Argentum Sans"/>
                <a:ea typeface="Argentum Sans"/>
                <a:cs typeface="Argentum Sans"/>
              </a:rPr>
              <a:t>Inhalte und Diagramme sind schematisch.</a:t>
            </a:r>
          </a:p>
        </p:txBody>
      </p:sp>
    </p:spTree>
    <p:extLst>
      <p:ext uri="{BB962C8B-B14F-4D97-AF65-F5344CB8AC3E}">
        <p14:creationId xmlns:p14="http://schemas.microsoft.com/office/powerpoint/2010/main" val="1935513990"/>
      </p:ext>
    </p:extLst>
  </p:cSld>
</p:sld>
</file>

<file path=ppt/slides/slide10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6107C8F7-B0A5-4F51-8C8D-09EC52B100D1}"/>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VORBEREITUNG</a:t>
            </a:r>
          </a:p>
        </p:txBody>
      </p:sp>
      <p:sp>
        <p:nvSpPr>
          <p:cNvPr id="2" name="">
            <a:extLst xmlns:a="http://schemas.openxmlformats.org/drawingml/2006/main">
              <a:ext uri="{FF2B5EF4-FFF2-40B4-BE49-F238E27FC236}">
                <a16:creationId xmlns:a16="http://schemas.microsoft.com/office/drawing/2014/main" id="{7CDB236D-0FFB-4212-933D-915610763420}"/>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Material für das Thema</a:t>
            </a:r>
          </a:p>
        </p:txBody>
      </p:sp>
      <p:sp>
        <p:nvSpPr>
          <p:cNvPr id="3" name="">
            <a:extLst xmlns:a="http://schemas.openxmlformats.org/drawingml/2006/main">
              <a:ext uri="{FF2B5EF4-FFF2-40B4-BE49-F238E27FC236}">
                <a16:creationId xmlns:a16="http://schemas.microsoft.com/office/drawing/2014/main" id="{D5887DE2-0D1A-481A-A2C4-F1D1E79EF99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661A9687-FC42-4C6D-84A7-57642CADE05F}"/>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100</a:t>
            </a:r>
          </a:p>
        </p:txBody>
      </p:sp>
      <p:sp>
        <p:nvSpPr>
          <p:cNvPr id="5" name="">
            <a:extLst xmlns:a="http://schemas.openxmlformats.org/drawingml/2006/main">
              <a:ext uri="{FF2B5EF4-FFF2-40B4-BE49-F238E27FC236}">
                <a16:creationId xmlns:a16="http://schemas.microsoft.com/office/drawing/2014/main" id="{89C6428D-F30B-41B4-94EE-2C3DC25C9DB8}"/>
              </a:ext>
            </a:extLst>
          </p:cNvPr>
          <p:cNvSpPr>
            <a:spLocks xmlns:a="http://schemas.openxmlformats.org/drawingml/2006/main" noGrp="1"/>
          </p:cNvSpPr>
          <p:nvPr/>
        </p:nvSpPr>
        <p:spPr>
          <a:xfrm xmlns:a="http://schemas.openxmlformats.org/drawingml/2006/main">
            <a:off x="609600" y="2038350"/>
            <a:ext cx="10906125" cy="1371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1">
                <a:solidFill>
                  <a:srgbClr val="5F4BB6"/>
                </a:solidFill>
                <a:latin typeface="Argentum Sans"/>
                <a:ea typeface="Argentum Sans"/>
                <a:cs typeface="Argentum Sans"/>
              </a:defRPr>
            </a:pPr>
            <a:r>
              <a:rPr sz="1800" b="1">
                <a:solidFill>
                  <a:srgbClr val="5F4BB6"/>
                </a:solidFill>
                <a:latin typeface="Argentum Sans"/>
                <a:ea typeface="Argentum Sans"/>
                <a:cs typeface="Argentum Sans"/>
              </a:rPr>
              <a:t>Eigener Laptop, Internetzugang und Microsoft 365 im Browser mit dem von der Schule bereitgestellten Konto. Gezeigter Geräteweg: Windows 11. PowerPoint. Ablage und Abgabe: OneDrive. </a:t>
            </a:r>
          </a:p>
        </p:txBody>
      </p:sp>
      <p:sp>
        <p:nvSpPr>
          <p:cNvPr id="6" name="">
            <a:extLst xmlns:a="http://schemas.openxmlformats.org/drawingml/2006/main">
              <a:ext uri="{FF2B5EF4-FFF2-40B4-BE49-F238E27FC236}">
                <a16:creationId xmlns:a16="http://schemas.microsoft.com/office/drawing/2014/main" id="{1E7CD015-394F-42D3-99E8-4D03C8CD294E}"/>
              </a:ext>
            </a:extLst>
          </p:cNvPr>
          <p:cNvSpPr>
            <a:spLocks xmlns:a="http://schemas.openxmlformats.org/drawingml/2006/main" noGrp="1"/>
          </p:cNvSpPr>
          <p:nvPr/>
        </p:nvSpPr>
        <p:spPr>
          <a:xfrm xmlns:a="http://schemas.openxmlformats.org/drawingml/2006/main">
            <a:off x="609600" y="3514725"/>
            <a:ext cx="10906125"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333333"/>
                </a:solidFill>
                <a:latin typeface="Argentum Sans"/>
                <a:ea typeface="Argentum Sans"/>
                <a:cs typeface="Argentum Sans"/>
              </a:defRPr>
            </a:pPr>
            <a:r>
              <a:rPr sz="1725" b="0">
                <a:solidFill>
                  <a:srgbClr val="333333"/>
                </a:solidFill>
                <a:latin typeface="Argentum Sans"/>
                <a:ea typeface="Argentum Sans"/>
                <a:cs typeface="Argentum Sans"/>
              </a:rPr>
              <a:t>Vergleichsfälle: Brief und Nachrichtendienst; gedruckter Stadtplan und Navigations-App; gedrucktes Fotoalbum und digitales Album. Digital gespeicherte Inhalte werden durch diskrete Zeichen bzw. Zahlen dargestellt. Analog und digital können zusammenwirken. Niemand muss private Bildschirmzeiten offenlegen; persönliche Reflexion kann vertraulich bleiben.</a:t>
            </a:r>
          </a:p>
        </p:txBody>
      </p:sp>
    </p:spTree>
    <p:extLst>
      <p:ext uri="{BB962C8B-B14F-4D97-AF65-F5344CB8AC3E}">
        <p14:creationId xmlns:p14="http://schemas.microsoft.com/office/powerpoint/2010/main" val="1383737244"/>
      </p:ext>
    </p:extLst>
  </p:cSld>
</p:sld>
</file>

<file path=ppt/slides/slide10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16A4D57-8261-420A-A1CE-54036961ACE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ZUERST ANSEHEN</a:t>
            </a:r>
          </a:p>
        </p:txBody>
      </p:sp>
      <p:sp>
        <p:nvSpPr>
          <p:cNvPr id="2" name="">
            <a:extLst xmlns:a="http://schemas.openxmlformats.org/drawingml/2006/main">
              <a:ext uri="{FF2B5EF4-FFF2-40B4-BE49-F238E27FC236}">
                <a16:creationId xmlns:a16="http://schemas.microsoft.com/office/drawing/2014/main" id="{D8AB1FC8-4DA4-47A2-B50F-73BA383256BD}"/>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292021E9-867D-48F2-B772-CB1E1E9EAAB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101</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066d6acf32645a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449870061"/>
      </p:ext>
    </p:extLst>
  </p:cSld>
</p:sld>
</file>

<file path=ppt/slides/slide10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9179A09-19F4-462C-9038-417A561F9C2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1 · GEMEINSAM NACHMACHEN</a:t>
            </a:r>
          </a:p>
        </p:txBody>
      </p:sp>
      <p:sp>
        <p:nvSpPr>
          <p:cNvPr id="2" name="">
            <a:extLst xmlns:a="http://schemas.openxmlformats.org/drawingml/2006/main">
              <a:ext uri="{FF2B5EF4-FFF2-40B4-BE49-F238E27FC236}">
                <a16:creationId xmlns:a16="http://schemas.microsoft.com/office/drawing/2014/main" id="{9130DDE0-5CAE-4803-900F-8E34D793672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Analog und digital</a:t>
            </a:r>
          </a:p>
        </p:txBody>
      </p:sp>
      <p:sp>
        <p:nvSpPr>
          <p:cNvPr id="3" name="">
            <a:extLst xmlns:a="http://schemas.openxmlformats.org/drawingml/2006/main">
              <a:ext uri="{FF2B5EF4-FFF2-40B4-BE49-F238E27FC236}">
                <a16:creationId xmlns:a16="http://schemas.microsoft.com/office/drawing/2014/main" id="{F11AC51A-8367-4460-9853-59EFBFC471A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F5EFE418-C977-4A19-AC9E-331292010C8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102</a:t>
            </a:r>
          </a:p>
        </p:txBody>
      </p:sp>
      <p:sp>
        <p:nvSpPr>
          <p:cNvPr id="5" name="">
            <a:extLst xmlns:a="http://schemas.openxmlformats.org/drawingml/2006/main">
              <a:ext uri="{FF2B5EF4-FFF2-40B4-BE49-F238E27FC236}">
                <a16:creationId xmlns:a16="http://schemas.microsoft.com/office/drawing/2014/main" id="{F1EF8BF4-5992-421F-8E4C-53A310732A26}"/>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91AEC4A8-DD1D-43B1-996B-86C0B9158EA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K1_Medienvergleich_Kennung.</a:t>
            </a:r>
          </a:p>
        </p:txBody>
      </p:sp>
      <p:sp>
        <p:nvSpPr>
          <p:cNvPr id="7" name="">
            <a:extLst xmlns:a="http://schemas.openxmlformats.org/drawingml/2006/main">
              <a:ext uri="{FF2B5EF4-FFF2-40B4-BE49-F238E27FC236}">
                <a16:creationId xmlns:a16="http://schemas.microsoft.com/office/drawing/2014/main" id="{7D56C355-51B2-4E7F-AEEA-E142984EFDB0}"/>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0A26BBF0-C75F-483B-B6FD-D6D85C9AEAAA}"/>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„Analog und digital“. Über Start &gt; Neue Folie ergänzt du die nächste Seite.</a:t>
            </a:r>
          </a:p>
        </p:txBody>
      </p:sp>
      <p:sp>
        <p:nvSpPr>
          <p:cNvPr id="9" name="">
            <a:extLst xmlns:a="http://schemas.openxmlformats.org/drawingml/2006/main">
              <a:ext uri="{FF2B5EF4-FFF2-40B4-BE49-F238E27FC236}">
                <a16:creationId xmlns:a16="http://schemas.microsoft.com/office/drawing/2014/main" id="{A9FC45FF-BFBD-46C6-8376-43832BCC487A}"/>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4A45C1C8-AA73-436E-A1BC-C3B92CCCE418}"/>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„Brief: Papier, Stift, Transport“. Weitere Inhalte stehen darunter, nicht über dem Titel.</a:t>
            </a:r>
          </a:p>
        </p:txBody>
      </p:sp>
      <p:sp>
        <p:nvSpPr>
          <p:cNvPr id="11" name="">
            <a:extLst xmlns:a="http://schemas.openxmlformats.org/drawingml/2006/main">
              <a:ext uri="{FF2B5EF4-FFF2-40B4-BE49-F238E27FC236}">
                <a16:creationId xmlns:a16="http://schemas.microsoft.com/office/drawing/2014/main" id="{C8849D19-C685-4907-8347-DE6957C769D6}"/>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EC4109A8-3C71-4EAB-A43B-DF2AB6CEE516}"/>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E6326B5E-CD0D-4382-A8C6-E31819D9B0B1}"/>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F6AB3938-9573-4BEC-9DD7-0D16F46F8088}"/>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743741008"/>
      </p:ext>
    </p:extLst>
  </p:cSld>
</p:sld>
</file>

<file path=ppt/slides/slide10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0F721DBC-BE1B-4FD2-9DDB-DC137C98F6AA}"/>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1 · 50 MINUTEN</a:t>
            </a:r>
          </a:p>
        </p:txBody>
      </p:sp>
      <p:sp>
        <p:nvSpPr>
          <p:cNvPr id="2" name="">
            <a:extLst xmlns:a="http://schemas.openxmlformats.org/drawingml/2006/main">
              <a:ext uri="{FF2B5EF4-FFF2-40B4-BE49-F238E27FC236}">
                <a16:creationId xmlns:a16="http://schemas.microsoft.com/office/drawing/2014/main" id="{27A54BE3-B470-4A8A-B745-CA25851FFFB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Analog und digital</a:t>
            </a:r>
          </a:p>
        </p:txBody>
      </p:sp>
      <p:sp>
        <p:nvSpPr>
          <p:cNvPr id="3" name="">
            <a:extLst xmlns:a="http://schemas.openxmlformats.org/drawingml/2006/main">
              <a:ext uri="{FF2B5EF4-FFF2-40B4-BE49-F238E27FC236}">
                <a16:creationId xmlns:a16="http://schemas.microsoft.com/office/drawing/2014/main" id="{3DCFA9CB-E8D7-4C85-A6A4-B39DE64801E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02445B03-6706-4038-BC79-0927BEC375A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103</a:t>
            </a:r>
          </a:p>
        </p:txBody>
      </p:sp>
      <p:sp>
        <p:nvSpPr>
          <p:cNvPr id="5" name="">
            <a:extLst xmlns:a="http://schemas.openxmlformats.org/drawingml/2006/main">
              <a:ext uri="{FF2B5EF4-FFF2-40B4-BE49-F238E27FC236}">
                <a16:creationId xmlns:a16="http://schemas.microsoft.com/office/drawing/2014/main" id="{BA4ACDEA-6818-48CB-B7D6-4463AF8D4AFD}"/>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B6979E6A-BA81-4421-B0F2-26C8F1764E15}"/>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Wähle zwei Vergleichsfälle. Beschreibe Gemeinsamkeiten, Unterschiede und beteiligte Komponenten.</a:t>
            </a:r>
          </a:p>
        </p:txBody>
      </p:sp>
      <p:sp>
        <p:nvSpPr>
          <p:cNvPr id="7" name="">
            <a:extLst xmlns:a="http://schemas.openxmlformats.org/drawingml/2006/main">
              <a:ext uri="{FF2B5EF4-FFF2-40B4-BE49-F238E27FC236}">
                <a16:creationId xmlns:a16="http://schemas.microsoft.com/office/drawing/2014/main" id="{FECD769E-5DE2-4BF0-ACDD-4793E1E96494}"/>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10D20282-69E9-43CB-8AAB-9FCC79489222}"/>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Erkläre an einem Fall, was digital gespeichert oder verarbeitet wird und welcher Teil weiterhin analog bleibt.</a:t>
            </a:r>
          </a:p>
        </p:txBody>
      </p:sp>
      <p:sp>
        <p:nvSpPr>
          <p:cNvPr id="9" name="">
            <a:extLst xmlns:a="http://schemas.openxmlformats.org/drawingml/2006/main">
              <a:ext uri="{FF2B5EF4-FFF2-40B4-BE49-F238E27FC236}">
                <a16:creationId xmlns:a16="http://schemas.microsoft.com/office/drawing/2014/main" id="{E75E8BE7-30EC-40BB-B0BA-4DF34A89D3A7}"/>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DDC3923-3F3C-4BB6-BB09-2229C8906A12}"/>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Kann ein digitales Gerät ohne Internet funktionieren?</a:t>
            </a:r>
          </a:p>
        </p:txBody>
      </p:sp>
    </p:spTree>
    <p:extLst>
      <p:ext uri="{BB962C8B-B14F-4D97-AF65-F5344CB8AC3E}">
        <p14:creationId xmlns:p14="http://schemas.microsoft.com/office/powerpoint/2010/main" val="848866448"/>
      </p:ext>
    </p:extLst>
  </p:cSld>
</p:sld>
</file>

<file path=ppt/slides/slide10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789539F-3ACA-40E4-B195-C5741D690E9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ZUERST ANSEHEN</a:t>
            </a:r>
          </a:p>
        </p:txBody>
      </p:sp>
      <p:sp>
        <p:nvSpPr>
          <p:cNvPr id="2" name="">
            <a:extLst xmlns:a="http://schemas.openxmlformats.org/drawingml/2006/main">
              <a:ext uri="{FF2B5EF4-FFF2-40B4-BE49-F238E27FC236}">
                <a16:creationId xmlns:a16="http://schemas.microsoft.com/office/drawing/2014/main" id="{2BF61258-A615-431B-9CAA-A95CF7193ED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492C0FF5-4E4B-4E53-B058-2C4F87E49FEE}"/>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104</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94e14a53d1ff4bb4"/>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871699681"/>
      </p:ext>
    </p:extLst>
  </p:cSld>
</p:sld>
</file>

<file path=ppt/slides/slide10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B8C9C47-56C3-4100-9AB0-C633B99F326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2 · GEMEINSAM NACHMACHEN</a:t>
            </a:r>
          </a:p>
        </p:txBody>
      </p:sp>
      <p:sp>
        <p:nvSpPr>
          <p:cNvPr id="2" name="">
            <a:extLst xmlns:a="http://schemas.openxmlformats.org/drawingml/2006/main">
              <a:ext uri="{FF2B5EF4-FFF2-40B4-BE49-F238E27FC236}">
                <a16:creationId xmlns:a16="http://schemas.microsoft.com/office/drawing/2014/main" id="{6064A7A8-340B-4E00-8484-C2888AAA87DB}"/>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Wandel beschreiben</a:t>
            </a:r>
          </a:p>
        </p:txBody>
      </p:sp>
      <p:sp>
        <p:nvSpPr>
          <p:cNvPr id="3" name="">
            <a:extLst xmlns:a="http://schemas.openxmlformats.org/drawingml/2006/main">
              <a:ext uri="{FF2B5EF4-FFF2-40B4-BE49-F238E27FC236}">
                <a16:creationId xmlns:a16="http://schemas.microsoft.com/office/drawing/2014/main" id="{0F16BCAB-EF54-4891-A02F-49846C19598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EE20E26-475F-44CB-AF9F-70F550BFF98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105</a:t>
            </a:r>
          </a:p>
        </p:txBody>
      </p:sp>
      <p:sp>
        <p:nvSpPr>
          <p:cNvPr id="5" name="">
            <a:extLst xmlns:a="http://schemas.openxmlformats.org/drawingml/2006/main">
              <a:ext uri="{FF2B5EF4-FFF2-40B4-BE49-F238E27FC236}">
                <a16:creationId xmlns:a16="http://schemas.microsoft.com/office/drawing/2014/main" id="{234BD891-DEFC-4995-AF0E-2997D621CE0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57EAC195-BB92-4450-A959-36D5EA40FC3D}"/>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K1_Medienvergleich_Kennung.</a:t>
            </a:r>
          </a:p>
        </p:txBody>
      </p:sp>
      <p:sp>
        <p:nvSpPr>
          <p:cNvPr id="7" name="">
            <a:extLst xmlns:a="http://schemas.openxmlformats.org/drawingml/2006/main">
              <a:ext uri="{FF2B5EF4-FFF2-40B4-BE49-F238E27FC236}">
                <a16:creationId xmlns:a16="http://schemas.microsoft.com/office/drawing/2014/main" id="{B304613E-C703-48BD-B602-E08F25DA2591}"/>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1C89021F-365E-4F8C-A04A-27A7B0F3ED49}"/>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„Wandel beschreiben“. Über Start &gt; Neue Folie ergänzt du die nächste Seite.</a:t>
            </a:r>
          </a:p>
        </p:txBody>
      </p:sp>
      <p:sp>
        <p:nvSpPr>
          <p:cNvPr id="9" name="">
            <a:extLst xmlns:a="http://schemas.openxmlformats.org/drawingml/2006/main">
              <a:ext uri="{FF2B5EF4-FFF2-40B4-BE49-F238E27FC236}">
                <a16:creationId xmlns:a16="http://schemas.microsoft.com/office/drawing/2014/main" id="{15BFBF05-B21A-4459-AED7-3E912073E56D}"/>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006F098A-E41F-409B-8ED3-3A0C2D6784ED}"/>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„Telefon: direktes Gespräch“. Weitere Inhalte stehen darunter, nicht über dem Titel.</a:t>
            </a:r>
          </a:p>
        </p:txBody>
      </p:sp>
      <p:sp>
        <p:nvSpPr>
          <p:cNvPr id="11" name="">
            <a:extLst xmlns:a="http://schemas.openxmlformats.org/drawingml/2006/main">
              <a:ext uri="{FF2B5EF4-FFF2-40B4-BE49-F238E27FC236}">
                <a16:creationId xmlns:a16="http://schemas.microsoft.com/office/drawing/2014/main" id="{AF026C6D-2F4E-4949-AD23-164B4265E06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AA6D8FD0-B112-4C36-BC51-5D869422764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C75981F4-2628-47BC-9F2C-8C91B34A4269}"/>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C1251F4A-DA48-4FD3-986A-E000708956A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89239724"/>
      </p:ext>
    </p:extLst>
  </p:cSld>
</p:sld>
</file>

<file path=ppt/slides/slide10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FD8B3F61-7F14-489F-81D1-C3B05CC4CE3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2 · 50 MINUTEN</a:t>
            </a:r>
          </a:p>
        </p:txBody>
      </p:sp>
      <p:sp>
        <p:nvSpPr>
          <p:cNvPr id="2" name="">
            <a:extLst xmlns:a="http://schemas.openxmlformats.org/drawingml/2006/main">
              <a:ext uri="{FF2B5EF4-FFF2-40B4-BE49-F238E27FC236}">
                <a16:creationId xmlns:a16="http://schemas.microsoft.com/office/drawing/2014/main" id="{5EEAACBE-F328-4849-93E1-315893F9B18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Wandel beschreiben</a:t>
            </a:r>
          </a:p>
        </p:txBody>
      </p:sp>
      <p:sp>
        <p:nvSpPr>
          <p:cNvPr id="3" name="">
            <a:extLst xmlns:a="http://schemas.openxmlformats.org/drawingml/2006/main">
              <a:ext uri="{FF2B5EF4-FFF2-40B4-BE49-F238E27FC236}">
                <a16:creationId xmlns:a16="http://schemas.microsoft.com/office/drawing/2014/main" id="{B8ADE19F-2995-43EB-8BA2-D1E5F9687587}"/>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654232DC-A742-455B-8A74-0554749F475C}"/>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106</a:t>
            </a:r>
          </a:p>
        </p:txBody>
      </p:sp>
      <p:sp>
        <p:nvSpPr>
          <p:cNvPr id="5" name="">
            <a:extLst xmlns:a="http://schemas.openxmlformats.org/drawingml/2006/main">
              <a:ext uri="{FF2B5EF4-FFF2-40B4-BE49-F238E27FC236}">
                <a16:creationId xmlns:a16="http://schemas.microsoft.com/office/drawing/2014/main" id="{6342EA5C-CC01-4D56-B01F-8B3525D65863}"/>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A844021-A706-45C5-B9AA-D4CFCC3562C6}"/>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Ordne Brief, Telefonanruf und Nachrichtendienst als unterschiedliche Medienformen ein. Beschreibe, wie Alltag und Arbeit sich dadurch verändern.</a:t>
            </a:r>
          </a:p>
        </p:txBody>
      </p:sp>
      <p:sp>
        <p:nvSpPr>
          <p:cNvPr id="7" name="">
            <a:extLst xmlns:a="http://schemas.openxmlformats.org/drawingml/2006/main">
              <a:ext uri="{FF2B5EF4-FFF2-40B4-BE49-F238E27FC236}">
                <a16:creationId xmlns:a16="http://schemas.microsoft.com/office/drawing/2014/main" id="{C22B7141-6895-4B5D-96D0-33AEE8CE855D}"/>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1189BDD-B181-4C74-9070-CDC5B7D0B57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Vergleiche Vorteile und Nachteile für zwei Personen mit unterschiedlichen Bedürfnissen, etwa bei langsamer Verbindung oder Sehbeeinträchtigung.</a:t>
            </a:r>
          </a:p>
        </p:txBody>
      </p:sp>
      <p:sp>
        <p:nvSpPr>
          <p:cNvPr id="9" name="">
            <a:extLst xmlns:a="http://schemas.openxmlformats.org/drawingml/2006/main">
              <a:ext uri="{FF2B5EF4-FFF2-40B4-BE49-F238E27FC236}">
                <a16:creationId xmlns:a16="http://schemas.microsoft.com/office/drawing/2014/main" id="{C87D0179-47E7-4473-ACD6-8E77B510EC93}"/>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2DA49E7-D7E2-4D27-AFA7-051E7B7C0B83}"/>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Warum bleibt ein älteres Medium manchmal sinnvoll?</a:t>
            </a:r>
          </a:p>
        </p:txBody>
      </p:sp>
    </p:spTree>
    <p:extLst>
      <p:ext uri="{BB962C8B-B14F-4D97-AF65-F5344CB8AC3E}">
        <p14:creationId xmlns:p14="http://schemas.microsoft.com/office/powerpoint/2010/main" val="1881989928"/>
      </p:ext>
    </p:extLst>
  </p:cSld>
</p:sld>
</file>

<file path=ppt/slides/slide10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6F68844-8BAC-41F6-BCD0-DBBC3A3A07B4}"/>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ZUERST ANSEHEN</a:t>
            </a:r>
          </a:p>
        </p:txBody>
      </p:sp>
      <p:sp>
        <p:nvSpPr>
          <p:cNvPr id="2" name="">
            <a:extLst xmlns:a="http://schemas.openxmlformats.org/drawingml/2006/main">
              <a:ext uri="{FF2B5EF4-FFF2-40B4-BE49-F238E27FC236}">
                <a16:creationId xmlns:a16="http://schemas.microsoft.com/office/drawing/2014/main" id="{F11A457E-12F1-427F-A7C2-B8EEED28EA35}"/>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2BB4A87B-3F5F-4B5B-AC27-AF36034EB182}"/>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107</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1164d6f46a074ff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611033398"/>
      </p:ext>
    </p:extLst>
  </p:cSld>
</p:sld>
</file>

<file path=ppt/slides/slide10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BFFBE1CE-8796-48BF-B2BD-45AA0B7FD805}"/>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3 · GEMEINSAM NACHMACHEN</a:t>
            </a:r>
          </a:p>
        </p:txBody>
      </p:sp>
      <p:sp>
        <p:nvSpPr>
          <p:cNvPr id="2" name="">
            <a:extLst xmlns:a="http://schemas.openxmlformats.org/drawingml/2006/main">
              <a:ext uri="{FF2B5EF4-FFF2-40B4-BE49-F238E27FC236}">
                <a16:creationId xmlns:a16="http://schemas.microsoft.com/office/drawing/2014/main" id="{0BB87314-6A86-45AE-BBDF-5A7290587A59}"/>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Eigene Nutzung reflektieren</a:t>
            </a:r>
          </a:p>
        </p:txBody>
      </p:sp>
      <p:sp>
        <p:nvSpPr>
          <p:cNvPr id="3" name="">
            <a:extLst xmlns:a="http://schemas.openxmlformats.org/drawingml/2006/main">
              <a:ext uri="{FF2B5EF4-FFF2-40B4-BE49-F238E27FC236}">
                <a16:creationId xmlns:a16="http://schemas.microsoft.com/office/drawing/2014/main" id="{570F421C-5657-4E19-BDEE-067A38001F53}"/>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BC4419A-4901-48A2-BDD7-E78E75430EEA}"/>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108</a:t>
            </a:r>
          </a:p>
        </p:txBody>
      </p:sp>
      <p:sp>
        <p:nvSpPr>
          <p:cNvPr id="5" name="">
            <a:extLst xmlns:a="http://schemas.openxmlformats.org/drawingml/2006/main">
              <a:ext uri="{FF2B5EF4-FFF2-40B4-BE49-F238E27FC236}">
                <a16:creationId xmlns:a16="http://schemas.microsoft.com/office/drawing/2014/main" id="{ADEE325B-CF77-4655-9D27-B6A2CE722653}"/>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187F6FCD-2F29-4011-8961-A36AF6705B73}"/>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K1_Medienvergleich_Kennung.</a:t>
            </a:r>
          </a:p>
        </p:txBody>
      </p:sp>
      <p:sp>
        <p:nvSpPr>
          <p:cNvPr id="7" name="">
            <a:extLst xmlns:a="http://schemas.openxmlformats.org/drawingml/2006/main">
              <a:ext uri="{FF2B5EF4-FFF2-40B4-BE49-F238E27FC236}">
                <a16:creationId xmlns:a16="http://schemas.microsoft.com/office/drawing/2014/main" id="{35DA0F92-9108-4472-A918-926056FB5DE0}"/>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A08260B2-6DB6-423F-8EBA-E38D9680DD55}"/>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„Eigene Nutzung reflektieren“. Über Start &gt; Neue Folie ergänzt du die nächste Seite.</a:t>
            </a:r>
          </a:p>
        </p:txBody>
      </p:sp>
      <p:sp>
        <p:nvSpPr>
          <p:cNvPr id="9" name="">
            <a:extLst xmlns:a="http://schemas.openxmlformats.org/drawingml/2006/main">
              <a:ext uri="{FF2B5EF4-FFF2-40B4-BE49-F238E27FC236}">
                <a16:creationId xmlns:a16="http://schemas.microsoft.com/office/drawing/2014/main" id="{28897A94-0377-4F88-91A7-FBE683667D5F}"/>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A7B6304A-E53E-4A62-90C1-FBF6F484FB74}"/>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„Zweck: einen Termin absprechen“. Weitere Inhalte stehen darunter, nicht über dem Titel.</a:t>
            </a:r>
          </a:p>
        </p:txBody>
      </p:sp>
      <p:sp>
        <p:nvSpPr>
          <p:cNvPr id="11" name="">
            <a:extLst xmlns:a="http://schemas.openxmlformats.org/drawingml/2006/main">
              <a:ext uri="{FF2B5EF4-FFF2-40B4-BE49-F238E27FC236}">
                <a16:creationId xmlns:a16="http://schemas.microsoft.com/office/drawing/2014/main" id="{3B780BC2-973E-456F-A9B4-52933F2A7B44}"/>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4C6B1D40-C06E-400C-B0D1-5B6851DF7E52}"/>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55C8DA98-E2E4-41D2-B0BC-74042BCDEBBE}"/>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3CB19A43-B8DE-4103-94AE-39E97C47BEF0}"/>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1841140730"/>
      </p:ext>
    </p:extLst>
  </p:cSld>
</p:sld>
</file>

<file path=ppt/slides/slide10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B9B37ED-78CF-4B50-AA76-D0ED2862207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3 · 50 MINUTEN</a:t>
            </a:r>
          </a:p>
        </p:txBody>
      </p:sp>
      <p:sp>
        <p:nvSpPr>
          <p:cNvPr id="2" name="">
            <a:extLst xmlns:a="http://schemas.openxmlformats.org/drawingml/2006/main">
              <a:ext uri="{FF2B5EF4-FFF2-40B4-BE49-F238E27FC236}">
                <a16:creationId xmlns:a16="http://schemas.microsoft.com/office/drawing/2014/main" id="{F0774AB6-68E5-4947-A9F4-23EA1B1AEAE2}"/>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Eigene Nutzung reflektieren</a:t>
            </a:r>
          </a:p>
        </p:txBody>
      </p:sp>
      <p:sp>
        <p:nvSpPr>
          <p:cNvPr id="3" name="">
            <a:extLst xmlns:a="http://schemas.openxmlformats.org/drawingml/2006/main">
              <a:ext uri="{FF2B5EF4-FFF2-40B4-BE49-F238E27FC236}">
                <a16:creationId xmlns:a16="http://schemas.microsoft.com/office/drawing/2014/main" id="{91C53F95-E706-464F-8313-466FDFC79F36}"/>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D410539D-1F00-4215-94AE-BCCBD85C19C0}"/>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109</a:t>
            </a:r>
          </a:p>
        </p:txBody>
      </p:sp>
      <p:sp>
        <p:nvSpPr>
          <p:cNvPr id="5" name="">
            <a:extLst xmlns:a="http://schemas.openxmlformats.org/drawingml/2006/main">
              <a:ext uri="{FF2B5EF4-FFF2-40B4-BE49-F238E27FC236}">
                <a16:creationId xmlns:a16="http://schemas.microsoft.com/office/drawing/2014/main" id="{C7B36F5F-4BC2-4812-B8B7-F995AAE6FEE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4D26BDE3-41DD-4310-90A0-F6D89CB476B4}"/>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Notiere für dich zwei Nutzungssituationen und ihren Zweck. Vergleiche gewünschten Nutzen und tatsächliche Wirkung.</a:t>
            </a:r>
          </a:p>
        </p:txBody>
      </p:sp>
      <p:sp>
        <p:nvSpPr>
          <p:cNvPr id="7" name="">
            <a:extLst xmlns:a="http://schemas.openxmlformats.org/drawingml/2006/main">
              <a:ext uri="{FF2B5EF4-FFF2-40B4-BE49-F238E27FC236}">
                <a16:creationId xmlns:a16="http://schemas.microsoft.com/office/drawing/2014/main" id="{E5CAB77C-B569-4983-9ECF-41EF4FC0B1AB}"/>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684069BA-9D99-4025-856C-AB3EAA4972A5}"/>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Formuliere eine freiwillige Veränderung für eine Woche und einen prüfbaren Maßstab. Teile nur die Veränderung, keine privaten Daten.</a:t>
            </a:r>
          </a:p>
        </p:txBody>
      </p:sp>
      <p:sp>
        <p:nvSpPr>
          <p:cNvPr id="9" name="">
            <a:extLst xmlns:a="http://schemas.openxmlformats.org/drawingml/2006/main">
              <a:ext uri="{FF2B5EF4-FFF2-40B4-BE49-F238E27FC236}">
                <a16:creationId xmlns:a16="http://schemas.microsoft.com/office/drawing/2014/main" id="{980895B4-0220-4ECA-9DD0-A8C09718BABB}"/>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7783D6BF-AEC9-48C5-85B7-3DDF1B808B63}"/>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Woran würdest du eine hilfreiche Veränderung erkennen?</a:t>
            </a:r>
          </a:p>
        </p:txBody>
      </p:sp>
    </p:spTree>
    <p:extLst>
      <p:ext uri="{BB962C8B-B14F-4D97-AF65-F5344CB8AC3E}">
        <p14:creationId xmlns:p14="http://schemas.microsoft.com/office/powerpoint/2010/main" val="579574110"/>
      </p:ext>
    </p:extLst>
  </p:cSld>
</p:sld>
</file>

<file path=ppt/slides/slide1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1C5A0A3-4FA8-4EDE-947A-B452E0D6CD8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ZUERST ANSEHEN</a:t>
            </a:r>
          </a:p>
        </p:txBody>
      </p:sp>
      <p:sp>
        <p:nvSpPr>
          <p:cNvPr id="2" name="">
            <a:extLst xmlns:a="http://schemas.openxmlformats.org/drawingml/2006/main">
              <a:ext uri="{FF2B5EF4-FFF2-40B4-BE49-F238E27FC236}">
                <a16:creationId xmlns:a16="http://schemas.microsoft.com/office/drawing/2014/main" id="{3FF25DAB-8AEF-419C-89B6-C48B268F105A}"/>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59D32747-FE7B-4C17-B886-42764BCBE048}"/>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110</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fe64d4ae498d4a1c"/>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1086580511"/>
      </p:ext>
    </p:extLst>
  </p:cSld>
</p:sld>
</file>

<file path=ppt/slides/slide1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8ADB70B2-3D21-4A4F-91D1-B0335977071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4 · GEMEINSAM NACHMACHEN</a:t>
            </a:r>
          </a:p>
        </p:txBody>
      </p:sp>
      <p:sp>
        <p:nvSpPr>
          <p:cNvPr id="2" name="">
            <a:extLst xmlns:a="http://schemas.openxmlformats.org/drawingml/2006/main">
              <a:ext uri="{FF2B5EF4-FFF2-40B4-BE49-F238E27FC236}">
                <a16:creationId xmlns:a16="http://schemas.microsoft.com/office/drawing/2014/main" id="{0E132532-24E6-42FC-A19F-7E4C7A7B99F6}"/>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Vier Folien gestalten</a:t>
            </a:r>
          </a:p>
        </p:txBody>
      </p:sp>
      <p:sp>
        <p:nvSpPr>
          <p:cNvPr id="3" name="">
            <a:extLst xmlns:a="http://schemas.openxmlformats.org/drawingml/2006/main">
              <a:ext uri="{FF2B5EF4-FFF2-40B4-BE49-F238E27FC236}">
                <a16:creationId xmlns:a16="http://schemas.microsoft.com/office/drawing/2014/main" id="{085C809D-2B50-4383-AF23-D8FB5BDFBEE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1C47A119-0236-49B1-B342-A537596E7B6D}"/>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111</a:t>
            </a:r>
          </a:p>
        </p:txBody>
      </p:sp>
      <p:sp>
        <p:nvSpPr>
          <p:cNvPr id="5" name="">
            <a:extLst xmlns:a="http://schemas.openxmlformats.org/drawingml/2006/main">
              <a:ext uri="{FF2B5EF4-FFF2-40B4-BE49-F238E27FC236}">
                <a16:creationId xmlns:a16="http://schemas.microsoft.com/office/drawing/2014/main" id="{1710754A-CFBF-4218-9BD5-62373436E537}"/>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359700C5-1876-42FE-A78A-C04C39AC33EE}"/>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im OneDrive-Themenordner deine Präsentation. Beim ersten Mal: Neu &gt; PowerPoint-Präsentation; Dateiname K1_Medienvergleich_Kennung.</a:t>
            </a:r>
          </a:p>
        </p:txBody>
      </p:sp>
      <p:sp>
        <p:nvSpPr>
          <p:cNvPr id="7" name="">
            <a:extLst xmlns:a="http://schemas.openxmlformats.org/drawingml/2006/main">
              <a:ext uri="{FF2B5EF4-FFF2-40B4-BE49-F238E27FC236}">
                <a16:creationId xmlns:a16="http://schemas.microsoft.com/office/drawing/2014/main" id="{FA70CB90-0E91-48CB-BCEA-7A7BB4E5A0D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BC6FEA1B-4FE1-4DD4-B739-1B518CF681D6}"/>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Klicke in das Titelfeld und schreibe „Vier Folien gestalten“. Über Start &gt; Neue Folie ergänzt du die nächste Seite.</a:t>
            </a:r>
          </a:p>
        </p:txBody>
      </p:sp>
      <p:sp>
        <p:nvSpPr>
          <p:cNvPr id="9" name="">
            <a:extLst xmlns:a="http://schemas.openxmlformats.org/drawingml/2006/main">
              <a:ext uri="{FF2B5EF4-FFF2-40B4-BE49-F238E27FC236}">
                <a16:creationId xmlns:a16="http://schemas.microsoft.com/office/drawing/2014/main" id="{AF6F9754-32C8-48E4-92D3-A1107338917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600FCCAF-8DDB-44E2-B0D8-856D60795831}"/>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Nutze Einfügen &gt; Textfeld für „Folie 1: Medienvergleich“. Weitere Inhalte stehen darunter, nicht über dem Titel.</a:t>
            </a:r>
          </a:p>
        </p:txBody>
      </p:sp>
      <p:sp>
        <p:nvSpPr>
          <p:cNvPr id="11" name="">
            <a:extLst xmlns:a="http://schemas.openxmlformats.org/drawingml/2006/main">
              <a:ext uri="{FF2B5EF4-FFF2-40B4-BE49-F238E27FC236}">
                <a16:creationId xmlns:a16="http://schemas.microsoft.com/office/drawing/2014/main" id="{0A083C7A-1FE7-43D8-8185-0D6726B3C5CF}"/>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CC712792-7F79-492C-AAED-8C16DE0514A4}"/>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Füge eigene Formen über Einfügen &gt; Formen ein. Nutze dunkle Schrift auf hellem Grund und beschrifte jedes Bild verständlich.</a:t>
            </a:r>
          </a:p>
        </p:txBody>
      </p:sp>
      <p:sp>
        <p:nvSpPr>
          <p:cNvPr id="13" name="">
            <a:extLst xmlns:a="http://schemas.openxmlformats.org/drawingml/2006/main">
              <a:ext uri="{FF2B5EF4-FFF2-40B4-BE49-F238E27FC236}">
                <a16:creationId xmlns:a16="http://schemas.microsoft.com/office/drawing/2014/main" id="{D1403A8F-578F-46BC-AA2C-DEC291F5C722}"/>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1D7573FF-4DC8-4FB5-A4C8-404C9B293CAE}"/>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Starte Bildschirmpräsentation &gt; Von Anfang an. Lies vom hinteren Raum aus mit und verbessere unlesbare Stellen. Prüfe die Speicherung.</a:t>
            </a:r>
          </a:p>
        </p:txBody>
      </p:sp>
    </p:spTree>
    <p:extLst>
      <p:ext uri="{BB962C8B-B14F-4D97-AF65-F5344CB8AC3E}">
        <p14:creationId xmlns:p14="http://schemas.microsoft.com/office/powerpoint/2010/main" val="619783053"/>
      </p:ext>
    </p:extLst>
  </p:cSld>
</p:sld>
</file>

<file path=ppt/slides/slide1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1196AA93-C506-4DE0-AAE3-69990D0C4A13}"/>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4 · 50 MINUTEN</a:t>
            </a:r>
          </a:p>
        </p:txBody>
      </p:sp>
      <p:sp>
        <p:nvSpPr>
          <p:cNvPr id="2" name="">
            <a:extLst xmlns:a="http://schemas.openxmlformats.org/drawingml/2006/main">
              <a:ext uri="{FF2B5EF4-FFF2-40B4-BE49-F238E27FC236}">
                <a16:creationId xmlns:a16="http://schemas.microsoft.com/office/drawing/2014/main" id="{4349E78A-3F10-407D-B70A-64F7A5FC44A8}"/>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Vier Folien gestalten</a:t>
            </a:r>
          </a:p>
        </p:txBody>
      </p:sp>
      <p:sp>
        <p:nvSpPr>
          <p:cNvPr id="3" name="">
            <a:extLst xmlns:a="http://schemas.openxmlformats.org/drawingml/2006/main">
              <a:ext uri="{FF2B5EF4-FFF2-40B4-BE49-F238E27FC236}">
                <a16:creationId xmlns:a16="http://schemas.microsoft.com/office/drawing/2014/main" id="{99420D62-996E-4552-96C3-B826C6F03E82}"/>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8BC1348-9B16-4A07-9A42-BBA3D82ACF64}"/>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112</a:t>
            </a:r>
          </a:p>
        </p:txBody>
      </p:sp>
      <p:sp>
        <p:nvSpPr>
          <p:cNvPr id="5" name="">
            <a:extLst xmlns:a="http://schemas.openxmlformats.org/drawingml/2006/main">
              <a:ext uri="{FF2B5EF4-FFF2-40B4-BE49-F238E27FC236}">
                <a16:creationId xmlns:a16="http://schemas.microsoft.com/office/drawing/2014/main" id="{F4134A45-8314-49D4-A710-50A7F8045ADB}"/>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0F46A504-51BD-402F-81B2-CDC4FCBEEA1A}"/>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Erstelle vier Folien: 1 zwei Medien im Vergleich, 2 ihre Komponenten, 3 Folgen für zwei Personen mit unterschiedlichen Bedürfnissen, 4 deine begründete Nutzungsentscheidung. Nutze je eine Überschrift und kurze Stichpunkte.</a:t>
            </a:r>
          </a:p>
        </p:txBody>
      </p:sp>
      <p:sp>
        <p:nvSpPr>
          <p:cNvPr id="7" name="">
            <a:extLst xmlns:a="http://schemas.openxmlformats.org/drawingml/2006/main">
              <a:ext uri="{FF2B5EF4-FFF2-40B4-BE49-F238E27FC236}">
                <a16:creationId xmlns:a16="http://schemas.microsoft.com/office/drawing/2014/main" id="{01EB5354-EB31-4A90-A4DB-21F1736E213A}"/>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F36FE02C-E6FA-4CDD-8F88-8F363099A3EB}"/>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Ergänze eigene Zeichnungen und beschreibe, wie Bild, Textmenge und Reihenfolge auf das Publikum wirken.</a:t>
            </a:r>
          </a:p>
        </p:txBody>
      </p:sp>
      <p:sp>
        <p:nvSpPr>
          <p:cNvPr id="9" name="">
            <a:extLst xmlns:a="http://schemas.openxmlformats.org/drawingml/2006/main">
              <a:ext uri="{FF2B5EF4-FFF2-40B4-BE49-F238E27FC236}">
                <a16:creationId xmlns:a16="http://schemas.microsoft.com/office/drawing/2014/main" id="{05A85B38-8CDD-4072-AECD-90B16692D59D}"/>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DE73508E-3DA1-44E4-9BFB-98463CD92CD8}"/>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Welche Information gehört in die Erklärung statt auf die Folie?</a:t>
            </a:r>
          </a:p>
        </p:txBody>
      </p:sp>
    </p:spTree>
    <p:extLst>
      <p:ext uri="{BB962C8B-B14F-4D97-AF65-F5344CB8AC3E}">
        <p14:creationId xmlns:p14="http://schemas.microsoft.com/office/powerpoint/2010/main" val="784176276"/>
      </p:ext>
    </p:extLst>
  </p:cSld>
</p:sld>
</file>

<file path=ppt/slides/slide1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D0087B3D-F3E0-46DE-95B2-17537A2CF607}"/>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ZUERST ANSEHEN</a:t>
            </a:r>
          </a:p>
        </p:txBody>
      </p:sp>
      <p:sp>
        <p:nvSpPr>
          <p:cNvPr id="2" name="">
            <a:extLst xmlns:a="http://schemas.openxmlformats.org/drawingml/2006/main">
              <a:ext uri="{FF2B5EF4-FFF2-40B4-BE49-F238E27FC236}">
                <a16:creationId xmlns:a16="http://schemas.microsoft.com/office/drawing/2014/main" id="{E5C6A999-0E02-4898-BDAC-7E962D29F4A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3" name="">
            <a:extLst xmlns:a="http://schemas.openxmlformats.org/drawingml/2006/main">
              <a:ext uri="{FF2B5EF4-FFF2-40B4-BE49-F238E27FC236}">
                <a16:creationId xmlns:a16="http://schemas.microsoft.com/office/drawing/2014/main" id="{2F30B06C-345C-43A1-85D8-4C7E75A8FAB9}"/>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113</a:t>
            </a:r>
          </a:p>
        </p:txBody>
      </p:sp>
      <p:pic>
        <p:nvPicPr>
          <p:cNvPr id="8" name=""/>
          <p:cNvPicPr>
            <a:picLocks xmlns:a="http://schemas.openxmlformats.org/drawingml/2006/main" noChangeAspect="1"/>
          </p:cNvPicPr>
          <p:nvPr/>
        </p:nvPicPr>
        <p:blipFill>
          <a:blip xmlns:r="http://schemas.openxmlformats.org/officeDocument/2006/relationships" xmlns:a="http://schemas.openxmlformats.org/drawingml/2006/main" r:embed="R0b6b0929730e4ab3"/>
          <a:stretch xmlns:a="http://schemas.openxmlformats.org/drawingml/2006/main"/>
        </p:blipFill>
        <p:spPr>
          <a:xfrm xmlns:a="http://schemas.openxmlformats.org/drawingml/2006/main">
            <a:off x="1380067" y="838200"/>
            <a:ext cx="9431867" cy="5305425"/>
          </a:xfrm>
          <a:prstGeom xmlns:a="http://schemas.openxmlformats.org/drawingml/2006/main" prst="rect">
            <a:avLst/>
          </a:prstGeom>
        </p:spPr>
      </p:pic>
    </p:spTree>
    <p:extLst>
      <p:ext uri="{BB962C8B-B14F-4D97-AF65-F5344CB8AC3E}">
        <p14:creationId xmlns:p14="http://schemas.microsoft.com/office/powerpoint/2010/main" val="487260974"/>
      </p:ext>
    </p:extLst>
  </p:cSld>
</p:sld>
</file>

<file path=ppt/slides/slide1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56897B96-46AF-4AEF-BC83-E01AE4A86AE9}"/>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 5 · GEMEINSAM NACHMACHEN</a:t>
            </a:r>
          </a:p>
        </p:txBody>
      </p:sp>
      <p:sp>
        <p:nvSpPr>
          <p:cNvPr id="2" name="">
            <a:extLst xmlns:a="http://schemas.openxmlformats.org/drawingml/2006/main">
              <a:ext uri="{FF2B5EF4-FFF2-40B4-BE49-F238E27FC236}">
                <a16:creationId xmlns:a16="http://schemas.microsoft.com/office/drawing/2014/main" id="{D0868D70-DFBA-4838-9599-0C48F5080D3D}"/>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Präsentieren und überarbeiten</a:t>
            </a:r>
          </a:p>
        </p:txBody>
      </p:sp>
      <p:sp>
        <p:nvSpPr>
          <p:cNvPr id="3" name="">
            <a:extLst xmlns:a="http://schemas.openxmlformats.org/drawingml/2006/main">
              <a:ext uri="{FF2B5EF4-FFF2-40B4-BE49-F238E27FC236}">
                <a16:creationId xmlns:a16="http://schemas.microsoft.com/office/drawing/2014/main" id="{AAC20069-CF0C-421B-86C9-10F6297AB304}"/>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B1B9E842-52EB-4F72-8D9E-FC25B00A69E5}"/>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114</a:t>
            </a:r>
          </a:p>
        </p:txBody>
      </p:sp>
      <p:sp>
        <p:nvSpPr>
          <p:cNvPr id="5" name="">
            <a:extLst xmlns:a="http://schemas.openxmlformats.org/drawingml/2006/main">
              <a:ext uri="{FF2B5EF4-FFF2-40B4-BE49-F238E27FC236}">
                <a16:creationId xmlns:a16="http://schemas.microsoft.com/office/drawing/2014/main" id="{521143A3-C48B-4109-82D6-7CE30168A901}"/>
              </a:ext>
            </a:extLst>
          </p:cNvPr>
          <p:cNvSpPr>
            <a:spLocks xmlns:a="http://schemas.openxmlformats.org/drawingml/2006/main" noGrp="1"/>
          </p:cNvSpPr>
          <p:nvPr/>
        </p:nvSpPr>
        <p:spPr>
          <a:xfrm xmlns:a="http://schemas.openxmlformats.org/drawingml/2006/main">
            <a:off x="609600" y="19050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01</a:t>
            </a:r>
          </a:p>
        </p:txBody>
      </p:sp>
      <p:sp>
        <p:nvSpPr>
          <p:cNvPr id="6" name="">
            <a:extLst xmlns:a="http://schemas.openxmlformats.org/drawingml/2006/main">
              <a:ext uri="{FF2B5EF4-FFF2-40B4-BE49-F238E27FC236}">
                <a16:creationId xmlns:a16="http://schemas.microsoft.com/office/drawing/2014/main" id="{0FC68799-CEBF-4CDB-977D-F1E263CC88E1}"/>
              </a:ext>
            </a:extLst>
          </p:cNvPr>
          <p:cNvSpPr>
            <a:spLocks xmlns:a="http://schemas.openxmlformats.org/drawingml/2006/main" noGrp="1"/>
          </p:cNvSpPr>
          <p:nvPr/>
        </p:nvSpPr>
        <p:spPr>
          <a:xfrm xmlns:a="http://schemas.openxmlformats.org/drawingml/2006/main">
            <a:off x="1371600" y="19050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Öffne K1_Medienvergleich_Kennung in OneDrive. Vergleiche das Ergebnis mit Aufgabe A und B.</a:t>
            </a:r>
          </a:p>
        </p:txBody>
      </p:sp>
      <p:sp>
        <p:nvSpPr>
          <p:cNvPr id="7" name="">
            <a:extLst xmlns:a="http://schemas.openxmlformats.org/drawingml/2006/main">
              <a:ext uri="{FF2B5EF4-FFF2-40B4-BE49-F238E27FC236}">
                <a16:creationId xmlns:a16="http://schemas.microsoft.com/office/drawing/2014/main" id="{08BFB2DF-8DBC-46F5-B92C-91893D03F223}"/>
              </a:ext>
            </a:extLst>
          </p:cNvPr>
          <p:cNvSpPr>
            <a:spLocks xmlns:a="http://schemas.openxmlformats.org/drawingml/2006/main" noGrp="1"/>
          </p:cNvSpPr>
          <p:nvPr/>
        </p:nvSpPr>
        <p:spPr>
          <a:xfrm xmlns:a="http://schemas.openxmlformats.org/drawingml/2006/main">
            <a:off x="609600" y="277177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02</a:t>
            </a:r>
          </a:p>
        </p:txBody>
      </p:sp>
      <p:sp>
        <p:nvSpPr>
          <p:cNvPr id="8" name="">
            <a:extLst xmlns:a="http://schemas.openxmlformats.org/drawingml/2006/main">
              <a:ext uri="{FF2B5EF4-FFF2-40B4-BE49-F238E27FC236}">
                <a16:creationId xmlns:a16="http://schemas.microsoft.com/office/drawing/2014/main" id="{9C8C2C77-1CB3-47E8-9024-A5177DF1458B}"/>
              </a:ext>
            </a:extLst>
          </p:cNvPr>
          <p:cNvSpPr>
            <a:spLocks xmlns:a="http://schemas.openxmlformats.org/drawingml/2006/main" noGrp="1"/>
          </p:cNvSpPr>
          <p:nvPr/>
        </p:nvSpPr>
        <p:spPr>
          <a:xfrm xmlns:a="http://schemas.openxmlformats.org/drawingml/2006/main">
            <a:off x="1371600" y="277177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eine andere Person genau den im Arbeitsblatt genannten Test ausführen. Notiere eine Beobachtung, verbessere die Stelle.</a:t>
            </a:r>
          </a:p>
        </p:txBody>
      </p:sp>
      <p:sp>
        <p:nvSpPr>
          <p:cNvPr id="9" name="">
            <a:extLst xmlns:a="http://schemas.openxmlformats.org/drawingml/2006/main">
              <a:ext uri="{FF2B5EF4-FFF2-40B4-BE49-F238E27FC236}">
                <a16:creationId xmlns:a16="http://schemas.microsoft.com/office/drawing/2014/main" id="{32CF0DE4-2E9F-4ECC-8BED-329F24836A53}"/>
              </a:ext>
            </a:extLst>
          </p:cNvPr>
          <p:cNvSpPr>
            <a:spLocks xmlns:a="http://schemas.openxmlformats.org/drawingml/2006/main" noGrp="1"/>
          </p:cNvSpPr>
          <p:nvPr/>
        </p:nvSpPr>
        <p:spPr>
          <a:xfrm xmlns:a="http://schemas.openxmlformats.org/drawingml/2006/main">
            <a:off x="609600" y="363855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03</a:t>
            </a:r>
          </a:p>
        </p:txBody>
      </p:sp>
      <p:sp>
        <p:nvSpPr>
          <p:cNvPr id="10" name="">
            <a:extLst xmlns:a="http://schemas.openxmlformats.org/drawingml/2006/main">
              <a:ext uri="{FF2B5EF4-FFF2-40B4-BE49-F238E27FC236}">
                <a16:creationId xmlns:a16="http://schemas.microsoft.com/office/drawing/2014/main" id="{EE3D2783-5AD1-41AD-981E-EDF32B4452E4}"/>
              </a:ext>
            </a:extLst>
          </p:cNvPr>
          <p:cNvSpPr>
            <a:spLocks xmlns:a="http://schemas.openxmlformats.org/drawingml/2006/main" noGrp="1"/>
          </p:cNvSpPr>
          <p:nvPr/>
        </p:nvSpPr>
        <p:spPr>
          <a:xfrm xmlns:a="http://schemas.openxmlformats.org/drawingml/2006/main">
            <a:off x="1371600" y="363855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Für Word/PowerPoint: Datei &gt; Exportieren oder Speichern unter &gt; Als PDF herunterladen. Öffne die PDF und prüfe Seiten, Bilder und Text.</a:t>
            </a:r>
          </a:p>
        </p:txBody>
      </p:sp>
      <p:sp>
        <p:nvSpPr>
          <p:cNvPr id="11" name="">
            <a:extLst xmlns:a="http://schemas.openxmlformats.org/drawingml/2006/main">
              <a:ext uri="{FF2B5EF4-FFF2-40B4-BE49-F238E27FC236}">
                <a16:creationId xmlns:a16="http://schemas.microsoft.com/office/drawing/2014/main" id="{985C5354-35EB-4C79-BC06-DC4C39BF518C}"/>
              </a:ext>
            </a:extLst>
          </p:cNvPr>
          <p:cNvSpPr>
            <a:spLocks xmlns:a="http://schemas.openxmlformats.org/drawingml/2006/main" noGrp="1"/>
          </p:cNvSpPr>
          <p:nvPr/>
        </p:nvSpPr>
        <p:spPr>
          <a:xfrm xmlns:a="http://schemas.openxmlformats.org/drawingml/2006/main">
            <a:off x="609600" y="4505325"/>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04</a:t>
            </a:r>
          </a:p>
        </p:txBody>
      </p:sp>
      <p:sp>
        <p:nvSpPr>
          <p:cNvPr id="12" name="">
            <a:extLst xmlns:a="http://schemas.openxmlformats.org/drawingml/2006/main">
              <a:ext uri="{FF2B5EF4-FFF2-40B4-BE49-F238E27FC236}">
                <a16:creationId xmlns:a16="http://schemas.microsoft.com/office/drawing/2014/main" id="{1C61D7CE-145E-433D-887F-D6302B84BD6E}"/>
              </a:ext>
            </a:extLst>
          </p:cNvPr>
          <p:cNvSpPr>
            <a:spLocks xmlns:a="http://schemas.openxmlformats.org/drawingml/2006/main" noGrp="1"/>
          </p:cNvSpPr>
          <p:nvPr/>
        </p:nvSpPr>
        <p:spPr>
          <a:xfrm xmlns:a="http://schemas.openxmlformats.org/drawingml/2006/main">
            <a:off x="1371600" y="4505325"/>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Lade die PDF in deinen OneDrive-Themenordner hoch. Nutze den vereinbarten geschützten Link- oder persönlichen Abgabeordnerweg.</a:t>
            </a:r>
          </a:p>
        </p:txBody>
      </p:sp>
      <p:sp>
        <p:nvSpPr>
          <p:cNvPr id="13" name="">
            <a:extLst xmlns:a="http://schemas.openxmlformats.org/drawingml/2006/main">
              <a:ext uri="{FF2B5EF4-FFF2-40B4-BE49-F238E27FC236}">
                <a16:creationId xmlns:a16="http://schemas.microsoft.com/office/drawing/2014/main" id="{094D3925-DBDA-4ADB-9B8C-0508013B5449}"/>
              </a:ext>
            </a:extLst>
          </p:cNvPr>
          <p:cNvSpPr>
            <a:spLocks xmlns:a="http://schemas.openxmlformats.org/drawingml/2006/main" noGrp="1"/>
          </p:cNvSpPr>
          <p:nvPr/>
        </p:nvSpPr>
        <p:spPr>
          <a:xfrm xmlns:a="http://schemas.openxmlformats.org/drawingml/2006/main">
            <a:off x="609600" y="5372100"/>
            <a:ext cx="571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5F4BB6"/>
                </a:solidFill>
                <a:latin typeface="Argentum Sans"/>
                <a:ea typeface="Argentum Sans"/>
                <a:cs typeface="Argentum Sans"/>
              </a:defRPr>
            </a:pPr>
            <a:r>
              <a:rPr sz="2175" b="1">
                <a:solidFill>
                  <a:srgbClr val="5F4BB6"/>
                </a:solidFill>
                <a:latin typeface="Argentum Sans"/>
                <a:ea typeface="Argentum Sans"/>
                <a:cs typeface="Argentum Sans"/>
              </a:rPr>
              <a:t>05</a:t>
            </a:r>
          </a:p>
        </p:txBody>
      </p:sp>
      <p:sp>
        <p:nvSpPr>
          <p:cNvPr id="14" name="">
            <a:extLst xmlns:a="http://schemas.openxmlformats.org/drawingml/2006/main">
              <a:ext uri="{FF2B5EF4-FFF2-40B4-BE49-F238E27FC236}">
                <a16:creationId xmlns:a16="http://schemas.microsoft.com/office/drawing/2014/main" id="{84CFD8A5-4B6F-49C8-85AC-B60E46275AD1}"/>
              </a:ext>
            </a:extLst>
          </p:cNvPr>
          <p:cNvSpPr>
            <a:spLocks xmlns:a="http://schemas.openxmlformats.org/drawingml/2006/main" noGrp="1"/>
          </p:cNvSpPr>
          <p:nvPr/>
        </p:nvSpPr>
        <p:spPr>
          <a:xfrm xmlns:a="http://schemas.openxmlformats.org/drawingml/2006/main">
            <a:off x="1371600" y="5372100"/>
            <a:ext cx="9906000" cy="790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75" b="0">
                <a:solidFill>
                  <a:srgbClr val="333333"/>
                </a:solidFill>
                <a:latin typeface="Argentum Sans"/>
                <a:ea typeface="Argentum Sans"/>
                <a:cs typeface="Argentum Sans"/>
              </a:defRPr>
            </a:pPr>
            <a:r>
              <a:rPr sz="1875" b="0">
                <a:solidFill>
                  <a:srgbClr val="333333"/>
                </a:solidFill>
                <a:latin typeface="Argentum Sans"/>
                <a:ea typeface="Argentum Sans"/>
                <a:cs typeface="Argentum Sans"/>
              </a:rPr>
              <a:t>Lass die Lehrperson die richtige Endfassung mit ihrem Konto öffnen. Dokumentiere Dateiname, Datum, eigenen Beitrag und nächsten Schritt.</a:t>
            </a:r>
          </a:p>
        </p:txBody>
      </p:sp>
    </p:spTree>
    <p:extLst>
      <p:ext uri="{BB962C8B-B14F-4D97-AF65-F5344CB8AC3E}">
        <p14:creationId xmlns:p14="http://schemas.microsoft.com/office/powerpoint/2010/main" val="1182016746"/>
      </p:ext>
    </p:extLst>
  </p:cSld>
</p:sld>
</file>

<file path=ppt/slides/slide1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3A897E5-3D6A-4A94-8D2E-5F0419C622BF}"/>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ARBEITSBLATT 5 · 50 MINUTEN</a:t>
            </a:r>
          </a:p>
        </p:txBody>
      </p:sp>
      <p:sp>
        <p:nvSpPr>
          <p:cNvPr id="2" name="">
            <a:extLst xmlns:a="http://schemas.openxmlformats.org/drawingml/2006/main">
              <a:ext uri="{FF2B5EF4-FFF2-40B4-BE49-F238E27FC236}">
                <a16:creationId xmlns:a16="http://schemas.microsoft.com/office/drawing/2014/main" id="{AD5A5C08-F774-4D49-B4FB-42C7D42DDD04}"/>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Präsentieren und überarbeiten</a:t>
            </a:r>
          </a:p>
        </p:txBody>
      </p:sp>
      <p:sp>
        <p:nvSpPr>
          <p:cNvPr id="3" name="">
            <a:extLst xmlns:a="http://schemas.openxmlformats.org/drawingml/2006/main">
              <a:ext uri="{FF2B5EF4-FFF2-40B4-BE49-F238E27FC236}">
                <a16:creationId xmlns:a16="http://schemas.microsoft.com/office/drawing/2014/main" id="{8A52CFD7-E641-487E-AC0B-C82F0ADBF721}"/>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F146DBF8-63B3-45FF-A6B0-E162EE616D0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115</a:t>
            </a:r>
          </a:p>
        </p:txBody>
      </p:sp>
      <p:sp>
        <p:nvSpPr>
          <p:cNvPr id="5" name="">
            <a:extLst xmlns:a="http://schemas.openxmlformats.org/drawingml/2006/main">
              <a:ext uri="{FF2B5EF4-FFF2-40B4-BE49-F238E27FC236}">
                <a16:creationId xmlns:a16="http://schemas.microsoft.com/office/drawing/2014/main" id="{8D111385-7B9F-4D2B-84F7-47A9D1E20887}"/>
              </a:ext>
            </a:extLst>
          </p:cNvPr>
          <p:cNvSpPr>
            <a:spLocks xmlns:a="http://schemas.openxmlformats.org/drawingml/2006/main" noGrp="1"/>
          </p:cNvSpPr>
          <p:nvPr/>
        </p:nvSpPr>
        <p:spPr>
          <a:xfrm xmlns:a="http://schemas.openxmlformats.org/drawingml/2006/main">
            <a:off x="609600" y="2085975"/>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A</a:t>
            </a:r>
          </a:p>
        </p:txBody>
      </p:sp>
      <p:sp>
        <p:nvSpPr>
          <p:cNvPr id="6" name="">
            <a:extLst xmlns:a="http://schemas.openxmlformats.org/drawingml/2006/main">
              <a:ext uri="{FF2B5EF4-FFF2-40B4-BE49-F238E27FC236}">
                <a16:creationId xmlns:a16="http://schemas.microsoft.com/office/drawing/2014/main" id="{313B2026-4F2B-4ECA-A84A-69FD31845EFF}"/>
              </a:ext>
            </a:extLst>
          </p:cNvPr>
          <p:cNvSpPr>
            <a:spLocks xmlns:a="http://schemas.openxmlformats.org/drawingml/2006/main" noGrp="1"/>
          </p:cNvSpPr>
          <p:nvPr/>
        </p:nvSpPr>
        <p:spPr>
          <a:xfrm xmlns:a="http://schemas.openxmlformats.org/drawingml/2006/main">
            <a:off x="1362075" y="2076450"/>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Präsentiere in drei Minuten und bitte um eine Rückmeldung zur Verständlichkeit.</a:t>
            </a:r>
          </a:p>
        </p:txBody>
      </p:sp>
      <p:sp>
        <p:nvSpPr>
          <p:cNvPr id="7" name="">
            <a:extLst xmlns:a="http://schemas.openxmlformats.org/drawingml/2006/main">
              <a:ext uri="{FF2B5EF4-FFF2-40B4-BE49-F238E27FC236}">
                <a16:creationId xmlns:a16="http://schemas.microsoft.com/office/drawing/2014/main" id="{CCFA28AD-4D6F-4A20-979F-3CDDA76B8103}"/>
              </a:ext>
            </a:extLst>
          </p:cNvPr>
          <p:cNvSpPr>
            <a:spLocks xmlns:a="http://schemas.openxmlformats.org/drawingml/2006/main" noGrp="1"/>
          </p:cNvSpPr>
          <p:nvPr/>
        </p:nvSpPr>
        <p:spPr>
          <a:xfrm xmlns:a="http://schemas.openxmlformats.org/drawingml/2006/main">
            <a:off x="609600" y="3676650"/>
            <a:ext cx="609600" cy="5143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0">
                <a:solidFill>
                  <a:srgbClr val="5F4BB6"/>
                </a:solidFill>
                <a:latin typeface="Bebas Neue"/>
                <a:ea typeface="Bebas Neue"/>
                <a:cs typeface="Bebas Neue"/>
              </a:defRPr>
            </a:pPr>
            <a:r>
              <a:rPr sz="3000" b="0">
                <a:solidFill>
                  <a:srgbClr val="5F4BB6"/>
                </a:solidFill>
                <a:latin typeface="Bebas Neue"/>
                <a:ea typeface="Bebas Neue"/>
                <a:cs typeface="Bebas Neue"/>
              </a:rPr>
              <a:t>B</a:t>
            </a:r>
          </a:p>
        </p:txBody>
      </p:sp>
      <p:sp>
        <p:nvSpPr>
          <p:cNvPr id="8" name="">
            <a:extLst xmlns:a="http://schemas.openxmlformats.org/drawingml/2006/main">
              <a:ext uri="{FF2B5EF4-FFF2-40B4-BE49-F238E27FC236}">
                <a16:creationId xmlns:a16="http://schemas.microsoft.com/office/drawing/2014/main" id="{961DF529-C81C-4090-834B-9213EE5066B4}"/>
              </a:ext>
            </a:extLst>
          </p:cNvPr>
          <p:cNvSpPr>
            <a:spLocks xmlns:a="http://schemas.openxmlformats.org/drawingml/2006/main" noGrp="1"/>
          </p:cNvSpPr>
          <p:nvPr/>
        </p:nvSpPr>
        <p:spPr>
          <a:xfrm xmlns:a="http://schemas.openxmlformats.org/drawingml/2006/main">
            <a:off x="1362075" y="3667125"/>
            <a:ext cx="9953625" cy="1438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333333"/>
                </a:solidFill>
                <a:latin typeface="Argentum Sans"/>
                <a:ea typeface="Argentum Sans"/>
                <a:cs typeface="Argentum Sans"/>
              </a:defRPr>
            </a:pPr>
            <a:r>
              <a:rPr sz="1950" b="0">
                <a:solidFill>
                  <a:srgbClr val="333333"/>
                </a:solidFill>
                <a:latin typeface="Argentum Sans"/>
                <a:ea typeface="Argentum Sans"/>
                <a:cs typeface="Argentum Sans"/>
              </a:rPr>
              <a:t>Verbessere die Präsentation, exportiere sie und erkläre eine Chance und eine Grenze digitaler Medien.</a:t>
            </a:r>
          </a:p>
        </p:txBody>
      </p:sp>
      <p:sp>
        <p:nvSpPr>
          <p:cNvPr id="9" name="">
            <a:extLst xmlns:a="http://schemas.openxmlformats.org/drawingml/2006/main">
              <a:ext uri="{FF2B5EF4-FFF2-40B4-BE49-F238E27FC236}">
                <a16:creationId xmlns:a16="http://schemas.microsoft.com/office/drawing/2014/main" id="{78E49E2F-3DAB-47EC-B133-3B6B7E374188}"/>
              </a:ext>
            </a:extLst>
          </p:cNvPr>
          <p:cNvSpPr>
            <a:spLocks xmlns:a="http://schemas.openxmlformats.org/drawingml/2006/main" noGrp="1"/>
          </p:cNvSpPr>
          <p:nvPr/>
        </p:nvSpPr>
        <p:spPr>
          <a:xfrm xmlns:a="http://schemas.openxmlformats.org/drawingml/2006/main">
            <a:off x="609600" y="5314950"/>
            <a:ext cx="109537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1">
                <a:solidFill>
                  <a:srgbClr val="5F4BB6"/>
                </a:solidFill>
                <a:latin typeface="Argentum Sans"/>
                <a:ea typeface="Argentum Sans"/>
                <a:cs typeface="Argentum Sans"/>
              </a:defRPr>
            </a:pPr>
            <a:r>
              <a:rPr sz="1725" b="1">
                <a:solidFill>
                  <a:srgbClr val="5F4BB6"/>
                </a:solidFill>
                <a:latin typeface="Argentum Sans"/>
                <a:ea typeface="Argentum Sans"/>
                <a:cs typeface="Argentum Sans"/>
              </a:rPr>
              <a:t>Zum Nachdenken</a:t>
            </a:r>
          </a:p>
        </p:txBody>
      </p:sp>
      <p:sp>
        <p:nvSpPr>
          <p:cNvPr id="10" name="">
            <a:extLst xmlns:a="http://schemas.openxmlformats.org/drawingml/2006/main">
              <a:ext uri="{FF2B5EF4-FFF2-40B4-BE49-F238E27FC236}">
                <a16:creationId xmlns:a16="http://schemas.microsoft.com/office/drawing/2014/main" id="{FCC76D7A-E03D-44E5-A30C-4A53220112B7}"/>
              </a:ext>
            </a:extLst>
          </p:cNvPr>
          <p:cNvSpPr>
            <a:spLocks xmlns:a="http://schemas.openxmlformats.org/drawingml/2006/main" noGrp="1"/>
          </p:cNvSpPr>
          <p:nvPr/>
        </p:nvSpPr>
        <p:spPr>
          <a:xfrm xmlns:a="http://schemas.openxmlformats.org/drawingml/2006/main">
            <a:off x="609600" y="5762625"/>
            <a:ext cx="109061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333333"/>
                </a:solidFill>
                <a:latin typeface="Argentum Sans"/>
                <a:ea typeface="Argentum Sans"/>
                <a:cs typeface="Argentum Sans"/>
              </a:defRPr>
            </a:pPr>
            <a:r>
              <a:rPr sz="1800" b="0">
                <a:solidFill>
                  <a:srgbClr val="333333"/>
                </a:solidFill>
                <a:latin typeface="Argentum Sans"/>
                <a:ea typeface="Argentum Sans"/>
                <a:cs typeface="Argentum Sans"/>
              </a:rPr>
              <a:t>Was hat sich an deiner Einschätzung verändert?</a:t>
            </a:r>
          </a:p>
        </p:txBody>
      </p:sp>
    </p:spTree>
    <p:extLst>
      <p:ext uri="{BB962C8B-B14F-4D97-AF65-F5344CB8AC3E}">
        <p14:creationId xmlns:p14="http://schemas.microsoft.com/office/powerpoint/2010/main" val="160247717"/>
      </p:ext>
    </p:extLst>
  </p:cSld>
</p:sld>
</file>

<file path=ppt/slides/slide1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FEF01844-67B6-407A-85BB-3F08935740C0}"/>
              </a:ext>
            </a:extLst>
          </p:cNvPr>
          <p:cNvSpPr>
            <a:spLocks xmlns:a="http://schemas.openxmlformats.org/drawingml/2006/main" noGrp="1"/>
          </p:cNvSpPr>
          <p:nvPr/>
        </p:nvSpPr>
        <p:spPr>
          <a:xfrm xmlns:a="http://schemas.openxmlformats.org/drawingml/2006/main">
            <a:off x="609600" y="333375"/>
            <a:ext cx="10477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425" b="1">
                <a:solidFill>
                  <a:srgbClr val="5F4BB6"/>
                </a:solidFill>
                <a:latin typeface="Argentum Sans"/>
                <a:ea typeface="Argentum Sans"/>
                <a:cs typeface="Argentum Sans"/>
              </a:defRPr>
            </a:pPr>
            <a:r>
              <a:rPr sz="1425" b="1">
                <a:solidFill>
                  <a:srgbClr val="5F4BB6"/>
                </a:solidFill>
                <a:latin typeface="Argentum Sans"/>
                <a:ea typeface="Argentum Sans"/>
                <a:cs typeface="Argentum Sans"/>
              </a:rPr>
              <a:t>THEMA 6 · ABSCHLUSS</a:t>
            </a:r>
          </a:p>
        </p:txBody>
      </p:sp>
      <p:sp>
        <p:nvSpPr>
          <p:cNvPr id="2" name="">
            <a:extLst xmlns:a="http://schemas.openxmlformats.org/drawingml/2006/main">
              <a:ext uri="{FF2B5EF4-FFF2-40B4-BE49-F238E27FC236}">
                <a16:creationId xmlns:a16="http://schemas.microsoft.com/office/drawing/2014/main" id="{4D4617F4-0473-45C9-B121-C735B1B5BB93}"/>
              </a:ext>
            </a:extLst>
          </p:cNvPr>
          <p:cNvSpPr>
            <a:spLocks xmlns:a="http://schemas.openxmlformats.org/drawingml/2006/main" noGrp="1"/>
          </p:cNvSpPr>
          <p:nvPr/>
        </p:nvSpPr>
        <p:spPr>
          <a:xfrm xmlns:a="http://schemas.openxmlformats.org/drawingml/2006/main">
            <a:off x="609600" y="866775"/>
            <a:ext cx="10953750" cy="1085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300" b="0">
                <a:solidFill>
                  <a:srgbClr val="333333"/>
                </a:solidFill>
                <a:latin typeface="Bebas Neue"/>
                <a:ea typeface="Bebas Neue"/>
                <a:cs typeface="Bebas Neue"/>
              </a:defRPr>
            </a:pPr>
            <a:r>
              <a:rPr sz="3300" b="0">
                <a:solidFill>
                  <a:srgbClr val="333333"/>
                </a:solidFill>
                <a:latin typeface="Bebas Neue"/>
                <a:ea typeface="Bebas Neue"/>
                <a:cs typeface="Bebas Neue"/>
              </a:rPr>
              <a:t>Ergebnisrunde</a:t>
            </a:r>
          </a:p>
        </p:txBody>
      </p:sp>
      <p:sp>
        <p:nvSpPr>
          <p:cNvPr id="3" name="">
            <a:extLst xmlns:a="http://schemas.openxmlformats.org/drawingml/2006/main">
              <a:ext uri="{FF2B5EF4-FFF2-40B4-BE49-F238E27FC236}">
                <a16:creationId xmlns:a16="http://schemas.microsoft.com/office/drawing/2014/main" id="{B77B465D-15E9-44B7-80B0-A1636870DA8C}"/>
              </a:ext>
            </a:extLst>
          </p:cNvPr>
          <p:cNvSpPr>
            <a:spLocks xmlns:a="http://schemas.openxmlformats.org/drawingml/2006/main" noGrp="1"/>
          </p:cNvSpPr>
          <p:nvPr/>
        </p:nvSpPr>
        <p:spPr>
          <a:xfrm xmlns:a="http://schemas.openxmlformats.org/drawingml/2006/main">
            <a:off x="609600" y="6448425"/>
            <a:ext cx="76200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 Klasse · Digitale Grundbildung</a:t>
            </a:r>
          </a:p>
        </p:txBody>
      </p:sp>
      <p:sp>
        <p:nvSpPr>
          <p:cNvPr id="4" name="">
            <a:extLst xmlns:a="http://schemas.openxmlformats.org/drawingml/2006/main">
              <a:ext uri="{FF2B5EF4-FFF2-40B4-BE49-F238E27FC236}">
                <a16:creationId xmlns:a16="http://schemas.microsoft.com/office/drawing/2014/main" id="{2A84C32C-8FEE-4C8A-8168-735819AB5A47}"/>
              </a:ext>
            </a:extLst>
          </p:cNvPr>
          <p:cNvSpPr>
            <a:spLocks xmlns:a="http://schemas.openxmlformats.org/drawingml/2006/main" noGrp="1"/>
          </p:cNvSpPr>
          <p:nvPr/>
        </p:nvSpPr>
        <p:spPr>
          <a:xfrm xmlns:a="http://schemas.openxmlformats.org/drawingml/2006/main">
            <a:off x="11191875" y="6448425"/>
            <a:ext cx="428625"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66666"/>
                </a:solidFill>
                <a:latin typeface="Argentum Sans"/>
                <a:ea typeface="Argentum Sans"/>
                <a:cs typeface="Argentum Sans"/>
              </a:defRPr>
            </a:pPr>
            <a:r>
              <a:rPr sz="1275" b="0">
                <a:solidFill>
                  <a:srgbClr val="666666"/>
                </a:solidFill>
                <a:latin typeface="Argentum Sans"/>
                <a:ea typeface="Argentum Sans"/>
                <a:cs typeface="Argentum Sans"/>
              </a:rPr>
              <a:t>116</a:t>
            </a:r>
          </a:p>
        </p:txBody>
      </p:sp>
      <p:sp>
        <p:nvSpPr>
          <p:cNvPr id="5" name="">
            <a:extLst xmlns:a="http://schemas.openxmlformats.org/drawingml/2006/main">
              <a:ext uri="{FF2B5EF4-FFF2-40B4-BE49-F238E27FC236}">
                <a16:creationId xmlns:a16="http://schemas.microsoft.com/office/drawing/2014/main" id="{EB80C12E-3FCA-481B-A23F-BC52CA054C49}"/>
              </a:ext>
            </a:extLst>
          </p:cNvPr>
          <p:cNvSpPr>
            <a:spLocks xmlns:a="http://schemas.openxmlformats.org/drawingml/2006/main" noGrp="1"/>
          </p:cNvSpPr>
          <p:nvPr/>
        </p:nvSpPr>
        <p:spPr>
          <a:xfrm xmlns:a="http://schemas.openxmlformats.org/drawingml/2006/main">
            <a:off x="609600" y="2076450"/>
            <a:ext cx="10763250" cy="2457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Vergleich von zwei Medienpaaren mit ihren Komponenten.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Begründungen aus zwei unterschiedlichen Nutzungssituationen.</a:t>
            </a:r>
          </a:p>
          <a:p xmlns:a="http://schemas.openxmlformats.org/drawingml/2006/main">
            <a:r>
              <a:t/>
            </a:r>
          </a:p>
          <a:p xmlns:a="http://schemas.openxmlformats.org/drawingml/2006/main">
            <a:pPr>
              <a:defRPr sz="2025" b="0">
                <a:solidFill>
                  <a:srgbClr val="333333"/>
                </a:solidFill>
                <a:latin typeface="Argentum Sans"/>
                <a:ea typeface="Argentum Sans"/>
                <a:cs typeface="Argentum Sans"/>
              </a:defRPr>
            </a:pPr>
            <a:r>
              <a:rPr sz="2025" b="0">
                <a:solidFill>
                  <a:srgbClr val="333333"/>
                </a:solidFill>
                <a:latin typeface="Argentum Sans"/>
                <a:ea typeface="Argentum Sans"/>
                <a:cs typeface="Argentum Sans"/>
              </a:rPr>
              <a:t>Vier Folien und ein dreiminütiger Vortrag mit eigener Entscheidung.</a:t>
            </a:r>
          </a:p>
        </p:txBody>
      </p:sp>
      <p:sp>
        <p:nvSpPr>
          <p:cNvPr id="6" name="">
            <a:extLst xmlns:a="http://schemas.openxmlformats.org/drawingml/2006/main">
              <a:ext uri="{FF2B5EF4-FFF2-40B4-BE49-F238E27FC236}">
                <a16:creationId xmlns:a16="http://schemas.microsoft.com/office/drawing/2014/main" id="{BEF1000D-0D62-43AE-AF75-6AC68432AAB4}"/>
              </a:ext>
            </a:extLst>
          </p:cNvPr>
          <p:cNvSpPr>
            <a:spLocks xmlns:a="http://schemas.openxmlformats.org/drawingml/2006/main" noGrp="1"/>
          </p:cNvSpPr>
          <p:nvPr/>
        </p:nvSpPr>
        <p:spPr>
          <a:xfrm xmlns:a="http://schemas.openxmlformats.org/drawingml/2006/main">
            <a:off x="609600" y="4762500"/>
            <a:ext cx="1076325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5F4BB6"/>
                </a:solidFill>
                <a:latin typeface="Argentum Sans"/>
                <a:ea typeface="Argentum Sans"/>
                <a:cs typeface="Argentum Sans"/>
              </a:defRPr>
            </a:pPr>
            <a:r>
              <a:rPr sz="2250" b="1">
                <a:solidFill>
                  <a:srgbClr val="5F4BB6"/>
                </a:solidFill>
                <a:latin typeface="Argentum Sans"/>
                <a:ea typeface="Argentum Sans"/>
                <a:cs typeface="Argentum Sans"/>
              </a:rPr>
              <a:t>Mein Beispiel · meine Erklärung · mein nächster Versuch</a:t>
            </a:r>
          </a:p>
        </p:txBody>
      </p:sp>
      <p:sp>
        <p:nvSpPr>
          <p:cNvPr id="7" name="">
            <a:extLst xmlns:a="http://schemas.openxmlformats.org/drawingml/2006/main">
              <a:ext uri="{FF2B5EF4-FFF2-40B4-BE49-F238E27FC236}">
                <a16:creationId xmlns:a16="http://schemas.microsoft.com/office/drawing/2014/main" id="{EEA1DFEB-2667-4BAA-8266-A53D4BAF16F9}"/>
              </a:ext>
            </a:extLst>
          </p:cNvPr>
          <p:cNvSpPr>
            <a:spLocks xmlns:a="http://schemas.openxmlformats.org/drawingml/2006/main" noGrp="1"/>
          </p:cNvSpPr>
          <p:nvPr/>
        </p:nvSpPr>
        <p:spPr>
          <a:xfrm xmlns:a="http://schemas.openxmlformats.org/drawingml/2006/main">
            <a:off x="609600" y="5695950"/>
            <a:ext cx="10810875"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800" b="0">
                <a:solidFill>
                  <a:srgbClr val="666666"/>
                </a:solidFill>
                <a:latin typeface="Argentum Sans"/>
                <a:ea typeface="Argentum Sans"/>
                <a:cs typeface="Argentum Sans"/>
              </a:defRPr>
            </a:pPr>
            <a:r>
              <a:rPr sz="1800" b="0">
                <a:solidFill>
                  <a:srgbClr val="666666"/>
                </a:solidFill>
                <a:latin typeface="Argentum Sans"/>
                <a:ea typeface="Argentum Sans"/>
                <a:cs typeface="Argentum Sans"/>
              </a:rPr>
              <a:t>Wo außerhalb dieser Übung könnte dir das helfen? Nenne eine Situation und einen passenden nächsten Schritt.</a:t>
            </a:r>
          </a:p>
        </p:txBody>
      </p:sp>
    </p:spTree>
    <p:extLst>
      <p:ext uri="{BB962C8B-B14F-4D97-AF65-F5344CB8AC3E}">
        <p14:creationId xmlns:p14="http://schemas.microsoft.com/office/powerpoint/2010/main" val="15791170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2026-10-04T13:00:35.1130000Z</dcterms:created>
  <dcterms:modified xsi:type="dcterms:W3CDTF">2026-10-04T13:00:35.1130000Z</dcterms:modified>
</coreProperties>
</file>