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4a5d41deecc4e33" /><Relationship Type="http://schemas.openxmlformats.org/officeDocument/2006/relationships/extended-properties" Target="/docProps/app.xml" Id="Rf345ee6419a64577" /><Relationship Type="http://schemas.openxmlformats.org/officeDocument/2006/relationships/officeDocument" Target="/ppt/presentation.xml" Id="R19ff035bc11347a4" /></Relationships>
</file>

<file path=ppt/presentation.xml><?xml version="1.0" encoding="utf-8"?>
<p:presentation xmlns:p="http://schemas.openxmlformats.org/presentationml/2006/main">
  <p:sldMasterIdLst>
    <p:sldMasterId xmlns:r="http://schemas.openxmlformats.org/officeDocument/2006/relationships" id="2147483648" r:id="R6d4b265d92d34e2c"/>
  </p:sldMasterIdLst>
  <p:notesMasterIdLst>
    <p:notesMasterId xmlns:r="http://schemas.openxmlformats.org/officeDocument/2006/relationships" r:id="R1b5c73e8140440b2"/>
  </p:notesMasterIdLst>
  <p:sldIdLst>
    <p:sldId xmlns:r="http://schemas.openxmlformats.org/officeDocument/2006/relationships" id="256" r:id="Ra80c055552df4660"/>
    <p:sldId xmlns:r="http://schemas.openxmlformats.org/officeDocument/2006/relationships" id="257" r:id="Rf22def44b6864189"/>
    <p:sldId xmlns:r="http://schemas.openxmlformats.org/officeDocument/2006/relationships" id="258" r:id="Rff85318bdb6848dd"/>
    <p:sldId xmlns:r="http://schemas.openxmlformats.org/officeDocument/2006/relationships" id="259" r:id="Ra15b5f2d575247df"/>
    <p:sldId xmlns:r="http://schemas.openxmlformats.org/officeDocument/2006/relationships" id="260" r:id="R9d766eb47f2448d3"/>
    <p:sldId xmlns:r="http://schemas.openxmlformats.org/officeDocument/2006/relationships" id="261" r:id="Rb63ced3a9279433a"/>
    <p:sldId xmlns:r="http://schemas.openxmlformats.org/officeDocument/2006/relationships" id="262" r:id="Rf2c12299497047b3"/>
    <p:sldId xmlns:r="http://schemas.openxmlformats.org/officeDocument/2006/relationships" id="263" r:id="Rea37737b11f94d85"/>
    <p:sldId xmlns:r="http://schemas.openxmlformats.org/officeDocument/2006/relationships" id="264" r:id="R607ab3a561d148a1"/>
    <p:sldId xmlns:r="http://schemas.openxmlformats.org/officeDocument/2006/relationships" id="265" r:id="Rdbb75d4eb96642fd"/>
    <p:sldId xmlns:r="http://schemas.openxmlformats.org/officeDocument/2006/relationships" id="266" r:id="R02e147a529784e35"/>
    <p:sldId xmlns:r="http://schemas.openxmlformats.org/officeDocument/2006/relationships" id="267" r:id="Re411a2eb0b75499a"/>
    <p:sldId xmlns:r="http://schemas.openxmlformats.org/officeDocument/2006/relationships" id="268" r:id="R3fab4fef54bf4e26"/>
    <p:sldId xmlns:r="http://schemas.openxmlformats.org/officeDocument/2006/relationships" id="269" r:id="R9da59414438c48b5"/>
    <p:sldId xmlns:r="http://schemas.openxmlformats.org/officeDocument/2006/relationships" id="270" r:id="Rca6752e1d8574139"/>
    <p:sldId xmlns:r="http://schemas.openxmlformats.org/officeDocument/2006/relationships" id="271" r:id="R4b220574d4af4827"/>
    <p:sldId xmlns:r="http://schemas.openxmlformats.org/officeDocument/2006/relationships" id="272" r:id="Re8537f0bdb6643dc"/>
    <p:sldId xmlns:r="http://schemas.openxmlformats.org/officeDocument/2006/relationships" id="273" r:id="R7f33064ea0ec4049"/>
    <p:sldId xmlns:r="http://schemas.openxmlformats.org/officeDocument/2006/relationships" id="274" r:id="R078ad6562f7343ff"/>
    <p:sldId xmlns:r="http://schemas.openxmlformats.org/officeDocument/2006/relationships" id="275" r:id="Rd0924942c1824d3d"/>
    <p:sldId xmlns:r="http://schemas.openxmlformats.org/officeDocument/2006/relationships" id="276" r:id="R9c77f42bc3134fe3"/>
    <p:sldId xmlns:r="http://schemas.openxmlformats.org/officeDocument/2006/relationships" id="277" r:id="R5554e7e2cba240ac"/>
    <p:sldId xmlns:r="http://schemas.openxmlformats.org/officeDocument/2006/relationships" id="278" r:id="Rcaf38011e80f4460"/>
    <p:sldId xmlns:r="http://schemas.openxmlformats.org/officeDocument/2006/relationships" id="279" r:id="R51f4bbdfba684f87"/>
    <p:sldId xmlns:r="http://schemas.openxmlformats.org/officeDocument/2006/relationships" id="280" r:id="R22e5fdffa58249ba"/>
    <p:sldId xmlns:r="http://schemas.openxmlformats.org/officeDocument/2006/relationships" id="281" r:id="R16f645631df84428"/>
    <p:sldId xmlns:r="http://schemas.openxmlformats.org/officeDocument/2006/relationships" id="282" r:id="R338e6ef5b1514911"/>
    <p:sldId xmlns:r="http://schemas.openxmlformats.org/officeDocument/2006/relationships" id="283" r:id="R499ab0d583f54536"/>
    <p:sldId xmlns:r="http://schemas.openxmlformats.org/officeDocument/2006/relationships" id="284" r:id="R709540ab9ac74b0a"/>
    <p:sldId xmlns:r="http://schemas.openxmlformats.org/officeDocument/2006/relationships" id="285" r:id="Rb10a675a12964fbc"/>
    <p:sldId xmlns:r="http://schemas.openxmlformats.org/officeDocument/2006/relationships" id="286" r:id="R8948333f82064d65"/>
    <p:sldId xmlns:r="http://schemas.openxmlformats.org/officeDocument/2006/relationships" id="287" r:id="R4c01ba17b3d849e1"/>
    <p:sldId xmlns:r="http://schemas.openxmlformats.org/officeDocument/2006/relationships" id="288" r:id="R76caa2c9758d4103"/>
    <p:sldId xmlns:r="http://schemas.openxmlformats.org/officeDocument/2006/relationships" id="289" r:id="R449ddabfdb82451a"/>
    <p:sldId xmlns:r="http://schemas.openxmlformats.org/officeDocument/2006/relationships" id="290" r:id="R55db02b536544e49"/>
    <p:sldId xmlns:r="http://schemas.openxmlformats.org/officeDocument/2006/relationships" id="291" r:id="R4a954d8693d44fe0"/>
    <p:sldId xmlns:r="http://schemas.openxmlformats.org/officeDocument/2006/relationships" id="292" r:id="R8367bb74463348a6"/>
    <p:sldId xmlns:r="http://schemas.openxmlformats.org/officeDocument/2006/relationships" id="293" r:id="R6ce54cab5cc44d27"/>
    <p:sldId xmlns:r="http://schemas.openxmlformats.org/officeDocument/2006/relationships" id="294" r:id="Rc355deb669d9476a"/>
    <p:sldId xmlns:r="http://schemas.openxmlformats.org/officeDocument/2006/relationships" id="295" r:id="Rd1ee421ee68e45c4"/>
    <p:sldId xmlns:r="http://schemas.openxmlformats.org/officeDocument/2006/relationships" id="296" r:id="Rdff8f5643e184b40"/>
    <p:sldId xmlns:r="http://schemas.openxmlformats.org/officeDocument/2006/relationships" id="297" r:id="Rce0a6391a5c746de"/>
    <p:sldId xmlns:r="http://schemas.openxmlformats.org/officeDocument/2006/relationships" id="298" r:id="R7a053cddb24a47fd"/>
    <p:sldId xmlns:r="http://schemas.openxmlformats.org/officeDocument/2006/relationships" id="299" r:id="Rd2110aa60d22415f"/>
    <p:sldId xmlns:r="http://schemas.openxmlformats.org/officeDocument/2006/relationships" id="300" r:id="R5b52b5ce58564eda"/>
    <p:sldId xmlns:r="http://schemas.openxmlformats.org/officeDocument/2006/relationships" id="301" r:id="Re4d0c5e7567c4d5c"/>
    <p:sldId xmlns:r="http://schemas.openxmlformats.org/officeDocument/2006/relationships" id="302" r:id="R87aed695f7be49de"/>
    <p:sldId xmlns:r="http://schemas.openxmlformats.org/officeDocument/2006/relationships" id="303" r:id="Rbccf0a4e8a1f4703"/>
    <p:sldId xmlns:r="http://schemas.openxmlformats.org/officeDocument/2006/relationships" id="304" r:id="Rcfc3daf7ceca4a7c"/>
    <p:sldId xmlns:r="http://schemas.openxmlformats.org/officeDocument/2006/relationships" id="305" r:id="R377e8a66354f4a22"/>
    <p:sldId xmlns:r="http://schemas.openxmlformats.org/officeDocument/2006/relationships" id="306" r:id="R7e7acd54d5d34a46"/>
    <p:sldId xmlns:r="http://schemas.openxmlformats.org/officeDocument/2006/relationships" id="307" r:id="R00132948fc3e48eb"/>
    <p:sldId xmlns:r="http://schemas.openxmlformats.org/officeDocument/2006/relationships" id="308" r:id="Rb0540035cbd240bf"/>
    <p:sldId xmlns:r="http://schemas.openxmlformats.org/officeDocument/2006/relationships" id="309" r:id="Rc752984061614780"/>
    <p:sldId xmlns:r="http://schemas.openxmlformats.org/officeDocument/2006/relationships" id="310" r:id="Racd1c1ea8abe4594"/>
    <p:sldId xmlns:r="http://schemas.openxmlformats.org/officeDocument/2006/relationships" id="311" r:id="R6f84c132f5ce4fd5"/>
    <p:sldId xmlns:r="http://schemas.openxmlformats.org/officeDocument/2006/relationships" id="312" r:id="R82c51810956a4dbd"/>
    <p:sldId xmlns:r="http://schemas.openxmlformats.org/officeDocument/2006/relationships" id="313" r:id="R415076e265124abb"/>
    <p:sldId xmlns:r="http://schemas.openxmlformats.org/officeDocument/2006/relationships" id="314" r:id="R0cb399d9e1ae49cc"/>
    <p:sldId xmlns:r="http://schemas.openxmlformats.org/officeDocument/2006/relationships" id="315" r:id="R0fcd420753104bec"/>
    <p:sldId xmlns:r="http://schemas.openxmlformats.org/officeDocument/2006/relationships" id="316" r:id="Rb28b66b20e744485"/>
    <p:sldId xmlns:r="http://schemas.openxmlformats.org/officeDocument/2006/relationships" id="317" r:id="Rbbba85def87a4e56"/>
    <p:sldId xmlns:r="http://schemas.openxmlformats.org/officeDocument/2006/relationships" id="318" r:id="Rcabbda40547442aa"/>
    <p:sldId xmlns:r="http://schemas.openxmlformats.org/officeDocument/2006/relationships" id="319" r:id="R7af971505a8f4ac1"/>
    <p:sldId xmlns:r="http://schemas.openxmlformats.org/officeDocument/2006/relationships" id="320" r:id="R696f3532337241de"/>
    <p:sldId xmlns:r="http://schemas.openxmlformats.org/officeDocument/2006/relationships" id="321" r:id="R3824094d87e9479b"/>
    <p:sldId xmlns:r="http://schemas.openxmlformats.org/officeDocument/2006/relationships" id="322" r:id="R9d6071a42a114313"/>
    <p:sldId xmlns:r="http://schemas.openxmlformats.org/officeDocument/2006/relationships" id="323" r:id="Rd3173fea1b994e86"/>
    <p:sldId xmlns:r="http://schemas.openxmlformats.org/officeDocument/2006/relationships" id="324" r:id="R5878d69e072c4fc6"/>
    <p:sldId xmlns:r="http://schemas.openxmlformats.org/officeDocument/2006/relationships" id="325" r:id="R02d7005bc4e74264"/>
    <p:sldId xmlns:r="http://schemas.openxmlformats.org/officeDocument/2006/relationships" id="326" r:id="R36225b908dfa4282"/>
    <p:sldId xmlns:r="http://schemas.openxmlformats.org/officeDocument/2006/relationships" id="327" r:id="Rcebb8bb7aa2d447d"/>
    <p:sldId xmlns:r="http://schemas.openxmlformats.org/officeDocument/2006/relationships" id="328" r:id="Raeff8a5afb9f4735"/>
    <p:sldId xmlns:r="http://schemas.openxmlformats.org/officeDocument/2006/relationships" id="329" r:id="R15a4a907741a4e35"/>
    <p:sldId xmlns:r="http://schemas.openxmlformats.org/officeDocument/2006/relationships" id="330" r:id="R6dbd810b106c4205"/>
    <p:sldId xmlns:r="http://schemas.openxmlformats.org/officeDocument/2006/relationships" id="331" r:id="R53287a8abae84d7c"/>
    <p:sldId xmlns:r="http://schemas.openxmlformats.org/officeDocument/2006/relationships" id="332" r:id="R7467117c002941a5"/>
    <p:sldId xmlns:r="http://schemas.openxmlformats.org/officeDocument/2006/relationships" id="333" r:id="R0d146a733fdc4085"/>
    <p:sldId xmlns:r="http://schemas.openxmlformats.org/officeDocument/2006/relationships" id="334" r:id="Re1cf66a9ae684101"/>
    <p:sldId xmlns:r="http://schemas.openxmlformats.org/officeDocument/2006/relationships" id="335" r:id="Rdc30c2aa83d04659"/>
    <p:sldId xmlns:r="http://schemas.openxmlformats.org/officeDocument/2006/relationships" id="336" r:id="R4f34e11744e24f5e"/>
    <p:sldId xmlns:r="http://schemas.openxmlformats.org/officeDocument/2006/relationships" id="337" r:id="R5319acc3cd5b4215"/>
    <p:sldId xmlns:r="http://schemas.openxmlformats.org/officeDocument/2006/relationships" id="338" r:id="Rd4d0ae47d0a14c5f"/>
    <p:sldId xmlns:r="http://schemas.openxmlformats.org/officeDocument/2006/relationships" id="339" r:id="Rf1b2b133ad0e4eaa"/>
    <p:sldId xmlns:r="http://schemas.openxmlformats.org/officeDocument/2006/relationships" id="340" r:id="R5f06cd916c5f40a3"/>
    <p:sldId xmlns:r="http://schemas.openxmlformats.org/officeDocument/2006/relationships" id="341" r:id="R5c8665029ff64818"/>
    <p:sldId xmlns:r="http://schemas.openxmlformats.org/officeDocument/2006/relationships" id="342" r:id="R7232f37bcd344462"/>
    <p:sldId xmlns:r="http://schemas.openxmlformats.org/officeDocument/2006/relationships" id="343" r:id="Rd1daf823b09a4d23"/>
    <p:sldId xmlns:r="http://schemas.openxmlformats.org/officeDocument/2006/relationships" id="344" r:id="Rd242f3326f204081"/>
    <p:sldId xmlns:r="http://schemas.openxmlformats.org/officeDocument/2006/relationships" id="345" r:id="R15fed64bf37c49b3"/>
    <p:sldId xmlns:r="http://schemas.openxmlformats.org/officeDocument/2006/relationships" id="346" r:id="Rf75a7dcb44a34caf"/>
    <p:sldId xmlns:r="http://schemas.openxmlformats.org/officeDocument/2006/relationships" id="347" r:id="Ra27c24bfc3394307"/>
    <p:sldId xmlns:r="http://schemas.openxmlformats.org/officeDocument/2006/relationships" id="348" r:id="R4e0a2175056d42ec"/>
    <p:sldId xmlns:r="http://schemas.openxmlformats.org/officeDocument/2006/relationships" id="349" r:id="Rfdf6ee3355fe4a91"/>
    <p:sldId xmlns:r="http://schemas.openxmlformats.org/officeDocument/2006/relationships" id="350" r:id="R8d13bc314e0b4eab"/>
    <p:sldId xmlns:r="http://schemas.openxmlformats.org/officeDocument/2006/relationships" id="351" r:id="Re2c05a5b218042b4"/>
    <p:sldId xmlns:r="http://schemas.openxmlformats.org/officeDocument/2006/relationships" id="352" r:id="R3ee074796fc24d93"/>
    <p:sldId xmlns:r="http://schemas.openxmlformats.org/officeDocument/2006/relationships" id="353" r:id="Rd9e9108b8b1743dc"/>
    <p:sldId xmlns:r="http://schemas.openxmlformats.org/officeDocument/2006/relationships" id="354" r:id="R40e4bac7c3814c8b"/>
    <p:sldId xmlns:r="http://schemas.openxmlformats.org/officeDocument/2006/relationships" id="355" r:id="Rfab335529e664c36"/>
    <p:sldId xmlns:r="http://schemas.openxmlformats.org/officeDocument/2006/relationships" id="356" r:id="Rcb6c901466a34b97"/>
    <p:sldId xmlns:r="http://schemas.openxmlformats.org/officeDocument/2006/relationships" id="357" r:id="R694169c399ec4c67"/>
    <p:sldId xmlns:r="http://schemas.openxmlformats.org/officeDocument/2006/relationships" id="358" r:id="Rae75edf17724470d"/>
    <p:sldId xmlns:r="http://schemas.openxmlformats.org/officeDocument/2006/relationships" id="359" r:id="R8e320c679d8f4b00"/>
    <p:sldId xmlns:r="http://schemas.openxmlformats.org/officeDocument/2006/relationships" id="360" r:id="R1bd423b431d44fe1"/>
    <p:sldId xmlns:r="http://schemas.openxmlformats.org/officeDocument/2006/relationships" id="361" r:id="R06d71e2ee64e4136"/>
    <p:sldId xmlns:r="http://schemas.openxmlformats.org/officeDocument/2006/relationships" id="362" r:id="R5d1102ff61fb4c84"/>
    <p:sldId xmlns:r="http://schemas.openxmlformats.org/officeDocument/2006/relationships" id="363" r:id="R7e5c5132080b4437"/>
    <p:sldId xmlns:r="http://schemas.openxmlformats.org/officeDocument/2006/relationships" id="364" r:id="Rebe0ae75dfca4d5d"/>
    <p:sldId xmlns:r="http://schemas.openxmlformats.org/officeDocument/2006/relationships" id="365" r:id="R4c68506f5c624ce8"/>
    <p:sldId xmlns:r="http://schemas.openxmlformats.org/officeDocument/2006/relationships" id="366" r:id="Rc6357462fde4461d"/>
    <p:sldId xmlns:r="http://schemas.openxmlformats.org/officeDocument/2006/relationships" id="367" r:id="Rc21178b683c04339"/>
    <p:sldId xmlns:r="http://schemas.openxmlformats.org/officeDocument/2006/relationships" id="368" r:id="R7db3a8f4d2e74e50"/>
    <p:sldId xmlns:r="http://schemas.openxmlformats.org/officeDocument/2006/relationships" id="369" r:id="Rac826572e240428a"/>
    <p:sldId xmlns:r="http://schemas.openxmlformats.org/officeDocument/2006/relationships" id="370" r:id="R25e08b61f49c4a3b"/>
    <p:sldId xmlns:r="http://schemas.openxmlformats.org/officeDocument/2006/relationships" id="371" r:id="Rf77d928d31944b3e"/>
    <p:sldId xmlns:r="http://schemas.openxmlformats.org/officeDocument/2006/relationships" id="372" r:id="R7f2c803164b7456a"/>
    <p:sldId xmlns:r="http://schemas.openxmlformats.org/officeDocument/2006/relationships" id="373" r:id="Rb3f017fc3b804674"/>
    <p:sldId xmlns:r="http://schemas.openxmlformats.org/officeDocument/2006/relationships" id="374" r:id="R78044aab8f104f14"/>
    <p:sldId xmlns:r="http://schemas.openxmlformats.org/officeDocument/2006/relationships" id="375" r:id="Rd92aa9a05e6e47f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b56bdb592784387" /><Relationship Type="http://schemas.openxmlformats.org/officeDocument/2006/relationships/slideMaster" Target="/ppt/slideMasters/slideMaster1.xml" Id="R6d4b265d92d34e2c" /><Relationship Type="http://schemas.openxmlformats.org/officeDocument/2006/relationships/notesMaster" Target="/ppt/notesMasters/notesMaster1.xml" Id="R1b5c73e8140440b2" /><Relationship Type="http://schemas.openxmlformats.org/officeDocument/2006/relationships/presProps" Target="/ppt/presProps.xml" Id="R125a656c61b54ee6" /><Relationship Type="http://schemas.openxmlformats.org/officeDocument/2006/relationships/tableStyles" Target="/ppt/tableStyles.xml" Id="R4608b69541224e27" /><Relationship Type="http://schemas.openxmlformats.org/officeDocument/2006/relationships/slide" Target="/ppt/slides/slide1.xml" Id="Ra80c055552df4660" /><Relationship Type="http://schemas.openxmlformats.org/officeDocument/2006/relationships/slide" Target="/ppt/slides/slide2.xml" Id="Rf22def44b6864189" /><Relationship Type="http://schemas.openxmlformats.org/officeDocument/2006/relationships/slide" Target="/ppt/slides/slide3.xml" Id="Rff85318bdb6848dd" /><Relationship Type="http://schemas.openxmlformats.org/officeDocument/2006/relationships/slide" Target="/ppt/slides/slide4.xml" Id="Ra15b5f2d575247df" /><Relationship Type="http://schemas.openxmlformats.org/officeDocument/2006/relationships/slide" Target="/ppt/slides/slide5.xml" Id="R9d766eb47f2448d3" /><Relationship Type="http://schemas.openxmlformats.org/officeDocument/2006/relationships/slide" Target="/ppt/slides/slide6.xml" Id="Rb63ced3a9279433a" /><Relationship Type="http://schemas.openxmlformats.org/officeDocument/2006/relationships/slide" Target="/ppt/slides/slide7.xml" Id="Rf2c12299497047b3" /><Relationship Type="http://schemas.openxmlformats.org/officeDocument/2006/relationships/slide" Target="/ppt/slides/slide8.xml" Id="Rea37737b11f94d85" /><Relationship Type="http://schemas.openxmlformats.org/officeDocument/2006/relationships/slide" Target="/ppt/slides/slide9.xml" Id="R607ab3a561d148a1" /><Relationship Type="http://schemas.openxmlformats.org/officeDocument/2006/relationships/slide" Target="/ppt/slides/slide10.xml" Id="Rdbb75d4eb96642fd" /><Relationship Type="http://schemas.openxmlformats.org/officeDocument/2006/relationships/slide" Target="/ppt/slides/slide11.xml" Id="R02e147a529784e35" /><Relationship Type="http://schemas.openxmlformats.org/officeDocument/2006/relationships/slide" Target="/ppt/slides/slide12.xml" Id="Re411a2eb0b75499a" /><Relationship Type="http://schemas.openxmlformats.org/officeDocument/2006/relationships/slide" Target="/ppt/slides/slide13.xml" Id="R3fab4fef54bf4e26" /><Relationship Type="http://schemas.openxmlformats.org/officeDocument/2006/relationships/slide" Target="/ppt/slides/slide14.xml" Id="R9da59414438c48b5" /><Relationship Type="http://schemas.openxmlformats.org/officeDocument/2006/relationships/slide" Target="/ppt/slides/slide15.xml" Id="Rca6752e1d8574139" /><Relationship Type="http://schemas.openxmlformats.org/officeDocument/2006/relationships/slide" Target="/ppt/slides/slide16.xml" Id="R4b220574d4af4827" /><Relationship Type="http://schemas.openxmlformats.org/officeDocument/2006/relationships/slide" Target="/ppt/slides/slide17.xml" Id="Re8537f0bdb6643dc" /><Relationship Type="http://schemas.openxmlformats.org/officeDocument/2006/relationships/slide" Target="/ppt/slides/slide18.xml" Id="R7f33064ea0ec4049" /><Relationship Type="http://schemas.openxmlformats.org/officeDocument/2006/relationships/slide" Target="/ppt/slides/slide19.xml" Id="R078ad6562f7343ff" /><Relationship Type="http://schemas.openxmlformats.org/officeDocument/2006/relationships/slide" Target="/ppt/slides/slide20.xml" Id="Rd0924942c1824d3d" /><Relationship Type="http://schemas.openxmlformats.org/officeDocument/2006/relationships/slide" Target="/ppt/slides/slide21.xml" Id="R9c77f42bc3134fe3" /><Relationship Type="http://schemas.openxmlformats.org/officeDocument/2006/relationships/slide" Target="/ppt/slides/slide22.xml" Id="R5554e7e2cba240ac" /><Relationship Type="http://schemas.openxmlformats.org/officeDocument/2006/relationships/slide" Target="/ppt/slides/slide23.xml" Id="Rcaf38011e80f4460" /><Relationship Type="http://schemas.openxmlformats.org/officeDocument/2006/relationships/slide" Target="/ppt/slides/slide24.xml" Id="R51f4bbdfba684f87" /><Relationship Type="http://schemas.openxmlformats.org/officeDocument/2006/relationships/slide" Target="/ppt/slides/slide25.xml" Id="R22e5fdffa58249ba" /><Relationship Type="http://schemas.openxmlformats.org/officeDocument/2006/relationships/slide" Target="/ppt/slides/slide26.xml" Id="R16f645631df84428" /><Relationship Type="http://schemas.openxmlformats.org/officeDocument/2006/relationships/slide" Target="/ppt/slides/slide27.xml" Id="R338e6ef5b1514911" /><Relationship Type="http://schemas.openxmlformats.org/officeDocument/2006/relationships/slide" Target="/ppt/slides/slide28.xml" Id="R499ab0d583f54536" /><Relationship Type="http://schemas.openxmlformats.org/officeDocument/2006/relationships/slide" Target="/ppt/slides/slide29.xml" Id="R709540ab9ac74b0a" /><Relationship Type="http://schemas.openxmlformats.org/officeDocument/2006/relationships/slide" Target="/ppt/slides/slide30.xml" Id="Rb10a675a12964fbc" /><Relationship Type="http://schemas.openxmlformats.org/officeDocument/2006/relationships/slide" Target="/ppt/slides/slide31.xml" Id="R8948333f82064d65" /><Relationship Type="http://schemas.openxmlformats.org/officeDocument/2006/relationships/slide" Target="/ppt/slides/slide32.xml" Id="R4c01ba17b3d849e1" /><Relationship Type="http://schemas.openxmlformats.org/officeDocument/2006/relationships/slide" Target="/ppt/slides/slide33.xml" Id="R76caa2c9758d4103" /><Relationship Type="http://schemas.openxmlformats.org/officeDocument/2006/relationships/slide" Target="/ppt/slides/slide34.xml" Id="R449ddabfdb82451a" /><Relationship Type="http://schemas.openxmlformats.org/officeDocument/2006/relationships/slide" Target="/ppt/slides/slide35.xml" Id="R55db02b536544e49" /><Relationship Type="http://schemas.openxmlformats.org/officeDocument/2006/relationships/slide" Target="/ppt/slides/slide36.xml" Id="R4a954d8693d44fe0" /><Relationship Type="http://schemas.openxmlformats.org/officeDocument/2006/relationships/slide" Target="/ppt/slides/slide37.xml" Id="R8367bb74463348a6" /><Relationship Type="http://schemas.openxmlformats.org/officeDocument/2006/relationships/slide" Target="/ppt/slides/slide38.xml" Id="R6ce54cab5cc44d27" /><Relationship Type="http://schemas.openxmlformats.org/officeDocument/2006/relationships/slide" Target="/ppt/slides/slide39.xml" Id="Rc355deb669d9476a" /><Relationship Type="http://schemas.openxmlformats.org/officeDocument/2006/relationships/slide" Target="/ppt/slides/slide40.xml" Id="Rd1ee421ee68e45c4" /><Relationship Type="http://schemas.openxmlformats.org/officeDocument/2006/relationships/slide" Target="/ppt/slides/slide41.xml" Id="Rdff8f5643e184b40" /><Relationship Type="http://schemas.openxmlformats.org/officeDocument/2006/relationships/slide" Target="/ppt/slides/slide42.xml" Id="Rce0a6391a5c746de" /><Relationship Type="http://schemas.openxmlformats.org/officeDocument/2006/relationships/slide" Target="/ppt/slides/slide43.xml" Id="R7a053cddb24a47fd" /><Relationship Type="http://schemas.openxmlformats.org/officeDocument/2006/relationships/slide" Target="/ppt/slides/slide44.xml" Id="Rd2110aa60d22415f" /><Relationship Type="http://schemas.openxmlformats.org/officeDocument/2006/relationships/slide" Target="/ppt/slides/slide45.xml" Id="R5b52b5ce58564eda" /><Relationship Type="http://schemas.openxmlformats.org/officeDocument/2006/relationships/slide" Target="/ppt/slides/slide46.xml" Id="Re4d0c5e7567c4d5c" /><Relationship Type="http://schemas.openxmlformats.org/officeDocument/2006/relationships/slide" Target="/ppt/slides/slide47.xml" Id="R87aed695f7be49de" /><Relationship Type="http://schemas.openxmlformats.org/officeDocument/2006/relationships/slide" Target="/ppt/slides/slide48.xml" Id="Rbccf0a4e8a1f4703" /><Relationship Type="http://schemas.openxmlformats.org/officeDocument/2006/relationships/slide" Target="/ppt/slides/slide49.xml" Id="Rcfc3daf7ceca4a7c" /><Relationship Type="http://schemas.openxmlformats.org/officeDocument/2006/relationships/slide" Target="/ppt/slides/slide50.xml" Id="R377e8a66354f4a22" /><Relationship Type="http://schemas.openxmlformats.org/officeDocument/2006/relationships/slide" Target="/ppt/slides/slide51.xml" Id="R7e7acd54d5d34a46" /><Relationship Type="http://schemas.openxmlformats.org/officeDocument/2006/relationships/slide" Target="/ppt/slides/slide52.xml" Id="R00132948fc3e48eb" /><Relationship Type="http://schemas.openxmlformats.org/officeDocument/2006/relationships/slide" Target="/ppt/slides/slide53.xml" Id="Rb0540035cbd240bf" /><Relationship Type="http://schemas.openxmlformats.org/officeDocument/2006/relationships/slide" Target="/ppt/slides/slide54.xml" Id="Rc752984061614780" /><Relationship Type="http://schemas.openxmlformats.org/officeDocument/2006/relationships/slide" Target="/ppt/slides/slide55.xml" Id="Racd1c1ea8abe4594" /><Relationship Type="http://schemas.openxmlformats.org/officeDocument/2006/relationships/slide" Target="/ppt/slides/slide56.xml" Id="R6f84c132f5ce4fd5" /><Relationship Type="http://schemas.openxmlformats.org/officeDocument/2006/relationships/slide" Target="/ppt/slides/slide57.xml" Id="R82c51810956a4dbd" /><Relationship Type="http://schemas.openxmlformats.org/officeDocument/2006/relationships/slide" Target="/ppt/slides/slide58.xml" Id="R415076e265124abb" /><Relationship Type="http://schemas.openxmlformats.org/officeDocument/2006/relationships/slide" Target="/ppt/slides/slide59.xml" Id="R0cb399d9e1ae49cc" /><Relationship Type="http://schemas.openxmlformats.org/officeDocument/2006/relationships/slide" Target="/ppt/slides/slide60.xml" Id="R0fcd420753104bec" /><Relationship Type="http://schemas.openxmlformats.org/officeDocument/2006/relationships/slide" Target="/ppt/slides/slide61.xml" Id="Rb28b66b20e744485" /><Relationship Type="http://schemas.openxmlformats.org/officeDocument/2006/relationships/slide" Target="/ppt/slides/slide62.xml" Id="Rbbba85def87a4e56" /><Relationship Type="http://schemas.openxmlformats.org/officeDocument/2006/relationships/slide" Target="/ppt/slides/slide63.xml" Id="Rcabbda40547442aa" /><Relationship Type="http://schemas.openxmlformats.org/officeDocument/2006/relationships/slide" Target="/ppt/slides/slide64.xml" Id="R7af971505a8f4ac1" /><Relationship Type="http://schemas.openxmlformats.org/officeDocument/2006/relationships/slide" Target="/ppt/slides/slide65.xml" Id="R696f3532337241de" /><Relationship Type="http://schemas.openxmlformats.org/officeDocument/2006/relationships/slide" Target="/ppt/slides/slide66.xml" Id="R3824094d87e9479b" /><Relationship Type="http://schemas.openxmlformats.org/officeDocument/2006/relationships/slide" Target="/ppt/slides/slide67.xml" Id="R9d6071a42a114313" /><Relationship Type="http://schemas.openxmlformats.org/officeDocument/2006/relationships/slide" Target="/ppt/slides/slide68.xml" Id="Rd3173fea1b994e86" /><Relationship Type="http://schemas.openxmlformats.org/officeDocument/2006/relationships/slide" Target="/ppt/slides/slide69.xml" Id="R5878d69e072c4fc6" /><Relationship Type="http://schemas.openxmlformats.org/officeDocument/2006/relationships/slide" Target="/ppt/slides/slide70.xml" Id="R02d7005bc4e74264" /><Relationship Type="http://schemas.openxmlformats.org/officeDocument/2006/relationships/slide" Target="/ppt/slides/slide71.xml" Id="R36225b908dfa4282" /><Relationship Type="http://schemas.openxmlformats.org/officeDocument/2006/relationships/slide" Target="/ppt/slides/slide72.xml" Id="Rcebb8bb7aa2d447d" /><Relationship Type="http://schemas.openxmlformats.org/officeDocument/2006/relationships/slide" Target="/ppt/slides/slide73.xml" Id="Raeff8a5afb9f4735" /><Relationship Type="http://schemas.openxmlformats.org/officeDocument/2006/relationships/slide" Target="/ppt/slides/slide74.xml" Id="R15a4a907741a4e35" /><Relationship Type="http://schemas.openxmlformats.org/officeDocument/2006/relationships/slide" Target="/ppt/slides/slide75.xml" Id="R6dbd810b106c4205" /><Relationship Type="http://schemas.openxmlformats.org/officeDocument/2006/relationships/slide" Target="/ppt/slides/slide76.xml" Id="R53287a8abae84d7c" /><Relationship Type="http://schemas.openxmlformats.org/officeDocument/2006/relationships/slide" Target="/ppt/slides/slide77.xml" Id="R7467117c002941a5" /><Relationship Type="http://schemas.openxmlformats.org/officeDocument/2006/relationships/slide" Target="/ppt/slides/slide78.xml" Id="R0d146a733fdc4085" /><Relationship Type="http://schemas.openxmlformats.org/officeDocument/2006/relationships/slide" Target="/ppt/slides/slide79.xml" Id="Re1cf66a9ae684101" /><Relationship Type="http://schemas.openxmlformats.org/officeDocument/2006/relationships/slide" Target="/ppt/slides/slide80.xml" Id="Rdc30c2aa83d04659" /><Relationship Type="http://schemas.openxmlformats.org/officeDocument/2006/relationships/slide" Target="/ppt/slides/slide81.xml" Id="R4f34e11744e24f5e" /><Relationship Type="http://schemas.openxmlformats.org/officeDocument/2006/relationships/slide" Target="/ppt/slides/slide82.xml" Id="R5319acc3cd5b4215" /><Relationship Type="http://schemas.openxmlformats.org/officeDocument/2006/relationships/slide" Target="/ppt/slides/slide83.xml" Id="Rd4d0ae47d0a14c5f" /><Relationship Type="http://schemas.openxmlformats.org/officeDocument/2006/relationships/slide" Target="/ppt/slides/slide84.xml" Id="Rf1b2b133ad0e4eaa" /><Relationship Type="http://schemas.openxmlformats.org/officeDocument/2006/relationships/slide" Target="/ppt/slides/slide85.xml" Id="R5f06cd916c5f40a3" /><Relationship Type="http://schemas.openxmlformats.org/officeDocument/2006/relationships/slide" Target="/ppt/slides/slide86.xml" Id="R5c8665029ff64818" /><Relationship Type="http://schemas.openxmlformats.org/officeDocument/2006/relationships/slide" Target="/ppt/slides/slide87.xml" Id="R7232f37bcd344462" /><Relationship Type="http://schemas.openxmlformats.org/officeDocument/2006/relationships/slide" Target="/ppt/slides/slide88.xml" Id="Rd1daf823b09a4d23" /><Relationship Type="http://schemas.openxmlformats.org/officeDocument/2006/relationships/slide" Target="/ppt/slides/slide89.xml" Id="Rd242f3326f204081" /><Relationship Type="http://schemas.openxmlformats.org/officeDocument/2006/relationships/slide" Target="/ppt/slides/slide90.xml" Id="R15fed64bf37c49b3" /><Relationship Type="http://schemas.openxmlformats.org/officeDocument/2006/relationships/slide" Target="/ppt/slides/slide91.xml" Id="Rf75a7dcb44a34caf" /><Relationship Type="http://schemas.openxmlformats.org/officeDocument/2006/relationships/slide" Target="/ppt/slides/slide92.xml" Id="Ra27c24bfc3394307" /><Relationship Type="http://schemas.openxmlformats.org/officeDocument/2006/relationships/slide" Target="/ppt/slides/slide93.xml" Id="R4e0a2175056d42ec" /><Relationship Type="http://schemas.openxmlformats.org/officeDocument/2006/relationships/slide" Target="/ppt/slides/slide94.xml" Id="Rfdf6ee3355fe4a91" /><Relationship Type="http://schemas.openxmlformats.org/officeDocument/2006/relationships/slide" Target="/ppt/slides/slide95.xml" Id="R8d13bc314e0b4eab" /><Relationship Type="http://schemas.openxmlformats.org/officeDocument/2006/relationships/slide" Target="/ppt/slides/slide96.xml" Id="Re2c05a5b218042b4" /><Relationship Type="http://schemas.openxmlformats.org/officeDocument/2006/relationships/slide" Target="/ppt/slides/slide97.xml" Id="R3ee074796fc24d93" /><Relationship Type="http://schemas.openxmlformats.org/officeDocument/2006/relationships/slide" Target="/ppt/slides/slide98.xml" Id="Rd9e9108b8b1743dc" /><Relationship Type="http://schemas.openxmlformats.org/officeDocument/2006/relationships/slide" Target="/ppt/slides/slide99.xml" Id="R40e4bac7c3814c8b" /><Relationship Type="http://schemas.openxmlformats.org/officeDocument/2006/relationships/slide" Target="/ppt/slides/slide100.xml" Id="Rfab335529e664c36" /><Relationship Type="http://schemas.openxmlformats.org/officeDocument/2006/relationships/slide" Target="/ppt/slides/slide101.xml" Id="Rcb6c901466a34b97" /><Relationship Type="http://schemas.openxmlformats.org/officeDocument/2006/relationships/slide" Target="/ppt/slides/slide102.xml" Id="R694169c399ec4c67" /><Relationship Type="http://schemas.openxmlformats.org/officeDocument/2006/relationships/slide" Target="/ppt/slides/slide103.xml" Id="Rae75edf17724470d" /><Relationship Type="http://schemas.openxmlformats.org/officeDocument/2006/relationships/slide" Target="/ppt/slides/slide104.xml" Id="R8e320c679d8f4b00" /><Relationship Type="http://schemas.openxmlformats.org/officeDocument/2006/relationships/slide" Target="/ppt/slides/slide105.xml" Id="R1bd423b431d44fe1" /><Relationship Type="http://schemas.openxmlformats.org/officeDocument/2006/relationships/slide" Target="/ppt/slides/slide106.xml" Id="R06d71e2ee64e4136" /><Relationship Type="http://schemas.openxmlformats.org/officeDocument/2006/relationships/slide" Target="/ppt/slides/slide107.xml" Id="R5d1102ff61fb4c84" /><Relationship Type="http://schemas.openxmlformats.org/officeDocument/2006/relationships/slide" Target="/ppt/slides/slide108.xml" Id="R7e5c5132080b4437" /><Relationship Type="http://schemas.openxmlformats.org/officeDocument/2006/relationships/slide" Target="/ppt/slides/slide109.xml" Id="Rebe0ae75dfca4d5d" /><Relationship Type="http://schemas.openxmlformats.org/officeDocument/2006/relationships/slide" Target="/ppt/slides/slide110.xml" Id="R4c68506f5c624ce8" /><Relationship Type="http://schemas.openxmlformats.org/officeDocument/2006/relationships/slide" Target="/ppt/slides/slide111.xml" Id="Rc6357462fde4461d" /><Relationship Type="http://schemas.openxmlformats.org/officeDocument/2006/relationships/slide" Target="/ppt/slides/slide112.xml" Id="Rc21178b683c04339" /><Relationship Type="http://schemas.openxmlformats.org/officeDocument/2006/relationships/slide" Target="/ppt/slides/slide113.xml" Id="R7db3a8f4d2e74e50" /><Relationship Type="http://schemas.openxmlformats.org/officeDocument/2006/relationships/slide" Target="/ppt/slides/slide114.xml" Id="Rac826572e240428a" /><Relationship Type="http://schemas.openxmlformats.org/officeDocument/2006/relationships/slide" Target="/ppt/slides/slide115.xml" Id="R25e08b61f49c4a3b" /><Relationship Type="http://schemas.openxmlformats.org/officeDocument/2006/relationships/slide" Target="/ppt/slides/slide116.xml" Id="Rf77d928d31944b3e" /><Relationship Type="http://schemas.openxmlformats.org/officeDocument/2006/relationships/slide" Target="/ppt/slides/slide117.xml" Id="R7f2c803164b7456a" /><Relationship Type="http://schemas.openxmlformats.org/officeDocument/2006/relationships/slide" Target="/ppt/slides/slide118.xml" Id="Rb3f017fc3b804674" /><Relationship Type="http://schemas.openxmlformats.org/officeDocument/2006/relationships/slide" Target="/ppt/slides/slide119.xml" Id="R78044aab8f104f14" /><Relationship Type="http://schemas.openxmlformats.org/officeDocument/2006/relationships/slide" Target="/ppt/slides/slide120.xml" Id="Rd92aa9a05e6e47f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1b1d760af29485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5b65acced8c408e" /><Relationship Type="http://schemas.openxmlformats.org/officeDocument/2006/relationships/notesMaster" Target="/ppt/notesMasters/notesMaster1.xml" Id="R553c847acb9a450f" /></Relationships>
</file>

<file path=ppt/notesSlides/_rels/notesSlide2.xml.rels>&#65279;<?xml version="1.0" encoding="utf-8"?><Relationships xmlns="http://schemas.openxmlformats.org/package/2006/relationships"><Relationship Type="http://schemas.openxmlformats.org/officeDocument/2006/relationships/slide" Target="/ppt/slides/slide2.xml" Id="Rc9b3afcf0ed04b18" /><Relationship Type="http://schemas.openxmlformats.org/officeDocument/2006/relationships/notesMaster" Target="/ppt/notesMasters/notesMaster1.xml" Id="R13599a7f3f954198" /></Relationships>
</file>

<file path=ppt/notesSlides/_rels/notesSlide3.xml.rels>&#65279;<?xml version="1.0" encoding="utf-8"?><Relationships xmlns="http://schemas.openxmlformats.org/package/2006/relationships"><Relationship Type="http://schemas.openxmlformats.org/officeDocument/2006/relationships/slide" Target="/ppt/slides/slide3.xml" Id="R5262f9ee3de34848" /><Relationship Type="http://schemas.openxmlformats.org/officeDocument/2006/relationships/notesMaster" Target="/ppt/notesMasters/notesMaster1.xml" Id="Rf93d65f75710483f" /></Relationships>
</file>

<file path=ppt/notesSlides/_rels/notesSlide4.xml.rels>&#65279;<?xml version="1.0" encoding="utf-8"?><Relationships xmlns="http://schemas.openxmlformats.org/package/2006/relationships"><Relationship Type="http://schemas.openxmlformats.org/officeDocument/2006/relationships/slide" Target="/ppt/slides/slide4.xml" Id="Rc1942331bdcb47ef" /><Relationship Type="http://schemas.openxmlformats.org/officeDocument/2006/relationships/notesMaster" Target="/ppt/notesMasters/notesMaster1.xml" Id="R574e093fa155450f"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0af4fb276648bc" /><Relationship Type="http://schemas.openxmlformats.org/officeDocument/2006/relationships/notesMaster" Target="/ppt/notesMasters/notesMaster1.xml" Id="Ra6b0e423f2e54741" /></Relationships>
</file>

<file path=ppt/notesSlides/_rels/notesSlide6.xml.rels>&#65279;<?xml version="1.0" encoding="utf-8"?><Relationships xmlns="http://schemas.openxmlformats.org/package/2006/relationships"><Relationship Type="http://schemas.openxmlformats.org/officeDocument/2006/relationships/slide" Target="/ppt/slides/slide6.xml" Id="R26d530ace5654c75" /><Relationship Type="http://schemas.openxmlformats.org/officeDocument/2006/relationships/notesMaster" Target="/ppt/notesMasters/notesMaster1.xml" Id="Rc81541fbf2bd4d14" /></Relationships>
</file>

<file path=ppt/notesSlides/_rels/notesSlide7.xml.rels>&#65279;<?xml version="1.0" encoding="utf-8"?><Relationships xmlns="http://schemas.openxmlformats.org/package/2006/relationships"><Relationship Type="http://schemas.openxmlformats.org/officeDocument/2006/relationships/slide" Target="/ppt/slides/slide7.xml" Id="Rb990752efd0440eb" /><Relationship Type="http://schemas.openxmlformats.org/officeDocument/2006/relationships/notesMaster" Target="/ppt/notesMasters/notesMaster1.xml" Id="R6108c6607e12437f" /></Relationships>
</file>

<file path=ppt/notesSlides/_rels/notesSlide8.xml.rels>&#65279;<?xml version="1.0" encoding="utf-8"?><Relationships xmlns="http://schemas.openxmlformats.org/package/2006/relationships"><Relationship Type="http://schemas.openxmlformats.org/officeDocument/2006/relationships/slide" Target="/ppt/slides/slide8.xml" Id="R8f416892e2c54eba" /><Relationship Type="http://schemas.openxmlformats.org/officeDocument/2006/relationships/notesMaster" Target="/ppt/notesMasters/notesMaster1.xml" Id="R55e90a599b254422" /></Relationships>
</file>

<file path=ppt/notesSlides/_rels/notesSlide9.xml.rels>&#65279;<?xml version="1.0" encoding="utf-8"?><Relationships xmlns="http://schemas.openxmlformats.org/package/2006/relationships"><Relationship Type="http://schemas.openxmlformats.org/officeDocument/2006/relationships/slide" Target="/ppt/slides/slide9.xml" Id="R71c7137af4cb4333" /><Relationship Type="http://schemas.openxmlformats.org/officeDocument/2006/relationships/notesMaster" Target="/ppt/notesMasters/notesMaster1.xml" Id="R2e597789a82a438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4df088723f74155" /><Relationship Type="http://schemas.openxmlformats.org/officeDocument/2006/relationships/notesMaster" Target="/ppt/notesMasters/notesMaster1.xml" Id="R28b81baba74b407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661a76f647e4c39" /><Relationship Type="http://schemas.openxmlformats.org/officeDocument/2006/relationships/notesMaster" Target="/ppt/notesMasters/notesMaster1.xml" Id="Rc262a368fb4b4d9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5564e2cab844833" /><Relationship Type="http://schemas.openxmlformats.org/officeDocument/2006/relationships/notesMaster" Target="/ppt/notesMasters/notesMaster1.xml" Id="Rc79446d621d9412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c81ddf107bc41d8" /><Relationship Type="http://schemas.openxmlformats.org/officeDocument/2006/relationships/notesMaster" Target="/ppt/notesMasters/notesMaster1.xml" Id="Rb2f360a51ff1454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0f064c3ccab40e5" /><Relationship Type="http://schemas.openxmlformats.org/officeDocument/2006/relationships/notesMaster" Target="/ppt/notesMasters/notesMaster1.xml" Id="Rdd85d66ef8fd43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2198178a4eb48ea" /><Relationship Type="http://schemas.openxmlformats.org/officeDocument/2006/relationships/notesMaster" Target="/ppt/notesMasters/notesMaster1.xml" Id="R172c2e9939b844d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bd59b6224ce4897" /><Relationship Type="http://schemas.openxmlformats.org/officeDocument/2006/relationships/notesMaster" Target="/ppt/notesMasters/notesMaster1.xml" Id="Rf3bcff4493e84dd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066e1d04adc4857" /><Relationship Type="http://schemas.openxmlformats.org/officeDocument/2006/relationships/notesMaster" Target="/ppt/notesMasters/notesMaster1.xml" Id="Rc1b1bd02315644c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6f71ec43b1d42eb" /><Relationship Type="http://schemas.openxmlformats.org/officeDocument/2006/relationships/notesMaster" Target="/ppt/notesMasters/notesMaster1.xml" Id="R21f06c923894482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a2ddcc964564248" /><Relationship Type="http://schemas.openxmlformats.org/officeDocument/2006/relationships/notesMaster" Target="/ppt/notesMasters/notesMaster1.xml" Id="Raadc4634cb9d4e3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49c2af9e25146a6" /><Relationship Type="http://schemas.openxmlformats.org/officeDocument/2006/relationships/notesMaster" Target="/ppt/notesMasters/notesMaster1.xml" Id="R84c14adec1834b0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e39bd52ba9c4a61" /><Relationship Type="http://schemas.openxmlformats.org/officeDocument/2006/relationships/notesMaster" Target="/ppt/notesMasters/notesMaster1.xml" Id="R908089902b28436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ae38549173c4e5a" /><Relationship Type="http://schemas.openxmlformats.org/officeDocument/2006/relationships/notesMaster" Target="/ppt/notesMasters/notesMaster1.xml" Id="Ra64a09b9870b41b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8fad6206d454083" /><Relationship Type="http://schemas.openxmlformats.org/officeDocument/2006/relationships/notesMaster" Target="/ppt/notesMasters/notesMaster1.xml" Id="R37ef262a3f814d1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e32850c92ac4506" /><Relationship Type="http://schemas.openxmlformats.org/officeDocument/2006/relationships/notesMaster" Target="/ppt/notesMasters/notesMaster1.xml" Id="Rd23f831469c74be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6bfcf917e4e4e28" /><Relationship Type="http://schemas.openxmlformats.org/officeDocument/2006/relationships/notesMaster" Target="/ppt/notesMasters/notesMaster1.xml" Id="R059af2d2ac4b4ae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3e5473b23b64a5d" /><Relationship Type="http://schemas.openxmlformats.org/officeDocument/2006/relationships/notesMaster" Target="/ppt/notesMasters/notesMaster1.xml" Id="R17967f7b1f3b495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fafaee2618649b5" /><Relationship Type="http://schemas.openxmlformats.org/officeDocument/2006/relationships/notesMaster" Target="/ppt/notesMasters/notesMaster1.xml" Id="R6e637e67515b4a5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8f4e08fbc76434e" /><Relationship Type="http://schemas.openxmlformats.org/officeDocument/2006/relationships/notesMaster" Target="/ppt/notesMasters/notesMaster1.xml" Id="R01008f8ef0194e1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9040bae23cd42f7" /><Relationship Type="http://schemas.openxmlformats.org/officeDocument/2006/relationships/notesMaster" Target="/ppt/notesMasters/notesMaster1.xml" Id="Rcd585b2f9a9f4c2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3cf5359e1be4be7" /><Relationship Type="http://schemas.openxmlformats.org/officeDocument/2006/relationships/notesMaster" Target="/ppt/notesMasters/notesMaster1.xml" Id="Rc44043c2969d4cb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a61dbceb1ae45f8" /><Relationship Type="http://schemas.openxmlformats.org/officeDocument/2006/relationships/notesMaster" Target="/ppt/notesMasters/notesMaster1.xml" Id="R6dfebf5c8337430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9a8fb3a262143d1" /><Relationship Type="http://schemas.openxmlformats.org/officeDocument/2006/relationships/notesMaster" Target="/ppt/notesMasters/notesMaster1.xml" Id="R141cd72f32c34f7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0d076fb14754c36" /><Relationship Type="http://schemas.openxmlformats.org/officeDocument/2006/relationships/notesMaster" Target="/ppt/notesMasters/notesMaster1.xml" Id="R9c78c52126c54ad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8b9b8485d6d41f6" /><Relationship Type="http://schemas.openxmlformats.org/officeDocument/2006/relationships/notesMaster" Target="/ppt/notesMasters/notesMaster1.xml" Id="Rfc99a63acb0547a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909cc3744284141" /><Relationship Type="http://schemas.openxmlformats.org/officeDocument/2006/relationships/notesMaster" Target="/ppt/notesMasters/notesMaster1.xml" Id="R42743e12104d4e0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015ef8a959c4781" /><Relationship Type="http://schemas.openxmlformats.org/officeDocument/2006/relationships/notesMaster" Target="/ppt/notesMasters/notesMaster1.xml" Id="R013b5628e63e476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c21489042b94ce2" /><Relationship Type="http://schemas.openxmlformats.org/officeDocument/2006/relationships/notesMaster" Target="/ppt/notesMasters/notesMaster1.xml" Id="R5f5faeb632a6492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fa9bd58d4524768" /><Relationship Type="http://schemas.openxmlformats.org/officeDocument/2006/relationships/notesMaster" Target="/ppt/notesMasters/notesMaster1.xml" Id="Rd9fd6586e70d46a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00ef1c2a9fd4551" /><Relationship Type="http://schemas.openxmlformats.org/officeDocument/2006/relationships/notesMaster" Target="/ppt/notesMasters/notesMaster1.xml" Id="Rba13a1178e9e4f74"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55aa790c5dc42b4" /><Relationship Type="http://schemas.openxmlformats.org/officeDocument/2006/relationships/notesMaster" Target="/ppt/notesMasters/notesMaster1.xml" Id="R2a4068bdfe794ea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59e85a51c0247ad" /><Relationship Type="http://schemas.openxmlformats.org/officeDocument/2006/relationships/notesMaster" Target="/ppt/notesMasters/notesMaster1.xml" Id="R54129db496594f2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136e96ee8eb4b7c" /><Relationship Type="http://schemas.openxmlformats.org/officeDocument/2006/relationships/notesMaster" Target="/ppt/notesMasters/notesMaster1.xml" Id="Rfcdc683262d84118"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53487dc8190476e" /><Relationship Type="http://schemas.openxmlformats.org/officeDocument/2006/relationships/notesMaster" Target="/ppt/notesMasters/notesMaster1.xml" Id="R05e833d39a21446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2a96e7a86484ae1" /><Relationship Type="http://schemas.openxmlformats.org/officeDocument/2006/relationships/notesMaster" Target="/ppt/notesMasters/notesMaster1.xml" Id="Rec0e1b04f880457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a0511027ae54d3d" /><Relationship Type="http://schemas.openxmlformats.org/officeDocument/2006/relationships/notesMaster" Target="/ppt/notesMasters/notesMaster1.xml" Id="R84ea540f58de47d3"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21a71085550495d" /><Relationship Type="http://schemas.openxmlformats.org/officeDocument/2006/relationships/notesMaster" Target="/ppt/notesMasters/notesMaster1.xml" Id="R94a5a5ee32c04f0b"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e9d24927e74a4833" /><Relationship Type="http://schemas.openxmlformats.org/officeDocument/2006/relationships/notesMaster" Target="/ppt/notesMasters/notesMaster1.xml" Id="Rdbec6df455a644af"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3ce00b49df1f4565" /><Relationship Type="http://schemas.openxmlformats.org/officeDocument/2006/relationships/notesMaster" Target="/ppt/notesMasters/notesMaster1.xml" Id="R73030fa300e34817"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9540a79139314097" /><Relationship Type="http://schemas.openxmlformats.org/officeDocument/2006/relationships/notesMaster" Target="/ppt/notesMasters/notesMaster1.xml" Id="Read757207d7a46f5"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ec727b9e39174258" /><Relationship Type="http://schemas.openxmlformats.org/officeDocument/2006/relationships/notesMaster" Target="/ppt/notesMasters/notesMaster1.xml" Id="R19d00ab569d84283"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71d3ab49d2084b15" /><Relationship Type="http://schemas.openxmlformats.org/officeDocument/2006/relationships/notesMaster" Target="/ppt/notesMasters/notesMaster1.xml" Id="R7c2b454773d245b0"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4f3de4b219964b7c" /><Relationship Type="http://schemas.openxmlformats.org/officeDocument/2006/relationships/notesMaster" Target="/ppt/notesMasters/notesMaster1.xml" Id="Ra83040770f38471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41930f626943421e" /><Relationship Type="http://schemas.openxmlformats.org/officeDocument/2006/relationships/notesMaster" Target="/ppt/notesMasters/notesMaster1.xml" Id="R969b58b91f544fcf"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34190e37f58b4d3d" /><Relationship Type="http://schemas.openxmlformats.org/officeDocument/2006/relationships/notesMaster" Target="/ppt/notesMasters/notesMaster1.xml" Id="Ra5b569168d964f88"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01a1a42b5f7340a0" /><Relationship Type="http://schemas.openxmlformats.org/officeDocument/2006/relationships/notesMaster" Target="/ppt/notesMasters/notesMaster1.xml" Id="R6028f970143940a2"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3060b4b59cb24ecc" /><Relationship Type="http://schemas.openxmlformats.org/officeDocument/2006/relationships/notesMaster" Target="/ppt/notesMasters/notesMaster1.xml" Id="R0e9b89275e004bb0"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88b5d22ddf334157" /><Relationship Type="http://schemas.openxmlformats.org/officeDocument/2006/relationships/notesMaster" Target="/ppt/notesMasters/notesMaster1.xml" Id="R6bdeee6aea0f4b0b"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65c5374469124301" /><Relationship Type="http://schemas.openxmlformats.org/officeDocument/2006/relationships/notesMaster" Target="/ppt/notesMasters/notesMaster1.xml" Id="Rf8663127550e4184"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dac04283ed5b41e1" /><Relationship Type="http://schemas.openxmlformats.org/officeDocument/2006/relationships/notesMaster" Target="/ppt/notesMasters/notesMaster1.xml" Id="R8ea78fb9ad834505"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597b98e1a37b4912" /><Relationship Type="http://schemas.openxmlformats.org/officeDocument/2006/relationships/notesMaster" Target="/ppt/notesMasters/notesMaster1.xml" Id="R1fe1e18075714d29"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79c8489336734375" /><Relationship Type="http://schemas.openxmlformats.org/officeDocument/2006/relationships/notesMaster" Target="/ppt/notesMasters/notesMaster1.xml" Id="R12dfb4b0e7ee44b5"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0a5dcc906eb2431c" /><Relationship Type="http://schemas.openxmlformats.org/officeDocument/2006/relationships/notesMaster" Target="/ppt/notesMasters/notesMaster1.xml" Id="Rfd13437cfe374d31"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00be04c1cd8c4109" /><Relationship Type="http://schemas.openxmlformats.org/officeDocument/2006/relationships/notesMaster" Target="/ppt/notesMasters/notesMaster1.xml" Id="R2696135c6f9748df"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2a7aebeb24b74113" /><Relationship Type="http://schemas.openxmlformats.org/officeDocument/2006/relationships/notesMaster" Target="/ppt/notesMasters/notesMaster1.xml" Id="Rf4de090300c54c5c"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b05c85e067fb4787" /><Relationship Type="http://schemas.openxmlformats.org/officeDocument/2006/relationships/notesMaster" Target="/ppt/notesMasters/notesMaster1.xml" Id="Rf858f345f72c4316"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d67f995615ce4b6a" /><Relationship Type="http://schemas.openxmlformats.org/officeDocument/2006/relationships/notesMaster" Target="/ppt/notesMasters/notesMaster1.xml" Id="Ra4739b5e385e4be2"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aee2da14e97b43ef" /><Relationship Type="http://schemas.openxmlformats.org/officeDocument/2006/relationships/notesMaster" Target="/ppt/notesMasters/notesMaster1.xml" Id="R1c0178dee9714b9f"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a73babf699f248bb" /><Relationship Type="http://schemas.openxmlformats.org/officeDocument/2006/relationships/notesMaster" Target="/ppt/notesMasters/notesMaster1.xml" Id="R3f75bbbdab194a6f"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a81f5cc336c64a50" /><Relationship Type="http://schemas.openxmlformats.org/officeDocument/2006/relationships/notesMaster" Target="/ppt/notesMasters/notesMaster1.xml" Id="R9830b2c4da0a44d6"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980640d951144569" /><Relationship Type="http://schemas.openxmlformats.org/officeDocument/2006/relationships/notesMaster" Target="/ppt/notesMasters/notesMaster1.xml" Id="Rae7b85d6cb8d450a"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7a42d8be236a47d7" /><Relationship Type="http://schemas.openxmlformats.org/officeDocument/2006/relationships/notesMaster" Target="/ppt/notesMasters/notesMaster1.xml" Id="Rdf2c668a43b44653"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a49a422f012840b1" /><Relationship Type="http://schemas.openxmlformats.org/officeDocument/2006/relationships/notesMaster" Target="/ppt/notesMasters/notesMaster1.xml" Id="R099abe2f563f4c72"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12010212515e4a16" /><Relationship Type="http://schemas.openxmlformats.org/officeDocument/2006/relationships/notesMaster" Target="/ppt/notesMasters/notesMaster1.xml" Id="R1c7edf5d24904582"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277a391fea8447ec" /><Relationship Type="http://schemas.openxmlformats.org/officeDocument/2006/relationships/notesMaster" Target="/ppt/notesMasters/notesMaster1.xml" Id="Rda44d0c86fe442f5"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2ab16860e95e4e49" /><Relationship Type="http://schemas.openxmlformats.org/officeDocument/2006/relationships/notesMaster" Target="/ppt/notesMasters/notesMaster1.xml" Id="R3da7b1bf268a48bf"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8d32163e93334c95" /><Relationship Type="http://schemas.openxmlformats.org/officeDocument/2006/relationships/notesMaster" Target="/ppt/notesMasters/notesMaster1.xml" Id="R04c93081e2ed4a86"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4972e14a150a41bf" /><Relationship Type="http://schemas.openxmlformats.org/officeDocument/2006/relationships/notesMaster" Target="/ppt/notesMasters/notesMaster1.xml" Id="R10aa53bc432443de"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1f57496c6cf447b9" /><Relationship Type="http://schemas.openxmlformats.org/officeDocument/2006/relationships/notesMaster" Target="/ppt/notesMasters/notesMaster1.xml" Id="R95c6517d82dc4704"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a131c802834945b8" /><Relationship Type="http://schemas.openxmlformats.org/officeDocument/2006/relationships/notesMaster" Target="/ppt/notesMasters/notesMaster1.xml" Id="Rd9dedafc251f4298"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5bb526bc4a3e4880" /><Relationship Type="http://schemas.openxmlformats.org/officeDocument/2006/relationships/notesMaster" Target="/ppt/notesMasters/notesMaster1.xml" Id="R5521ba7325e14bec"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b772396f1f0748ab" /><Relationship Type="http://schemas.openxmlformats.org/officeDocument/2006/relationships/notesMaster" Target="/ppt/notesMasters/notesMaster1.xml" Id="R48c41ef7bb5a4c49"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6d92d0fffde240c3" /><Relationship Type="http://schemas.openxmlformats.org/officeDocument/2006/relationships/notesMaster" Target="/ppt/notesMasters/notesMaster1.xml" Id="Re5e1da310d704bbb"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804f499d5b5f41f5" /><Relationship Type="http://schemas.openxmlformats.org/officeDocument/2006/relationships/notesMaster" Target="/ppt/notesMasters/notesMaster1.xml" Id="Rcfe8069808694800"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7f0f348791314a0b" /><Relationship Type="http://schemas.openxmlformats.org/officeDocument/2006/relationships/notesMaster" Target="/ppt/notesMasters/notesMaster1.xml" Id="Ra6b552a672db4195"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191aa843666144eb" /><Relationship Type="http://schemas.openxmlformats.org/officeDocument/2006/relationships/notesMaster" Target="/ppt/notesMasters/notesMaster1.xml" Id="R4a17be03f26e42ec"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75e425bea5714a07" /><Relationship Type="http://schemas.openxmlformats.org/officeDocument/2006/relationships/notesMaster" Target="/ppt/notesMasters/notesMaster1.xml" Id="R795d9f8fe1e045ce"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378020471ef64bd1" /><Relationship Type="http://schemas.openxmlformats.org/officeDocument/2006/relationships/notesMaster" Target="/ppt/notesMasters/notesMaster1.xml" Id="Re6e214b495cc43f3"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1eb7cee0f6894ec1" /><Relationship Type="http://schemas.openxmlformats.org/officeDocument/2006/relationships/notesMaster" Target="/ppt/notesMasters/notesMaster1.xml" Id="R3021810e8b674983"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9146d052da79402a" /><Relationship Type="http://schemas.openxmlformats.org/officeDocument/2006/relationships/notesMaster" Target="/ppt/notesMasters/notesMaster1.xml" Id="Rfff2a09de1e94b0d"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a5e248826f55497f" /><Relationship Type="http://schemas.openxmlformats.org/officeDocument/2006/relationships/notesMaster" Target="/ppt/notesMasters/notesMaster1.xml" Id="R6252067566324945"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dc67bbbee5a74795" /><Relationship Type="http://schemas.openxmlformats.org/officeDocument/2006/relationships/notesMaster" Target="/ppt/notesMasters/notesMaster1.xml" Id="Rac7bc2e5fe2842e9"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6d7948b5a52648c6" /><Relationship Type="http://schemas.openxmlformats.org/officeDocument/2006/relationships/notesMaster" Target="/ppt/notesMasters/notesMaster1.xml" Id="R8ec39c7036d94349"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0dc947fd6b254b3e" /><Relationship Type="http://schemas.openxmlformats.org/officeDocument/2006/relationships/notesMaster" Target="/ppt/notesMasters/notesMaster1.xml" Id="R5aaa3e9741b64e08"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76c451b2727c4276" /><Relationship Type="http://schemas.openxmlformats.org/officeDocument/2006/relationships/notesMaster" Target="/ppt/notesMasters/notesMaster1.xml" Id="R2a7aef6bda92457f"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6dc44618bdcb4fec" /><Relationship Type="http://schemas.openxmlformats.org/officeDocument/2006/relationships/notesMaster" Target="/ppt/notesMasters/notesMaster1.xml" Id="R3a0ec903160948c6"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c7fd73e297d94ece" /><Relationship Type="http://schemas.openxmlformats.org/officeDocument/2006/relationships/notesMaster" Target="/ppt/notesMasters/notesMaster1.xml" Id="R6057f62713bf40d7"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dd40a6817e034a0d" /><Relationship Type="http://schemas.openxmlformats.org/officeDocument/2006/relationships/notesMaster" Target="/ppt/notesMasters/notesMaster1.xml" Id="Rcee09479608447aa"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af648f2500444806" /><Relationship Type="http://schemas.openxmlformats.org/officeDocument/2006/relationships/notesMaster" Target="/ppt/notesMasters/notesMaster1.xml" Id="Redb43cd8132f4db5"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61a930310d6c4668" /><Relationship Type="http://schemas.openxmlformats.org/officeDocument/2006/relationships/notesMaster" Target="/ppt/notesMasters/notesMaster1.xml" Id="R2484c36e52284adb"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6f574e20cace4499" /><Relationship Type="http://schemas.openxmlformats.org/officeDocument/2006/relationships/notesMaster" Target="/ppt/notesMasters/notesMaster1.xml" Id="Rb21e71531d234ed4"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128bc0ee4ecd4481" /><Relationship Type="http://schemas.openxmlformats.org/officeDocument/2006/relationships/notesMaster" Target="/ppt/notesMasters/notesMaster1.xml" Id="Rb9dbcfdaacee4128"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1105f9b8147e46ab" /><Relationship Type="http://schemas.openxmlformats.org/officeDocument/2006/relationships/notesMaster" Target="/ppt/notesMasters/notesMaster1.xml" Id="Re62d7e4ae32a43f5"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db2114879b414485" /><Relationship Type="http://schemas.openxmlformats.org/officeDocument/2006/relationships/notesMaster" Target="/ppt/notesMasters/notesMaster1.xml" Id="R08888e537bf54ad0"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244472952abc4242" /><Relationship Type="http://schemas.openxmlformats.org/officeDocument/2006/relationships/notesMaster" Target="/ppt/notesMasters/notesMaster1.xml" Id="R1c8a6655f0284432"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43e264e463c24621" /><Relationship Type="http://schemas.openxmlformats.org/officeDocument/2006/relationships/notesMaster" Target="/ppt/notesMasters/notesMaster1.xml" Id="Ra8d38c266713450b"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dfa5b91cf37847ae" /><Relationship Type="http://schemas.openxmlformats.org/officeDocument/2006/relationships/notesMaster" Target="/ppt/notesMasters/notesMaster1.xml" Id="Rf11a08d233944469"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5439b28cfb7e47a0" /><Relationship Type="http://schemas.openxmlformats.org/officeDocument/2006/relationships/notesMaster" Target="/ppt/notesMasters/notesMaster1.xml" Id="R99e83871de70416c"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6d86899b68e3499f" /><Relationship Type="http://schemas.openxmlformats.org/officeDocument/2006/relationships/notesMaster" Target="/ppt/notesMasters/notesMaster1.xml" Id="Rf02b5b2c70604682"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d18e6420a4d64208" /><Relationship Type="http://schemas.openxmlformats.org/officeDocument/2006/relationships/notesMaster" Target="/ppt/notesMasters/notesMaster1.xml" Id="Re66c38f784f94563"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d6b8df5026a84c81" /><Relationship Type="http://schemas.openxmlformats.org/officeDocument/2006/relationships/notesMaster" Target="/ppt/notesMasters/notesMaster1.xml" Id="Ra3666dbae0eb4689"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6005182215074151" /><Relationship Type="http://schemas.openxmlformats.org/officeDocument/2006/relationships/notesMaster" Target="/ppt/notesMasters/notesMaster1.xml" Id="R9dae8a2e92414513"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36a804b1f7734b7e" /><Relationship Type="http://schemas.openxmlformats.org/officeDocument/2006/relationships/notesMaster" Target="/ppt/notesMasters/notesMaster1.xml" Id="R067805dd3f1748ed"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b8e9f0eda7d04b7f" /><Relationship Type="http://schemas.openxmlformats.org/officeDocument/2006/relationships/notesMaster" Target="/ppt/notesMasters/notesMaster1.xml" Id="Rb70f8569d2eb46b4"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828fb012ac2943dc" /><Relationship Type="http://schemas.openxmlformats.org/officeDocument/2006/relationships/notesMaster" Target="/ppt/notesMasters/notesMaster1.xml" Id="R32af8f07a91343f5"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87537758d45a40b2" /><Relationship Type="http://schemas.openxmlformats.org/officeDocument/2006/relationships/notesMaster" Target="/ppt/notesMasters/notesMaster1.xml" Id="R729823636f8f46cd"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2b794e4b045c4e65" /><Relationship Type="http://schemas.openxmlformats.org/officeDocument/2006/relationships/notesMaster" Target="/ppt/notesMasters/notesMaster1.xml" Id="Rf44e784381614623" /></Relationships>
</file>

<file path=ppt/notesSlides/_rels/notesSlide117.xml.rels>&#65279;<?xml version="1.0" encoding="utf-8"?><Relationships xmlns="http://schemas.openxmlformats.org/package/2006/relationships"><Relationship Type="http://schemas.openxmlformats.org/officeDocument/2006/relationships/slide" Target="/ppt/slides/slide117.xml" Id="Rf954140170b3424d" /><Relationship Type="http://schemas.openxmlformats.org/officeDocument/2006/relationships/notesMaster" Target="/ppt/notesMasters/notesMaster1.xml" Id="R73f331301db4469b" /></Relationships>
</file>

<file path=ppt/notesSlides/_rels/notesSlide118.xml.rels>&#65279;<?xml version="1.0" encoding="utf-8"?><Relationships xmlns="http://schemas.openxmlformats.org/package/2006/relationships"><Relationship Type="http://schemas.openxmlformats.org/officeDocument/2006/relationships/slide" Target="/ppt/slides/slide118.xml" Id="R1c1f8a2dca944142" /><Relationship Type="http://schemas.openxmlformats.org/officeDocument/2006/relationships/notesMaster" Target="/ppt/notesMasters/notesMaster1.xml" Id="R6f9c04569e9145be" /></Relationships>
</file>

<file path=ppt/notesSlides/_rels/notesSlide119.xml.rels>&#65279;<?xml version="1.0" encoding="utf-8"?><Relationships xmlns="http://schemas.openxmlformats.org/package/2006/relationships"><Relationship Type="http://schemas.openxmlformats.org/officeDocument/2006/relationships/slide" Target="/ppt/slides/slide119.xml" Id="Rdf76413f8ac541df" /><Relationship Type="http://schemas.openxmlformats.org/officeDocument/2006/relationships/notesMaster" Target="/ppt/notesMasters/notesMaster1.xml" Id="R750d10fdcb204b8e" /></Relationships>
</file>

<file path=ppt/notesSlides/_rels/notesSlide120.xml.rels>&#65279;<?xml version="1.0" encoding="utf-8"?><Relationships xmlns="http://schemas.openxmlformats.org/package/2006/relationships"><Relationship Type="http://schemas.openxmlformats.org/officeDocument/2006/relationships/slide" Target="/ppt/slides/slide120.xml" Id="Re03dba2137214c89" /><Relationship Type="http://schemas.openxmlformats.org/officeDocument/2006/relationships/notesMaster" Target="/ppt/notesMasters/notesMaster1.xml" Id="Re433136696734ad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Einsatz: Unterrichtspräsentation für 2. Klasse, sechs Themen zu je fünf UE. Ein Thema beginnt jeweils mit Ziel und Bild, danach Materialkarte, je Arbeitsblatt Bildschirmmodell, Klickanleitung, Übungsfolie und Ergebnisrunde. Eigener Laptop, M365 im Browser und OneDrive. Schulstart-Karte vor Einsatz ausfüllen. Lösungen und Hilfen stehen in den Referentennotizen. Die Bildbeispiele sind generierte Illustrationen, keine tatsächlichen Schülerarbeiten. Praktische Aufgaben benötigen die im Arbeitsheft angegebenen Geräte und Programme.</a:t>
            </a:r>
          </a:p>
          <a:p xmlns:a="http://schemas.openxmlformats.org/drawingml/2006/main">
            <a:r>
              <a:t>Die Unterrichtserprobung der Erstfassung steht aus.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Thematitel entsprechen Arbeitsheft und Website. Startfolien: 1: Die Reise einer Nachricht, 2: Daten unter der Lupe, 3: Mein digitaler Schutzplan, 4: Werbung fair gestalten, 5: Wissen gemeinsam veröffentlichen, 6: Ein Spiel mit klaren Regeln. Je Thema 5 Unterrichtseinheiten. Zusätzliche Zeit für Diagnose, Übung und Vertiefung vorsehen.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2I2: beschreiben, wie über das Internet Informationen bereitgestellt und abgerufen sowie Daten übertragen werden.</a:t>
            </a:r>
          </a:p>
          <a:p xmlns:a="http://schemas.openxmlformats.org/drawingml/2006/main">
            <a:r>
              <a:t>2H1: darstellen, wie Hardware und Software als System zusammenarbeiten, um Aufgaben zu bewältigen.</a:t>
            </a:r>
          </a:p>
          <a:p xmlns:a="http://schemas.openxmlformats.org/drawingml/2006/main">
            <a:r>
              <a:t>2H2: digitale Geräte mit einem Netzwerk verbinden und Daten zwischen verschiedenen digitalen Medien austauschen.</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2O3: geeignete Software (auch freie Software) auswählen und bedienen, um unterschiedliche Aufgaben auszuführen.</a:t>
            </a:r>
          </a:p>
          <a:p xmlns:a="http://schemas.openxmlformats.org/drawingml/2006/main">
            <a:r>
              <a:t>2P4: visuelle/audiovisuelle/auditive Inhalte erzeugen, adaptieren und analysieren. Sie können Möglichkeiten der Veröffentlichung benennen.</a:t>
            </a:r>
          </a:p>
          <a:p xmlns:a="http://schemas.openxmlformats.org/drawingml/2006/main">
            <a:r>
              <a:t>Orientierung: Die Paketübung erzeugt eine konkrete Frage nach Ordnung und Weiterleitung. Die digitale Übertragung und der Hörbeitrag verbinden Modell, Anwendung und Erklärung. Klären Sie ausdrücklich, dass die Papierkarten das Internet vereinfachen und nicht sämtliche Protokollschritte darstellen.</a:t>
            </a:r>
          </a:p>
          <a:p xmlns:a="http://schemas.openxmlformats.org/drawingml/2006/main">
            <a:r>
              <a:t>Vorbereitung: Drei Karten je Team, freigegebener Netzwerkordner und Aufnahmeprogramm. Zweites Abspielgerät testen. Ein ruhiger Aufnahmeplatz kann als Station von mehreren Teams genutzt werden. Auf jedem Laptop den gezeigten Weg prüfen; Ordner Digitale_Grundbildung/Klasse_2/01_Netzpodcast vorbereiten. Datei K2_Netzpodcast_Kennung verwenden. Bei Abweichungen Menübezeichnung auf der Schulstart-Karte notieren.</a:t>
            </a:r>
          </a:p>
          <a:p xmlns:a="http://schemas.openxmlformats.org/drawingml/2006/main">
            <a:r>
              <a:t>Erste Unterrichtseinheit: 0–5 Alltagssituation und ersten Versuch gemeinsam lesen. Schreibt HALLO NETZ auf drei Karten: 1 HAL, 2 LO, 3 NETZ. Gebt die Karten in vertauschter Reihenfolge weiter. Wie lässt sich am Ziel die richtige Nachricht zusammensetzen?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Nachrichtenweg und beobachteter Transfer einer Testdatei.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2I2: beschreiben, wie über das Internet Informationen bereitgestellt und abgerufen sowie Daten übertragen werden.</a:t>
            </a:r>
          </a:p>
          <a:p xmlns:a="http://schemas.openxmlformats.org/drawingml/2006/main">
            <a:r>
              <a:t>2H1: darstellen, wie Hardware und Software als System zusammenarbeiten, um Aufgaben zu bewältigen.</a:t>
            </a:r>
          </a:p>
          <a:p xmlns:a="http://schemas.openxmlformats.org/drawingml/2006/main">
            <a:r>
              <a:t>2H2: digitale Geräte mit einem Netzwerk verbinden und Daten zwischen verschiedenen digitalen Medien austauschen.</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2O3: geeignete Software (auch freie Software) auswählen und bedienen, um unterschiedliche Aufgaben auszuführen.</a:t>
            </a:r>
          </a:p>
          <a:p xmlns:a="http://schemas.openxmlformats.org/drawingml/2006/main">
            <a:r>
              <a:t>2P4: visuelle/audiovisuelle/auditive Inhalte erzeugen, adaptieren und analysieren. Sie können Möglichkeiten der Veröffentlichung benennen.</a:t>
            </a:r>
          </a:p>
          <a:p xmlns:a="http://schemas.openxmlformats.org/drawingml/2006/main">
            <a:r>
              <a:t>Ziel: Du erklärst Netzwerk, Datenpakete und das Zusammenspiel von Hard- und Software.</a:t>
            </a:r>
          </a:p>
          <a:p xmlns:a="http://schemas.openxmlformats.org/drawingml/2006/main">
            <a:r>
              <a:t>Endprodukt: Ein zweiminütiger Erklärpodcast als Audiodatei mit gesprochenem Quellen- und Urheberhinweis.</a:t>
            </a:r>
          </a:p>
          <a:p xmlns:a="http://schemas.openxmlformats.org/drawingml/2006/main">
            <a:r>
              <a:t>Vorbereitung: Eigener Laptop, Internetzugang und Microsoft 365 im Browser mit dem von der Schule bereitgestellten Konto. Gezeigter Geräteweg: Windows 11. Word und Audacity. Ablage und Abgabe: OneDrive. Audacity ist eine kostenlose zusätzliche Audioanwendung; Installation/Freigabe übernimmt vorab die Schule. Keine Installation durch Lernende.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2I2: beschreiben, wie über das Internet Informationen bereitgestellt und abgerufen sowie Daten übertragen werden.</a:t>
            </a:r>
          </a:p>
          <a:p xmlns:a="http://schemas.openxmlformats.org/drawingml/2006/main">
            <a:r>
              <a:t>2H1: darstellen, wie Hardware und Software als System zusammenarbeiten, um Aufgaben zu bewältigen.</a:t>
            </a:r>
          </a:p>
          <a:p xmlns:a="http://schemas.openxmlformats.org/drawingml/2006/main">
            <a:r>
              <a:t>2H2: digitale Geräte mit einem Netzwerk verbinden und Daten zwischen verschiedenen digitalen Medien austauschen.</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2O3: geeignete Software (auch freie Software) auswählen und bedienen, um unterschiedliche Aufgaben auszuführen.</a:t>
            </a:r>
          </a:p>
          <a:p xmlns:a="http://schemas.openxmlformats.org/drawingml/2006/main">
            <a:r>
              <a:t>2P4: visuelle/audiovisuelle/auditive Inhalte erzeugen, adaptieren und analysieren. Sie können Möglichkeiten der Veröffentlichung benennen.</a:t>
            </a:r>
          </a:p>
          <a:p xmlns:a="http://schemas.openxmlformats.org/drawingml/2006/main">
            <a:r>
              <a:t>Vollständige Materialkarte: Fachkarte: Ein sendendes Gerät verarbeitet eine Nachricht mit Software. Daten werden für die Übertragung in Pakete aufgeteilt. Geräte im Netzwerk leiten diese weiter; am Ziel werden die Daten passend zusammengesetzt. Ein Server stellt einen Dienst bereit. Ein Router verbindet Netzwerke. Das Internet ist ein Netz von Netzen. In der Simulation erhält jedes Papierpaket Absender, Empfänger und eine Nummer. Das ist ein vereinfachtes Modell, kein vollständiger Internetstandard.</a:t>
            </a:r>
          </a:p>
          <a:p xmlns:a="http://schemas.openxmlformats.org/drawingml/2006/main">
            <a:r>
              <a:t>Geräte und Programme: Eigener Laptop, Internetzugang und Microsoft 365 im Browser mit dem von der Schule bereitgestellten Konto. Gezeigter Geräteweg: Windows 11. Word und Audacity. Ablage und Abgabe: OneDrive. Audacity ist eine kostenlose zusätzliche Audioanwendung; Installation/Freigabe übernimmt vorab die Schule. Keine Installation durch Lernende.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2I2: beschreiben, wie über das Internet Informationen bereitgestellt und abgerufen sowie Daten übertragen werden.</a:t>
            </a:r>
          </a:p>
          <a:p xmlns:a="http://schemas.openxmlformats.org/drawingml/2006/main">
            <a:r>
              <a:t>2H1: darstellen, wie Hardware und Software als System zusammenarbeiten, um Aufgaben zu bewältigen.</a:t>
            </a:r>
          </a:p>
          <a:p xmlns:a="http://schemas.openxmlformats.org/drawingml/2006/main">
            <a:r>
              <a:t>2H2: digitale Geräte mit einem Netzwerk verbinden und Daten zwischen verschiedenen digitalen Medien austauschen.</a:t>
            </a:r>
          </a:p>
          <a:p xmlns:a="http://schemas.openxmlformats.org/drawingml/2006/main">
            <a:r>
              <a:t>DGB-K2-P01-AB01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https://support.microsoft.com/de-de/onedrive/upload-and-save-files-and-folders-to-onedrive</a:t>
            </a:r>
          </a:p>
          <a:p xmlns:a="http://schemas.openxmlformats.org/drawingml/2006/main">
            <a:r>
              <a:t>1. Zeichne den Weg Laptop → Router → Server → Empfangsgerät in Word über Einfügen &gt; Formen. Verbinde die Formen mit Pfeilen.</a:t>
            </a:r>
          </a:p>
          <a:p xmlns:a="http://schemas.openxmlformats.org/drawingml/2006/main">
            <a:r>
              <a:t>2. Unter Windows 11: Klicke rechts unten auf Netzwerk/Lautstärke/Akku, öffne die WLAN-Auswahl und wähle nur das freigegebene Schulnetz. Zugang nach Schulvorgabe.</a:t>
            </a:r>
          </a:p>
          <a:p xmlns:a="http://schemas.openxmlformats.org/drawingml/2006/main">
            <a:r>
              <a:t>3. Erstelle in Word eine kleine Testdatei und lade über Datei &gt; Speichern unter/Exportieren eine Kopie auf den Laptop herunter.</a:t>
            </a:r>
          </a:p>
          <a:p xmlns:a="http://schemas.openxmlformats.org/drawingml/2006/main">
            <a:r>
              <a:t>4. Öffne OneDrive. Wähle im Themenordner Neu/Hochladen &gt; Dateien, wähle die lokale Testdatei und bestätige Öffnen.</a:t>
            </a:r>
          </a:p>
          <a:p xmlns:a="http://schemas.openxmlformats.org/drawingml/2006/main">
            <a:r>
              <a:t>5. Öffne die hochgeladene Datei über den freigegebenen Empfangszugang. Erkläre, dass das einfache Modell reale Netzwerkdetails auslässt.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Netzwerkweg ist als Modell erkennbar; Router und Server werden unterschieden. Verbindung und Dateitransfer müssen praktisch beobachtet werden.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2I2: beschreiben, wie über das Internet Informationen bereitgestellt und abgerufen sowie Daten übertragen werden.</a:t>
            </a:r>
          </a:p>
          <a:p xmlns:a="http://schemas.openxmlformats.org/drawingml/2006/main">
            <a:r>
              <a:t>2H1: darstellen, wie Hardware und Software als System zusammenarbeiten, um Aufgaben zu bewältigen.</a:t>
            </a:r>
          </a:p>
          <a:p xmlns:a="http://schemas.openxmlformats.org/drawingml/2006/main">
            <a:r>
              <a:t>2H2: digitale Geräte mit einem Netzwerk verbinden und Daten zwischen verschiedenen digitalen Medien austauschen.</a:t>
            </a:r>
          </a:p>
          <a:p xmlns:a="http://schemas.openxmlformats.org/drawingml/2006/main">
            <a:r>
              <a:t>DGB-K2-P01-AB01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https://support.microsoft.com/de-de/onedrive/upload-and-save-files-and-folders-to-onedrive</a:t>
            </a:r>
          </a:p>
          <a:p xmlns:a="http://schemas.openxmlformats.org/drawingml/2006/main">
            <a:r>
              <a:t>1. Zeichne den Weg Laptop → Router → Server → Empfangsgerät in Word über Einfügen &gt; Formen. Verbinde die Formen mit Pfeilen.</a:t>
            </a:r>
          </a:p>
          <a:p xmlns:a="http://schemas.openxmlformats.org/drawingml/2006/main">
            <a:r>
              <a:t>2. Unter Windows 11: Klicke rechts unten auf Netzwerk/Lautstärke/Akku, öffne die WLAN-Auswahl und wähle nur das freigegebene Schulnetz. Zugang nach Schulvorgabe.</a:t>
            </a:r>
          </a:p>
          <a:p xmlns:a="http://schemas.openxmlformats.org/drawingml/2006/main">
            <a:r>
              <a:t>3. Erstelle in Word eine kleine Testdatei und lade über Datei &gt; Speichern unter/Exportieren eine Kopie auf den Laptop herunter.</a:t>
            </a:r>
          </a:p>
          <a:p xmlns:a="http://schemas.openxmlformats.org/drawingml/2006/main">
            <a:r>
              <a:t>4. Öffne OneDrive. Wähle im Themenordner Neu/Hochladen &gt; Dateien, wähle die lokale Testdatei und bestätige Öffnen.</a:t>
            </a:r>
          </a:p>
          <a:p xmlns:a="http://schemas.openxmlformats.org/drawingml/2006/main">
            <a:r>
              <a:t>5. Öffne die hochgeladene Datei über den freigegebenen Empfangszugang. Erkläre, dass das einfache Modell reale Netzwerkdetails auslässt.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Netzwerkweg ist als Modell erkennbar; Router und Server werden unterschieden. Verbindung und Dateitransfer müssen praktisch beobachtet werden.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2I2: beschreiben, wie über das Internet Informationen bereitgestellt und abgerufen sowie Daten übertragen werden.</a:t>
            </a:r>
          </a:p>
          <a:p xmlns:a="http://schemas.openxmlformats.org/drawingml/2006/main">
            <a:r>
              <a:t>2H1: darstellen, wie Hardware und Software als System zusammenarbeiten, um Aufgaben zu bewältigen.</a:t>
            </a:r>
          </a:p>
          <a:p xmlns:a="http://schemas.openxmlformats.org/drawingml/2006/main">
            <a:r>
              <a:t>2H2: digitale Geräte mit einem Netzwerk verbinden und Daten zwischen verschiedenen digitalen Medien austauschen.</a:t>
            </a:r>
          </a:p>
          <a:p xmlns:a="http://schemas.openxmlformats.org/drawingml/2006/main">
            <a:r>
              <a:t>DGB-K2-P01-AB01</a:t>
            </a:r>
          </a:p>
          <a:p xmlns:a="http://schemas.openxmlformats.org/drawingml/2006/main">
            <a:r>
              <a:t>Auftrag A: Zeichne einen möglichen Nachrichtenweg über Endgerät, Router und Server zum Empfangsgerät. Erkläre die beteiligte Hardware und Software.</a:t>
            </a:r>
          </a:p>
          <a:p xmlns:a="http://schemas.openxmlformats.org/drawingml/2006/main">
            <a:r>
              <a:t>Auftrag B: Verbinde ein Schulgerät unter Anleitung mit dem vorgesehenen Netzwerk und übertrage eine selbst erstellte Testdatei an den freigegebenen Ablageort.</a:t>
            </a:r>
          </a:p>
          <a:p xmlns:a="http://schemas.openxmlformats.org/drawingml/2006/main">
            <a:r>
              <a:t>Erwartungshorizont: Netzwerkweg ist als Modell erkennbar; Router und Server werden unterschieden. Verbindung und Dateitransfer müssen praktisch beobachtet werden.</a:t>
            </a:r>
          </a:p>
          <a:p xmlns:a="http://schemas.openxmlformats.org/drawingml/2006/main">
            <a:r>
              <a:t>Hilfe: Zugangsdaten stellt ausschließlich die Lehrperson bereit; ändere keine Netzwerkeinstellungen außerhalb der Anleitung.</a:t>
            </a:r>
          </a:p>
          <a:p xmlns:a="http://schemas.openxmlformats.org/drawingml/2006/main">
            <a:r>
              <a:t>Reflexion: Welche Aufgabe übernimmt Software, welche die Hardware?</a:t>
            </a:r>
          </a:p>
          <a:p xmlns:a="http://schemas.openxmlformats.org/drawingml/2006/main">
            <a:r>
              <a:t>Erweiterung: Beschreibe, was ohne verfügbare Netzwerkverbindung nicht mehr möglich ist.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2I2: beschreiben, wie über das Internet Informationen bereitgestellt und abgerufen sowie Daten übertragen werden.</a:t>
            </a:r>
          </a:p>
          <a:p xmlns:a="http://schemas.openxmlformats.org/drawingml/2006/main">
            <a:r>
              <a:t>DGB-K2-P01-AB02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01_Netzpodcast. Öffne deine Themen-Datei oder erstelle sie über Neu &gt; Word-Dokument.</a:t>
            </a:r>
          </a:p>
          <a:p xmlns:a="http://schemas.openxmlformats.org/drawingml/2006/main">
            <a:r>
              <a:t>2. Schreibe die Überschrift „Pakete modellieren“. Markiere sie und wähle Start &gt; Formatvorlagen &gt; Überschrift 1.</a:t>
            </a:r>
          </a:p>
          <a:p xmlns:a="http://schemas.openxmlformats.org/drawingml/2006/main">
            <a:r>
              <a:t>3. Beginne mit dem Beispiel: „Paket 1: HAL“.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K2_Netzpodcast_Kennung;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Reihenfolge kann rekonstruiert werden; Modell lässt unter anderem Fehlerbehandlung und konkrete Protokolle aus. Nicht behaupten, alle realen Pakete nehmen verschiedene Wege.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2I2: beschreiben, wie über das Internet Informationen bereitgestellt und abgerufen sowie Daten übertragen werden.</a:t>
            </a:r>
          </a:p>
          <a:p xmlns:a="http://schemas.openxmlformats.org/drawingml/2006/main">
            <a:r>
              <a:t>DGB-K2-P01-AB02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01_Netzpodcast. Öffne deine Themen-Datei oder erstelle sie über Neu &gt; Word-Dokument.</a:t>
            </a:r>
          </a:p>
          <a:p xmlns:a="http://schemas.openxmlformats.org/drawingml/2006/main">
            <a:r>
              <a:t>2. Schreibe die Überschrift „Pakete modellieren“. Markiere sie und wähle Start &gt; Formatvorlagen &gt; Überschrift 1.</a:t>
            </a:r>
          </a:p>
          <a:p xmlns:a="http://schemas.openxmlformats.org/drawingml/2006/main">
            <a:r>
              <a:t>3. Beginne mit dem Beispiel: „Paket 1: HAL“.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K2_Netzpodcast_Kennung;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Reihenfolge kann rekonstruiert werden; Modell lässt unter anderem Fehlerbehandlung und konkrete Protokolle aus. Nicht behaupten, alle realen Pakete nehmen verschiedene Wege.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2I2: beschreiben, wie über das Internet Informationen bereitgestellt und abgerufen sowie Daten übertragen werden.</a:t>
            </a:r>
          </a:p>
          <a:p xmlns:a="http://schemas.openxmlformats.org/drawingml/2006/main">
            <a:r>
              <a:t>DGB-K2-P01-AB02</a:t>
            </a:r>
          </a:p>
          <a:p xmlns:a="http://schemas.openxmlformats.org/drawingml/2006/main">
            <a:r>
              <a:t>Auftrag A: Zerlege „HALLO NETZ“ in drei nummerierte Papierpakete. Lass sie über zwei Zwischenstationen in anderer Reihenfolge ankommen.</a:t>
            </a:r>
          </a:p>
          <a:p xmlns:a="http://schemas.openxmlformats.org/drawingml/2006/main">
            <a:r>
              <a:t>Auftrag B: Setze sie am Ziel zusammen. Erkläre, welche Angaben nötig sind und an welcher Stelle das Modell vereinfacht.</a:t>
            </a:r>
          </a:p>
          <a:p xmlns:a="http://schemas.openxmlformats.org/drawingml/2006/main">
            <a:r>
              <a:t>Erwartungshorizont: Reihenfolge kann rekonstruiert werden; Modell lässt unter anderem Fehlerbehandlung und konkrete Protokolle aus. Nicht behaupten, alle realen Pakete nehmen verschiedene Wege.</a:t>
            </a:r>
          </a:p>
          <a:p xmlns:a="http://schemas.openxmlformats.org/drawingml/2006/main">
            <a:r>
              <a:t>Hilfe: Nummern helfen bei der Reihenfolge; Adressen beim Zuordnen.</a:t>
            </a:r>
          </a:p>
          <a:p xmlns:a="http://schemas.openxmlformats.org/drawingml/2006/main">
            <a:r>
              <a:t>Reflexion: Was wäre ohne Paketnummern schwieriger?</a:t>
            </a:r>
          </a:p>
          <a:p xmlns:a="http://schemas.openxmlformats.org/drawingml/2006/main">
            <a:r>
              <a:t>Erweiterung: Entferne ein Paket und diskutiere, welche Zusatzregel nötig wäre.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2O3: geeignete Software (auch freie Software) auswählen und bedienen, um unterschiedliche Aufgaben auszuführen.</a:t>
            </a:r>
          </a:p>
          <a:p xmlns:a="http://schemas.openxmlformats.org/drawingml/2006/main">
            <a:r>
              <a:t>2P4: visuelle/audiovisuelle/auditive Inhalte erzeugen, adaptieren und analysieren. Sie können Möglichkeiten der Veröffentlichung benennen.</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DGB-K2-P01-AB03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01_Netzpodcast. Öffne deine Themen-Datei oder erstelle sie über Neu &gt; Word-Dokument.</a:t>
            </a:r>
          </a:p>
          <a:p xmlns:a="http://schemas.openxmlformats.org/drawingml/2006/main">
            <a:r>
              <a:t>2. Schreibe die Überschrift „Podcast planen“. Markiere sie und wähle Start &gt; Formatvorlagen &gt; Überschrift 1.</a:t>
            </a:r>
          </a:p>
          <a:p xmlns:a="http://schemas.openxmlformats.org/drawingml/2006/main">
            <a:r>
              <a:t>3. Beginne mit dem Beispiel: „Router: Ich leite Pakete weiter.“.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K2_Netzpodcast_Kennung;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Begründete Werkzeugwahl, nicht Markenpräferenz; Dialog beschreibt Datenweg fachlich richtig.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2O3: geeignete Software (auch freie Software) auswählen und bedienen, um unterschiedliche Aufgaben auszuführen.</a:t>
            </a:r>
          </a:p>
          <a:p xmlns:a="http://schemas.openxmlformats.org/drawingml/2006/main">
            <a:r>
              <a:t>2P4: visuelle/audiovisuelle/auditive Inhalte erzeugen, adaptieren und analysieren. Sie können Möglichkeiten der Veröffentlichung benennen.</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DGB-K2-P01-AB03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01_Netzpodcast. Öffne deine Themen-Datei oder erstelle sie über Neu &gt; Word-Dokument.</a:t>
            </a:r>
          </a:p>
          <a:p xmlns:a="http://schemas.openxmlformats.org/drawingml/2006/main">
            <a:r>
              <a:t>2. Schreibe die Überschrift „Podcast planen“. Markiere sie und wähle Start &gt; Formatvorlagen &gt; Überschrift 1.</a:t>
            </a:r>
          </a:p>
          <a:p xmlns:a="http://schemas.openxmlformats.org/drawingml/2006/main">
            <a:r>
              <a:t>3. Beginne mit dem Beispiel: „Router: Ich leite Pakete weiter.“.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K2_Netzpodcast_Kennung;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Begründete Werkzeugwahl, nicht Markenpräferenz; Dialog beschreibt Datenweg fachlich richtig.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2O3: geeignete Software (auch freie Software) auswählen und bedienen, um unterschiedliche Aufgaben auszuführen.</a:t>
            </a:r>
          </a:p>
          <a:p xmlns:a="http://schemas.openxmlformats.org/drawingml/2006/main">
            <a:r>
              <a:t>2P4: visuelle/audiovisuelle/auditive Inhalte erzeugen, adaptieren und analysieren. Sie können Möglichkeiten der Veröffentlichung benennen.</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DGB-K2-P01-AB03</a:t>
            </a:r>
          </a:p>
          <a:p xmlns:a="http://schemas.openxmlformats.org/drawingml/2006/main">
            <a:r>
              <a:t>Auftrag A: Vergleiche zwei verfügbare Aufnahmeprogramme nach Bedienung, Export und Kosten; berücksichtige eine freie Softwareoption, die die Lehrperson vorstellt. Wähle begründet.</a:t>
            </a:r>
          </a:p>
          <a:p xmlns:a="http://schemas.openxmlformats.org/drawingml/2006/main">
            <a:r>
              <a:t>Auftrag B: Schreibe einen Dialog für etwa zwei Minuten mit Router, Server und Datenpaket. Plane einen gesprochenen Hinweis auf die Fachkarte.</a:t>
            </a:r>
          </a:p>
          <a:p xmlns:a="http://schemas.openxmlformats.org/drawingml/2006/main">
            <a:r>
              <a:t>Erwartungshorizont: Begründete Werkzeugwahl, nicht Markenpräferenz; Dialog beschreibt Datenweg fachlich richtig.</a:t>
            </a:r>
          </a:p>
          <a:p xmlns:a="http://schemas.openxmlformats.org/drawingml/2006/main">
            <a:r>
              <a:t>Hilfe: Etwa 220 bis 260 Wörter sind ein möglicher Startwert; teste durch Vorlesen.</a:t>
            </a:r>
          </a:p>
          <a:p xmlns:a="http://schemas.openxmlformats.org/drawingml/2006/main">
            <a:r>
              <a:t>Reflexion: Welche Vereinfachung muss im Podcast hörbar werden?</a:t>
            </a:r>
          </a:p>
          <a:p xmlns:a="http://schemas.openxmlformats.org/drawingml/2006/main">
            <a:r>
              <a:t>Erweiterung: Ergänze einen Vergleich, ohne ihn als vollständige Erklärung auszugeben.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2O3: geeignete Software (auch freie Software) auswählen und bedienen, um unterschiedliche Aufgaben auszuführen.</a:t>
            </a:r>
          </a:p>
          <a:p xmlns:a="http://schemas.openxmlformats.org/drawingml/2006/main">
            <a:r>
              <a:t>2H1: darstellen, wie Hardware und Software als System zusammenarbeiten, um Aufgaben zu bewältigen.</a:t>
            </a:r>
          </a:p>
          <a:p xmlns:a="http://schemas.openxmlformats.org/drawingml/2006/main">
            <a:r>
              <a:t>DGB-K2-P01-AB04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https://manual.audacityteam.org/man/tutorial_editing_an_existing_file.html</a:t>
            </a:r>
          </a:p>
          <a:p xmlns:a="http://schemas.openxmlformats.org/drawingml/2006/main">
            <a:r>
              <a:t>1. Öffne die von der Schule vorbereitete Audacity-App. Wähle unter Audio-Einrichtung das freigegebene Mikrofon.</a:t>
            </a:r>
          </a:p>
          <a:p xmlns:a="http://schemas.openxmlformats.org/drawingml/2006/main">
            <a:r>
              <a:t>2. Klicke den roten Aufnahmeknopf, sprich einen kurzen Testsatz und stoppe mit dem Quadrat. Spiele mit dem Dreieck ab.</a:t>
            </a:r>
          </a:p>
          <a:p xmlns:a="http://schemas.openxmlformats.org/drawingml/2006/main">
            <a:r>
              <a:t>3. Nimm den Dialog auf. Markiere eine lange Pause in der Wellenform mit gedrückter Maustaste. Drücke Entf; höre den Übergang an.</a:t>
            </a:r>
          </a:p>
          <a:p xmlns:a="http://schemas.openxmlformats.org/drawingml/2006/main">
            <a:r>
              <a:t>4. Bei einer falschen Löschung: Strg + Z. Schneide nur Versprecher und Pausen, keine fachlich wichtigen Teile.</a:t>
            </a:r>
          </a:p>
          <a:p xmlns:a="http://schemas.openxmlformats.org/drawingml/2006/main">
            <a:r>
              <a:t>5. Speichere das bearbeitbare Projekt lokal als .aup3. Exportiere zusätzlich eine WAV-Datei für OneDrive; schließe vor Upload des Projekts Audacity.</a:t>
            </a:r>
          </a:p>
          <a:p xmlns:a="http://schemas.openxmlformats.org/drawingml/2006/main">
            <a:r>
              <a:t>Prüfung: Die Aufnahme ist verständlich und der Schnitt verändert die Aussage nicht.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Sprache bleibt verständlich; Fehlerbericht ist reproduzierbar. Musik ist nicht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2O3: geeignete Software (auch freie Software) auswählen und bedienen, um unterschiedliche Aufgaben auszuführen.</a:t>
            </a:r>
          </a:p>
          <a:p xmlns:a="http://schemas.openxmlformats.org/drawingml/2006/main">
            <a:r>
              <a:t>2H1: darstellen, wie Hardware und Software als System zusammenarbeiten, um Aufgaben zu bewältigen.</a:t>
            </a:r>
          </a:p>
          <a:p xmlns:a="http://schemas.openxmlformats.org/drawingml/2006/main">
            <a:r>
              <a:t>DGB-K2-P01-AB04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https://manual.audacityteam.org/man/tutorial_editing_an_existing_file.html</a:t>
            </a:r>
          </a:p>
          <a:p xmlns:a="http://schemas.openxmlformats.org/drawingml/2006/main">
            <a:r>
              <a:t>1. Öffne die von der Schule vorbereitete Audacity-App. Wähle unter Audio-Einrichtung das freigegebene Mikrofon.</a:t>
            </a:r>
          </a:p>
          <a:p xmlns:a="http://schemas.openxmlformats.org/drawingml/2006/main">
            <a:r>
              <a:t>2. Klicke den roten Aufnahmeknopf, sprich einen kurzen Testsatz und stoppe mit dem Quadrat. Spiele mit dem Dreieck ab.</a:t>
            </a:r>
          </a:p>
          <a:p xmlns:a="http://schemas.openxmlformats.org/drawingml/2006/main">
            <a:r>
              <a:t>3. Nimm den Dialog auf. Markiere eine lange Pause in der Wellenform mit gedrückter Maustaste. Drücke Entf; höre den Übergang an.</a:t>
            </a:r>
          </a:p>
          <a:p xmlns:a="http://schemas.openxmlformats.org/drawingml/2006/main">
            <a:r>
              <a:t>4. Bei einer falschen Löschung: Strg + Z. Schneide nur Versprecher und Pausen, keine fachlich wichtigen Teile.</a:t>
            </a:r>
          </a:p>
          <a:p xmlns:a="http://schemas.openxmlformats.org/drawingml/2006/main">
            <a:r>
              <a:t>5. Speichere das bearbeitbare Projekt lokal als .aup3. Exportiere zusätzlich eine WAV-Datei für OneDrive; schließe vor Upload des Projekts Audacity.</a:t>
            </a:r>
          </a:p>
          <a:p xmlns:a="http://schemas.openxmlformats.org/drawingml/2006/main">
            <a:r>
              <a:t>Prüfung: Die Aufnahme ist verständlich und der Schnitt verändert die Aussage nicht.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Sprache bleibt verständlich; Fehlerbericht ist reproduzierbar. Musik ist nicht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2O3: geeignete Software (auch freie Software) auswählen und bedienen, um unterschiedliche Aufgaben auszuführen.</a:t>
            </a:r>
          </a:p>
          <a:p xmlns:a="http://schemas.openxmlformats.org/drawingml/2006/main">
            <a:r>
              <a:t>2H1: darstellen, wie Hardware und Software als System zusammenarbeiten, um Aufgaben zu bewältigen.</a:t>
            </a:r>
          </a:p>
          <a:p xmlns:a="http://schemas.openxmlformats.org/drawingml/2006/main">
            <a:r>
              <a:t>DGB-K2-P01-AB04</a:t>
            </a:r>
          </a:p>
          <a:p xmlns:a="http://schemas.openxmlformats.org/drawingml/2006/main">
            <a:r>
              <a:t>Auftrag A: Nimm den Dialog auf. Schneide lange Pausen und Versprecher, ohne die Aussage zu verändern.</a:t>
            </a:r>
          </a:p>
          <a:p xmlns:a="http://schemas.openxmlformats.org/drawingml/2006/main">
            <a:r>
              <a:t>Auftrag B: Höre gemeinsam Probe, verbessere Verständlichkeit und notiere einen technischen Fehler mit Soll, Ist und bereits versuchter Lösung.</a:t>
            </a:r>
          </a:p>
          <a:p xmlns:a="http://schemas.openxmlformats.org/drawingml/2006/main">
            <a:r>
              <a:t>Erwartungshorizont: Sprache bleibt verständlich; Fehlerbericht ist reproduzierbar. Musik ist nicht erforderlich.</a:t>
            </a:r>
          </a:p>
          <a:p xmlns:a="http://schemas.openxmlformats.org/drawingml/2006/main">
            <a:r>
              <a:t>Hilfe: Mache zuerst eine kurze Testaufnahme und prüfe den Mikrofonabstand.</a:t>
            </a:r>
          </a:p>
          <a:p xmlns:a="http://schemas.openxmlformats.org/drawingml/2006/main">
            <a:r>
              <a:t>Reflexion: Was verbessert die Aufnahme stärker als ein Effekt?</a:t>
            </a:r>
          </a:p>
          <a:p xmlns:a="http://schemas.openxmlformats.org/drawingml/2006/main">
            <a:r>
              <a:t>Erweiterung: Erzeuge selbst ein leises Signal und teste, ob es die Sprache stört.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2H2: digitale Geräte mit einem Netzwerk verbinden und Daten zwischen verschiedenen digitalen Medien austauschen.</a:t>
            </a:r>
          </a:p>
          <a:p xmlns:a="http://schemas.openxmlformats.org/drawingml/2006/main">
            <a:r>
              <a:t>DGB-K2-P01-AB05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https://manual.audacityteam.org/man/tutorial_editing_an_existing_file.html</a:t>
            </a:r>
          </a:p>
          <a:p xmlns:a="http://schemas.openxmlformats.org/drawingml/2006/main">
            <a:r>
              <a:t>1. Öffne dein Audacity-Projekt und höre den Dialog vollständig an.</a:t>
            </a:r>
          </a:p>
          <a:p xmlns:a="http://schemas.openxmlformats.org/drawingml/2006/main">
            <a:r>
              <a:t>2. Wähle Datei &gt; Audio exportieren und den Export auf den Computer.</a:t>
            </a:r>
          </a:p>
          <a:p xmlns:a="http://schemas.openxmlformats.org/drawingml/2006/main">
            <a:r>
              <a:t>3. Wähle WAV als Dateiformat und deinen lokalen Übungsordner. Kontrolliere den Dateinamen.</a:t>
            </a:r>
          </a:p>
          <a:p xmlns:a="http://schemas.openxmlformats.org/drawingml/2006/main">
            <a:r>
              <a:t>4. Öffne OneDrive im Browser. Wähle im Themenordner Neu/Hochladen &gt; Dateien und lade die WAV-Datei hoch.</a:t>
            </a:r>
          </a:p>
          <a:p xmlns:a="http://schemas.openxmlformats.org/drawingml/2006/main">
            <a:r>
              <a:t>5. Lass eine zweite Person die Datei über den vereinbarten Schulzugriff abspielen. Prüfe Verständlichkeit und geschützten Empfängerkreis.</a:t>
            </a:r>
          </a:p>
          <a:p xmlns:a="http://schemas.openxmlformats.org/drawingml/2006/main">
            <a:r>
              <a:t>Prüfung: Auf einem zweiten Gerät ist die abgegebene Audiodatei hörbar.</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Ein Endprodukt; Aufnahme öffnet am zweiten Gerät. Veröffentlichung bleibt schulisch kontrolliert. Ein Texttranskript kann als Barriereausgleich statt Audio bewertet werden.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2H2: digitale Geräte mit einem Netzwerk verbinden und Daten zwischen verschiedenen digitalen Medien austauschen.</a:t>
            </a:r>
          </a:p>
          <a:p xmlns:a="http://schemas.openxmlformats.org/drawingml/2006/main">
            <a:r>
              <a:t>DGB-K2-P01-AB05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https://manual.audacityteam.org/man/tutorial_editing_an_existing_file.html</a:t>
            </a:r>
          </a:p>
          <a:p xmlns:a="http://schemas.openxmlformats.org/drawingml/2006/main">
            <a:r>
              <a:t>1. Öffne dein Audacity-Projekt und höre den Dialog vollständig an.</a:t>
            </a:r>
          </a:p>
          <a:p xmlns:a="http://schemas.openxmlformats.org/drawingml/2006/main">
            <a:r>
              <a:t>2. Wähle Datei &gt; Audio exportieren und den Export auf den Computer.</a:t>
            </a:r>
          </a:p>
          <a:p xmlns:a="http://schemas.openxmlformats.org/drawingml/2006/main">
            <a:r>
              <a:t>3. Wähle WAV als Dateiformat und deinen lokalen Übungsordner. Kontrolliere den Dateinamen.</a:t>
            </a:r>
          </a:p>
          <a:p xmlns:a="http://schemas.openxmlformats.org/drawingml/2006/main">
            <a:r>
              <a:t>4. Öffne OneDrive im Browser. Wähle im Themenordner Neu/Hochladen &gt; Dateien und lade die WAV-Datei hoch.</a:t>
            </a:r>
          </a:p>
          <a:p xmlns:a="http://schemas.openxmlformats.org/drawingml/2006/main">
            <a:r>
              <a:t>5. Lass eine zweite Person die Datei über den vereinbarten Schulzugriff abspielen. Prüfe Verständlichkeit und geschützten Empfängerkreis.</a:t>
            </a:r>
          </a:p>
          <a:p xmlns:a="http://schemas.openxmlformats.org/drawingml/2006/main">
            <a:r>
              <a:t>Prüfung: Auf einem zweiten Gerät ist die abgegebene Audiodatei hörbar.</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Ein Endprodukt; Aufnahme öffnet am zweiten Gerät. Veröffentlichung bleibt schulisch kontrolliert. Ein Texttranskript kann als Barriereausgleich statt Audio bewertet werden.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2H2: digitale Geräte mit einem Netzwerk verbinden und Daten zwischen verschiedenen digitalen Medien austauschen.</a:t>
            </a:r>
          </a:p>
          <a:p xmlns:a="http://schemas.openxmlformats.org/drawingml/2006/main">
            <a:r>
              <a:t>DGB-K2-P01-AB05</a:t>
            </a:r>
          </a:p>
          <a:p xmlns:a="http://schemas.openxmlformats.org/drawingml/2006/main">
            <a:r>
              <a:t>Auftrag A: Lass ein anderes Team Router, Server und Datenpaket anhand der Aufnahme erklären. Verbessere fachliche Lücken.</a:t>
            </a:r>
          </a:p>
          <a:p xmlns:a="http://schemas.openxmlformats.org/drawingml/2006/main">
            <a:r>
              <a:t>Auftrag B: Exportiere eine abspielbare Audiodatei, teste sie auf einem zweiten Gerät und benenne einen geschützten Veröffentlichungsweg.</a:t>
            </a:r>
          </a:p>
          <a:p xmlns:a="http://schemas.openxmlformats.org/drawingml/2006/main">
            <a:r>
              <a:t>Erwartungshorizont: Ein Endprodukt; Aufnahme öffnet am zweiten Gerät. Veröffentlichung bleibt schulisch kontrolliert. Ein Texttranskript kann als Barriereausgleich statt Audio bewertet werden.</a:t>
            </a:r>
          </a:p>
          <a:p xmlns:a="http://schemas.openxmlformats.org/drawingml/2006/main">
            <a:r>
              <a:t>Hilfe: Wähle ein vom zweiten Gerät unterstütztes Audioformat.</a:t>
            </a:r>
          </a:p>
          <a:p xmlns:a="http://schemas.openxmlformats.org/drawingml/2006/main">
            <a:r>
              <a:t>Reflexion: Woran erkennst du, dass der Podcast etwas erklärt hat?</a:t>
            </a:r>
          </a:p>
          <a:p xmlns:a="http://schemas.openxmlformats.org/drawingml/2006/main">
            <a:r>
              <a:t>Erweiterung: Vergleiche Dateigröße zweier Exportqualitäten.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2I2: beschreiben, wie über das Internet Informationen bereitgestellt und abgerufen sowie Daten übertragen werden.</a:t>
            </a:r>
          </a:p>
          <a:p xmlns:a="http://schemas.openxmlformats.org/drawingml/2006/main">
            <a:r>
              <a:t>2H1: darstellen, wie Hardware und Software als System zusammenarbeiten, um Aufgaben zu bewältigen.</a:t>
            </a:r>
          </a:p>
          <a:p xmlns:a="http://schemas.openxmlformats.org/drawingml/2006/main">
            <a:r>
              <a:t>2H2: digitale Geräte mit einem Netzwerk verbinden und Daten zwischen verschiedenen digitalen Medien austauschen.</a:t>
            </a:r>
          </a:p>
          <a:p xmlns:a="http://schemas.openxmlformats.org/drawingml/2006/main">
            <a:r>
              <a:t>2K1: darstellen, wie Informationen in kleinere Teile zerlegt, als Pakete durch mehrere Geräte über Netzwerke und das Internet übertragen und am Zielort wieder zusammengesetzt werden.</a:t>
            </a:r>
          </a:p>
          <a:p xmlns:a="http://schemas.openxmlformats.org/drawingml/2006/main">
            <a:r>
              <a:t>2O3: geeignete Software (auch freie Software) auswählen und bedienen, um unterschiedliche Aufgaben auszuführen.</a:t>
            </a:r>
          </a:p>
          <a:p xmlns:a="http://schemas.openxmlformats.org/drawingml/2006/main">
            <a:r>
              <a:t>2P4: visuelle/audiovisuelle/auditive Inhalte erzeugen, adaptieren und analysieren. Sie können Möglichkeiten der Veröffentlichung benennen.</a:t>
            </a:r>
          </a:p>
          <a:p xmlns:a="http://schemas.openxmlformats.org/drawingml/2006/main">
            <a:r>
              <a:t>Endprodukt: Ein zweiminütiger Erklärpodcast als Audiodatei mit gesprochenem Quellen- und Urheberhinweis.</a:t>
            </a:r>
          </a:p>
          <a:p xmlns:a="http://schemas.openxmlformats.org/drawingml/2006/main">
            <a:r>
              <a:t>Abschlusskriterium: Ein Endprodukt; Aufnahme öffnet am zweiten Gerät. Veröffentlichung bleibt schulisch kontrolliert. Ein Texttranskript kann als Barriereausgleich statt Audio bewertet werden.</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Orientierung: Die Ausleihe schafft einen vertrauten Anlass für Sortieren und kritisches Deuten. Prüfen Sie, ob die Ausgangsdaten erhalten bleiben. Der Codeversuch illustriert Darstellungsmöglichkeiten; die Infografik dient der verständlichen Weitergabe einer begrenzten Datenaussage.</a:t>
            </a:r>
          </a:p>
          <a:p xmlns:a="http://schemas.openxmlformats.org/drawingml/2006/main">
            <a:r>
              <a:t>Vorbereitung: Tabellenprogramm mit CSV-Export. Die sechs Datenzeilen der Materialkarte bereitstellen. Diagramme mit Nullpunkt und Beschriftungen gemeinsam lesen, bevor Gestaltung beginnt. Auf jedem Laptop den gezeigten Weg prüfen; Ordner Digitale_Grundbildung/Klasse_2/02_Datenblick vorbereiten. Datei K2_Datenblick_Kennung verwenden. Bei Abweichungen Menübezeichnung auf der Schulstart-Karte notieren.</a:t>
            </a:r>
          </a:p>
          <a:p xmlns:a="http://schemas.openxmlformats.org/drawingml/2006/main">
            <a:r>
              <a:t>Erste Unterrichtseinheit: 0–5 Alltagssituation und ersten Versuch gemeinsam lesen. Vergleiche Ball: 12 Ausleihen, 2 Reparaturen mit Kopfhörer: 6 Ausleihen, 2 Reparaturen. Kannst du daraus schon sagen, welcher Gegenstand besser ist? Notiere eine gesicherte Aussage und eine offene Frage.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Sortierte Tabelle und Filteransicht bei erhaltenen Ausgangsdaten.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Ziel: Du sortierst und filterst Daten und trennst Befund von Vermutung.</a:t>
            </a:r>
          </a:p>
          <a:p xmlns:a="http://schemas.openxmlformats.org/drawingml/2006/main">
            <a:r>
              <a:t>Endprodukt: Eine einseitige Infografik als PDF mit Daten, Diagramm und Grenzen.</a:t>
            </a:r>
          </a:p>
          <a:p xmlns:a="http://schemas.openxmlformats.org/drawingml/2006/main">
            <a:r>
              <a:t>Vorbereitung: Eigener Laptop, Internetzugang und Microsoft 365 im Browser mit dem von der Schule bereitgestellten Konto. Gezeigter Geräteweg: Windows 11. Excel und PowerPoint.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Vollständige Materialkarte: Fiktive Daten einer Ausleihe: Gegenstand, Ausleihen, Reparaturen: Ball 12/2; Buch 18/1; Brettspiel 9/3; Kopfhörer 6/2; Tablet 5/1; Springseil 10/0. Jede Zahl ist erfunden. Binärmodell: Mit 3 Bits sind die Muster 000,001,010,011,100,101,110,111 möglich. 1 Byte umfasst 8 Bits. Text, Bild und Audio verwenden unterschiedliche Dateiformate; Größe und Format sind verschiedene Eigenschaften.</a:t>
            </a:r>
          </a:p>
          <a:p xmlns:a="http://schemas.openxmlformats.org/drawingml/2006/main">
            <a:r>
              <a:t>Geräte und Programme: Eigener Laptop, Internetzugang und Microsoft 365 im Browser mit dem von der Schule bereitgestellten Konto. Gezeigter Geräteweg: Windows 11. Excel und PowerPoint.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DGB-K2-P02-AB01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https://support.microsoft.com/de-de/excel/basic-tasks-in-excel-for-the-web</a:t>
            </a:r>
          </a:p>
          <a:p xmlns:a="http://schemas.openxmlformats.org/drawingml/2006/main">
            <a:r>
              <a:t>1. Erstelle in OneDrive eine Excel-Datei. Schreibe Gegenstand, Ausleihen und Reparaturen in A1 bis C1.</a:t>
            </a:r>
          </a:p>
          <a:p xmlns:a="http://schemas.openxmlformats.org/drawingml/2006/main">
            <a:r>
              <a:t>2. Trage die sechs vollständigen Datenzeilen der Materialkarte ein. Markiere A1:C7 und wähle Einfügen &gt; Tabelle, mit Überschriften.</a:t>
            </a:r>
          </a:p>
          <a:p xmlns:a="http://schemas.openxmlformats.org/drawingml/2006/main">
            <a:r>
              <a:t>3. Öffne den Pfeil bei Ausleihen. Wähle Absteigend sortieren; alle Spalten einer Zeile müssen zusammenbleiben.</a:t>
            </a:r>
          </a:p>
          <a:p xmlns:a="http://schemas.openxmlformats.org/drawingml/2006/main">
            <a:r>
              <a:t>4. Öffne den Pfeil bei Reparaturen. Wähle Zahlenfilter &gt; Größer oder gleich und gib 2 ein.</a:t>
            </a:r>
          </a:p>
          <a:p xmlns:a="http://schemas.openxmlformats.org/drawingml/2006/main">
            <a:r>
              <a:t>5. Prüfe die sichtbaren Zeilen. Entferne den Filter wieder und kontrolliere: Alle sechs Ausgangszeilen sind noch vorhanden.</a:t>
            </a:r>
          </a:p>
          <a:p xmlns:a="http://schemas.openxmlformats.org/drawingml/2006/main">
            <a:r>
              <a:t>Prüfung: Werte und Formel sind nach dem Wiederöffnen erhalten; ich kann das Ergebnis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Reihenfolge: Buch, Ball, Springseil, Brettspiel, Kopfhörer, Tablet. Filter: Ball, Brettspiel, Kopfhörer.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DGB-K2-P02-AB01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https://support.microsoft.com/de-de/excel/basic-tasks-in-excel-for-the-web</a:t>
            </a:r>
          </a:p>
          <a:p xmlns:a="http://schemas.openxmlformats.org/drawingml/2006/main">
            <a:r>
              <a:t>1. Erstelle in OneDrive eine Excel-Datei. Schreibe Gegenstand, Ausleihen und Reparaturen in A1 bis C1.</a:t>
            </a:r>
          </a:p>
          <a:p xmlns:a="http://schemas.openxmlformats.org/drawingml/2006/main">
            <a:r>
              <a:t>2. Trage die sechs vollständigen Datenzeilen der Materialkarte ein. Markiere A1:C7 und wähle Einfügen &gt; Tabelle, mit Überschriften.</a:t>
            </a:r>
          </a:p>
          <a:p xmlns:a="http://schemas.openxmlformats.org/drawingml/2006/main">
            <a:r>
              <a:t>3. Öffne den Pfeil bei Ausleihen. Wähle Absteigend sortieren; alle Spalten einer Zeile müssen zusammenbleiben.</a:t>
            </a:r>
          </a:p>
          <a:p xmlns:a="http://schemas.openxmlformats.org/drawingml/2006/main">
            <a:r>
              <a:t>4. Öffne den Pfeil bei Reparaturen. Wähle Zahlenfilter &gt; Größer oder gleich und gib 2 ein.</a:t>
            </a:r>
          </a:p>
          <a:p xmlns:a="http://schemas.openxmlformats.org/drawingml/2006/main">
            <a:r>
              <a:t>5. Prüfe die sichtbaren Zeilen. Entferne den Filter wieder und kontrolliere: Alle sechs Ausgangszeilen sind noch vorhanden.</a:t>
            </a:r>
          </a:p>
          <a:p xmlns:a="http://schemas.openxmlformats.org/drawingml/2006/main">
            <a:r>
              <a:t>Prüfung: Werte und Formel sind nach dem Wiederöffnen erhalten; ich kann das Ergebnis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Reihenfolge: Buch, Ball, Springseil, Brettspiel, Kopfhörer, Tablet. Filter: Ball, Brettspiel, Kopfhörer.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DGB-K2-P02-AB01</a:t>
            </a:r>
          </a:p>
          <a:p xmlns:a="http://schemas.openxmlformats.org/drawingml/2006/main">
            <a:r>
              <a:t>Auftrag A: Übertrage alle sechs Zeilen in eine Tabelle mit eindeutigen Überschriften. Prüfe die Eingabe paarweise.</a:t>
            </a:r>
          </a:p>
          <a:p xmlns:a="http://schemas.openxmlformats.org/drawingml/2006/main">
            <a:r>
              <a:t>Auftrag B: Sortiere nach Ausleihen absteigend und filtere Gegenstände mit mindestens zwei Reparaturen. Bewahre die vollständigen Ausgangsdaten.</a:t>
            </a:r>
          </a:p>
          <a:p xmlns:a="http://schemas.openxmlformats.org/drawingml/2006/main">
            <a:r>
              <a:t>Erwartungshorizont: Reihenfolge: Buch, Ball, Springseil, Brettspiel, Kopfhörer, Tablet. Filter: Ball, Brettspiel, Kopfhörer.</a:t>
            </a:r>
          </a:p>
          <a:p xmlns:a="http://schemas.openxmlformats.org/drawingml/2006/main">
            <a:r>
              <a:t>Hilfe: Sortiere ganze Zeilen, damit Gegenstand und Werte zusammenbleiben.</a:t>
            </a:r>
          </a:p>
          <a:p xmlns:a="http://schemas.openxmlformats.org/drawingml/2006/main">
            <a:r>
              <a:t>Reflexion: Warum darfst du nicht nur eine Zahlenspalte sortieren?</a:t>
            </a:r>
          </a:p>
          <a:p xmlns:a="http://schemas.openxmlformats.org/drawingml/2006/main">
            <a:r>
              <a:t>Erweiterung: Kombiniere zwei Filterkriterien.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2I1: Daten erfassen, filtern, sortieren, interpretieren und darstellen.</a:t>
            </a:r>
          </a:p>
          <a:p xmlns:a="http://schemas.openxmlformats.org/drawingml/2006/main">
            <a:r>
              <a:t>DGB-K2-P02-AB02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https://support.microsoft.com/de-de/excel/basic-tasks-in-excel-for-the-web</a:t>
            </a:r>
          </a:p>
          <a:p xmlns:a="http://schemas.openxmlformats.org/drawingml/2006/main">
            <a:r>
              <a:t>1. Ergänze in deiner Tabelle eine Spalte Code. Weise den sechs Gegenständen die Muster 000, 001, 010, 011, 100, 101 zu.</a:t>
            </a:r>
          </a:p>
          <a:p xmlns:a="http://schemas.openxmlformats.org/drawingml/2006/main">
            <a:r>
              <a:t>2. Formatiere diese Spalte vorher als Text, damit die führenden Nullen erhalten bleiben.</a:t>
            </a:r>
          </a:p>
          <a:p xmlns:a="http://schemas.openxmlformats.org/drawingml/2006/main">
            <a:r>
              <a:t>3. Speichere die Arbeitsmappe in OneDrive. Wähle Datei &gt; Speichern unter/Exportieren &gt; Als CSV herunterladen, sofern im Schulzugang vorhanden.</a:t>
            </a:r>
          </a:p>
          <a:p xmlns:a="http://schemas.openxmlformats.org/drawingml/2006/main">
            <a:r>
              <a:t>4. Fehlt der CSV-Export im Browser, nutze mit der Lehrperson die installierte Excel-App: Datei &gt; Speichern unter &gt; CSV UTF-8.</a:t>
            </a:r>
          </a:p>
          <a:p xmlns:a="http://schemas.openxmlformats.org/drawingml/2006/main">
            <a:r>
              <a:t>5. Öffne CSV als Text und vergleiche mit der Arbeitsmappe. Prüfe Dateiendung, Größe und verlorene Gestaltung; Original behalten.</a:t>
            </a:r>
          </a:p>
          <a:p xmlns:a="http://schemas.openxmlformats.org/drawingml/2006/main">
            <a:r>
              <a:t>Prüfung: Werte und Formel sind nach dem Wiederöffnen erhalten; ich kann das Ergebnis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Eindeutige Zuordnung, zwei Codes bleiben frei. CSV speichert tabellarische Textdaten, nicht sämtliche Formatierungen; Größen werden gemessen, nicht geraten.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2I1: Daten erfassen, filtern, sortieren, interpretieren und darstellen.</a:t>
            </a:r>
          </a:p>
          <a:p xmlns:a="http://schemas.openxmlformats.org/drawingml/2006/main">
            <a:r>
              <a:t>DGB-K2-P02-AB02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https://support.microsoft.com/de-de/excel/basic-tasks-in-excel-for-the-web</a:t>
            </a:r>
          </a:p>
          <a:p xmlns:a="http://schemas.openxmlformats.org/drawingml/2006/main">
            <a:r>
              <a:t>1. Ergänze in deiner Tabelle eine Spalte Code. Weise den sechs Gegenständen die Muster 000, 001, 010, 011, 100, 101 zu.</a:t>
            </a:r>
          </a:p>
          <a:p xmlns:a="http://schemas.openxmlformats.org/drawingml/2006/main">
            <a:r>
              <a:t>2. Formatiere diese Spalte vorher als Text, damit die führenden Nullen erhalten bleiben.</a:t>
            </a:r>
          </a:p>
          <a:p xmlns:a="http://schemas.openxmlformats.org/drawingml/2006/main">
            <a:r>
              <a:t>3. Speichere die Arbeitsmappe in OneDrive. Wähle Datei &gt; Speichern unter/Exportieren &gt; Als CSV herunterladen, sofern im Schulzugang vorhanden.</a:t>
            </a:r>
          </a:p>
          <a:p xmlns:a="http://schemas.openxmlformats.org/drawingml/2006/main">
            <a:r>
              <a:t>4. Fehlt der CSV-Export im Browser, nutze mit der Lehrperson die installierte Excel-App: Datei &gt; Speichern unter &gt; CSV UTF-8.</a:t>
            </a:r>
          </a:p>
          <a:p xmlns:a="http://schemas.openxmlformats.org/drawingml/2006/main">
            <a:r>
              <a:t>5. Öffne CSV als Text und vergleiche mit der Arbeitsmappe. Prüfe Dateiendung, Größe und verlorene Gestaltung; Original behalten.</a:t>
            </a:r>
          </a:p>
          <a:p xmlns:a="http://schemas.openxmlformats.org/drawingml/2006/main">
            <a:r>
              <a:t>Prüfung: Werte und Formel sind nach dem Wiederöffnen erhalten; ich kann das Ergebnis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Eindeutige Zuordnung, zwei Codes bleiben frei. CSV speichert tabellarische Textdaten, nicht sämtliche Formatierungen; Größen werden gemessen, nicht geraten.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2I1: Daten erfassen, filtern, sortieren, interpretieren und darstellen.</a:t>
            </a:r>
          </a:p>
          <a:p xmlns:a="http://schemas.openxmlformats.org/drawingml/2006/main">
            <a:r>
              <a:t>DGB-K2-P02-AB02</a:t>
            </a:r>
          </a:p>
          <a:p xmlns:a="http://schemas.openxmlformats.org/drawingml/2006/main">
            <a:r>
              <a:t>Auftrag A: Ordne sechs Gegenständen sechs unterschiedliche 3-Bit-Muster zu. Erkläre, wie ein Programm anhand des Codes den Namen findet.</a:t>
            </a:r>
          </a:p>
          <a:p xmlns:a="http://schemas.openxmlformats.org/drawingml/2006/main">
            <a:r>
              <a:t>Auftrag B: Speichere eine kleine Tabelle als CSV und im Arbeitsformat. Vergleiche Dateiendung, Dateigröße und erhaltene Formatierung.</a:t>
            </a:r>
          </a:p>
          <a:p xmlns:a="http://schemas.openxmlformats.org/drawingml/2006/main">
            <a:r>
              <a:t>Erwartungshorizont: Eindeutige Zuordnung, zwei Codes bleiben frei. CSV speichert tabellarische Textdaten, nicht sämtliche Formatierungen; Größen werden gemessen, nicht geraten.</a:t>
            </a:r>
          </a:p>
          <a:p xmlns:a="http://schemas.openxmlformats.org/drawingml/2006/main">
            <a:r>
              <a:t>Hilfe: Nutze eine Codelegende. Dass ein Code anders aussieht, macht den Gegenstand nicht anders.</a:t>
            </a:r>
          </a:p>
          <a:p xmlns:a="http://schemas.openxmlformats.org/drawingml/2006/main">
            <a:r>
              <a:t>Reflexion: Welche Information geht beim Formatwechsel verloren?</a:t>
            </a:r>
          </a:p>
          <a:p xmlns:a="http://schemas.openxmlformats.org/drawingml/2006/main">
            <a:r>
              <a:t>Erweiterung: Erkläre, wie viele Muster 2 Bits erlauben.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DGB-K2-P02-AB03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deine Excel-Arbeitsmappe in OneDrive. Markiere die Überschriften und alle zugehörigen Datenzellen zusammen.</a:t>
            </a:r>
          </a:p>
          <a:p xmlns:a="http://schemas.openxmlformats.org/drawingml/2006/main">
            <a:r>
              <a:t>2. Wähle Einfügen &gt; Diagramme &gt; Säule oder Balken. Zeige alle Kategorien mit ihren Werten.</a:t>
            </a:r>
          </a:p>
          <a:p xmlns:a="http://schemas.openxmlformats.org/drawingml/2006/main">
            <a:r>
              <a:t>3. Klicke das Diagramm an. Ändere den Titel und ergänze über die Diagrammeinstellungen Achsenbeschriftungen und Einheiten.</a:t>
            </a:r>
          </a:p>
          <a:p xmlns:a="http://schemas.openxmlformats.org/drawingml/2006/main">
            <a:r>
              <a:t>4. Prüfe Kategorien, Größenverhältnisse und Achsenskala. Bei Säulen und Balken beginnt die Mengenachse bei null.</a:t>
            </a:r>
          </a:p>
          <a:p xmlns:a="http://schemas.openxmlformats.org/drawingml/2006/main">
            <a:r>
              <a:t>5. Lies einen Wert am Diagramm ab und vergleiche ihn mit der Tabelle. Übertrage das Diagramm mit Kopieren/Einfügen in deinen Bericht.</a:t>
            </a:r>
          </a:p>
          <a:p xmlns:a="http://schemas.openxmlformats.org/drawingml/2006/main">
            <a:r>
              <a:t>Prüfung: Das Diagramm zeigt die Daten richtig; Titel, Einheiten und Grenzen sind verständlich.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Gesamt 60 Ausleihen; Buch 18. Nutzungshäufigkeit, Alter und Schwere fehlen für Qualitätsurteil.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DGB-K2-P02-AB03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deine Excel-Arbeitsmappe in OneDrive. Markiere die Überschriften und alle zugehörigen Datenzellen zusammen.</a:t>
            </a:r>
          </a:p>
          <a:p xmlns:a="http://schemas.openxmlformats.org/drawingml/2006/main">
            <a:r>
              <a:t>2. Wähle Einfügen &gt; Diagramme &gt; Säule oder Balken. Zeige alle Kategorien mit ihren Werten.</a:t>
            </a:r>
          </a:p>
          <a:p xmlns:a="http://schemas.openxmlformats.org/drawingml/2006/main">
            <a:r>
              <a:t>3. Klicke das Diagramm an. Ändere den Titel und ergänze über die Diagrammeinstellungen Achsenbeschriftungen und Einheiten.</a:t>
            </a:r>
          </a:p>
          <a:p xmlns:a="http://schemas.openxmlformats.org/drawingml/2006/main">
            <a:r>
              <a:t>4. Prüfe Kategorien, Größenverhältnisse und Achsenskala. Bei Säulen und Balken beginnt die Mengenachse bei null.</a:t>
            </a:r>
          </a:p>
          <a:p xmlns:a="http://schemas.openxmlformats.org/drawingml/2006/main">
            <a:r>
              <a:t>5. Lies einen Wert am Diagramm ab und vergleiche ihn mit der Tabelle. Übertrage das Diagramm mit Kopieren/Einfügen in deinen Bericht.</a:t>
            </a:r>
          </a:p>
          <a:p xmlns:a="http://schemas.openxmlformats.org/drawingml/2006/main">
            <a:r>
              <a:t>Prüfung: Das Diagramm zeigt die Daten richtig; Titel, Einheiten und Grenzen sind verständlich.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Gesamt 60 Ausleihen; Buch 18. Nutzungshäufigkeit, Alter und Schwere fehlen für Qualitätsurteil.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DGB-K2-P02-AB03</a:t>
            </a:r>
          </a:p>
          <a:p xmlns:a="http://schemas.openxmlformats.org/drawingml/2006/main">
            <a:r>
              <a:t>Auftrag A: Erstelle ein Diagramm zu den Ausleihen mit beschrifteter Achse und Nullpunkt.</a:t>
            </a:r>
          </a:p>
          <a:p xmlns:a="http://schemas.openxmlformats.org/drawingml/2006/main">
            <a:r>
              <a:t>Auftrag B: Formuliere zwei belegte Aussagen und eine nicht belegbare Vermutung. Erkläre, warum Reparaturzahl allein nichts über Qualität beweist.</a:t>
            </a:r>
          </a:p>
          <a:p xmlns:a="http://schemas.openxmlformats.org/drawingml/2006/main">
            <a:r>
              <a:t>Erwartungshorizont: Gesamt 60 Ausleihen; Buch 18. Nutzungshäufigkeit, Alter und Schwere fehlen für Qualitätsurteil.</a:t>
            </a:r>
          </a:p>
          <a:p xmlns:a="http://schemas.openxmlformats.org/drawingml/2006/main">
            <a:r>
              <a:t>Hilfe: Trenne „Wir sehen …“ von „Eine mögliche Erklärung wäre …“.</a:t>
            </a:r>
          </a:p>
          <a:p xmlns:a="http://schemas.openxmlformats.org/drawingml/2006/main">
            <a:r>
              <a:t>Reflexion: Welche zusätzliche Angabe würdest du brauchen?</a:t>
            </a:r>
          </a:p>
          <a:p xmlns:a="http://schemas.openxmlformats.org/drawingml/2006/main">
            <a:r>
              <a:t>Erweiterung: Vergleiche Reparaturen je Ausleihe und benenne Grenzen.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DGB-K2-P02-AB04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den Themenordner in OneDrive. Wähle Neu &gt; PowerPoint-Präsentation und benenne sie K2_Datenblick_Kennung.</a:t>
            </a:r>
          </a:p>
          <a:p xmlns:a="http://schemas.openxmlformats.org/drawingml/2006/main">
            <a:r>
              <a:t>2. Klicke in das Titelfeld und schreibe „Infografik gestalten“. Über Start &gt; Neue Folie ergänzt du die nächste Seite.</a:t>
            </a:r>
          </a:p>
          <a:p xmlns:a="http://schemas.openxmlformats.org/drawingml/2006/main">
            <a:r>
              <a:t>3. Nutze Einfügen &gt; Textfeld für „Datenherkunft: fiktiv“.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reine Farbcodierung; Zahlen und Beschriftungen ergänzen Grafik. Fiktiver Ursprung sichtbar.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DGB-K2-P02-AB04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den Themenordner in OneDrive. Wähle Neu &gt; PowerPoint-Präsentation und benenne sie K2_Datenblick_Kennung.</a:t>
            </a:r>
          </a:p>
          <a:p xmlns:a="http://schemas.openxmlformats.org/drawingml/2006/main">
            <a:r>
              <a:t>2. Klicke in das Titelfeld und schreibe „Infografik gestalten“. Über Start &gt; Neue Folie ergänzt du die nächste Seite.</a:t>
            </a:r>
          </a:p>
          <a:p xmlns:a="http://schemas.openxmlformats.org/drawingml/2006/main">
            <a:r>
              <a:t>3. Nutze Einfügen &gt; Textfeld für „Datenherkunft: fiktiv“.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reine Farbcodierung; Zahlen und Beschriftungen ergänzen Grafik. Fiktiver Ursprung sichtbar.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DGB-K2-P02-AB04</a:t>
            </a:r>
          </a:p>
          <a:p xmlns:a="http://schemas.openxmlformats.org/drawingml/2006/main">
            <a:r>
              <a:t>Auftrag A: Gestalte eine Seite mit Datenherkunft, Diagramm, zwei Aussagen und einer Grenze.</a:t>
            </a:r>
          </a:p>
          <a:p xmlns:a="http://schemas.openxmlformats.org/drawingml/2006/main">
            <a:r>
              <a:t>Auftrag B: Prüfe Schrift, Kontrast und Textbeschreibung. Begründe eine Verbesserung für Menschen, die Farben nicht unterscheiden.</a:t>
            </a:r>
          </a:p>
          <a:p xmlns:a="http://schemas.openxmlformats.org/drawingml/2006/main">
            <a:r>
              <a:t>Erwartungshorizont: Keine reine Farbcodierung; Zahlen und Beschriftungen ergänzen Grafik. Fiktiver Ursprung sichtbar.</a:t>
            </a:r>
          </a:p>
          <a:p xmlns:a="http://schemas.openxmlformats.org/drawingml/2006/main">
            <a:r>
              <a:t>Hilfe: Beschrifte Balken direkt und verwende verständliche Wörter.</a:t>
            </a:r>
          </a:p>
          <a:p xmlns:a="http://schemas.openxmlformats.org/drawingml/2006/main">
            <a:r>
              <a:t>Reflexion: Was hilft, wenn die Grafik nicht gesehen werden kann?</a:t>
            </a:r>
          </a:p>
          <a:p xmlns:a="http://schemas.openxmlformats.org/drawingml/2006/main">
            <a:r>
              <a:t>Erweiterung: Ergänze eine aussagekräftige Kurzbeschreibung.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2P4: visuelle/audiovisuelle/auditive Inhalte erzeugen, adaptieren und analysieren. Sie können Möglichkeiten der Veröffentlichung benennen.</a:t>
            </a:r>
          </a:p>
          <a:p xmlns:a="http://schemas.openxmlformats.org/drawingml/2006/main">
            <a:r>
              <a:t>DGB-K2-P02-AB05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K2_Datenblick_Kennung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Empfehlung bleibt im Rahmen der fiktiven Daten, etwa Alter und Nutzung erfassen; keine Generalisierung.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2P4: visuelle/audiovisuelle/auditive Inhalte erzeugen, adaptieren und analysieren. Sie können Möglichkeiten der Veröffentlichung benennen.</a:t>
            </a:r>
          </a:p>
          <a:p xmlns:a="http://schemas.openxmlformats.org/drawingml/2006/main">
            <a:r>
              <a:t>DGB-K2-P02-AB05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K2_Datenblick_Kennung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Empfehlung bleibt im Rahmen der fiktiven Daten, etwa Alter und Nutzung erfassen; keine Generalisierung.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2P4: visuelle/audiovisuelle/auditive Inhalte erzeugen, adaptieren und analysieren. Sie können Möglichkeiten der Veröffentlichung benennen.</a:t>
            </a:r>
          </a:p>
          <a:p xmlns:a="http://schemas.openxmlformats.org/drawingml/2006/main">
            <a:r>
              <a:t>DGB-K2-P02-AB05</a:t>
            </a:r>
          </a:p>
          <a:p xmlns:a="http://schemas.openxmlformats.org/drawingml/2006/main">
            <a:r>
              <a:t>Auftrag A: Lass ein anderes Team prüfen, ob sich jede Aussage aus den Daten ableiten lässt. Korrigiere Fehler.</a:t>
            </a:r>
          </a:p>
          <a:p xmlns:a="http://schemas.openxmlformats.org/drawingml/2006/main">
            <a:r>
              <a:t>Auftrag B: Exportiere die Infografik und formuliere eine vorsichtige Empfehlung für eine weitere Untersuchung.</a:t>
            </a:r>
          </a:p>
          <a:p xmlns:a="http://schemas.openxmlformats.org/drawingml/2006/main">
            <a:r>
              <a:t>Erwartungshorizont: Empfehlung bleibt im Rahmen der fiktiven Daten, etwa Alter und Nutzung erfassen; keine Generalisierung.</a:t>
            </a:r>
          </a:p>
          <a:p xmlns:a="http://schemas.openxmlformats.org/drawingml/2006/main">
            <a:r>
              <a:t>Hilfe: Schreibe „Für eine Entscheidung fehlt noch …“.</a:t>
            </a:r>
          </a:p>
          <a:p xmlns:a="http://schemas.openxmlformats.org/drawingml/2006/main">
            <a:r>
              <a:t>Reflexion: Welche Aussage hast du bewusst weggelassen?</a:t>
            </a:r>
          </a:p>
          <a:p xmlns:a="http://schemas.openxmlformats.org/drawingml/2006/main">
            <a:r>
              <a:t>Erweiterung: Vergleiche Infografik und vollständige Tabelle hinsichtlich Informationsverlust.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2I1: Daten erfassen, filtern, sortieren, interpretieren und darstellen.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Endprodukt: Eine einseitige Infografik als PDF mit Daten, Diagramm und Grenzen.</a:t>
            </a:r>
          </a:p>
          <a:p xmlns:a="http://schemas.openxmlformats.org/drawingml/2006/main">
            <a:r>
              <a:t>Abschlusskriterium: Empfehlung bleibt im Rahmen der fiktiven Daten, etwa Alter und Nutzung erfassen; keine Generalisierung.</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2O3: geeignete Software (auch freie Software) auswählen und bedienen, um unterschiedliche Aufgaben auszuführen.</a:t>
            </a:r>
          </a:p>
          <a:p xmlns:a="http://schemas.openxmlformats.org/drawingml/2006/main">
            <a:r>
              <a:t>2H1: darstellen, wie Hardware und Software als System zusammenarbeiten, um Aufgaben zu bewältigen.</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Orientierung: Beginnen Sie mit der Handlungsentscheidung unter Zeitdruck. Das Thema verbindet Sicherheit mit alltäglicher Selbststeuerung. Der Schutzplan soll fünf tatsächlich verständliche Handlungen enthalten, die an einem neuen Fall erprobt werden. Reale verdächtige Anhänge sind nicht erforderlich.</a:t>
            </a:r>
          </a:p>
          <a:p xmlns:a="http://schemas.openxmlformats.org/drawingml/2006/main">
            <a:r>
              <a:t>Vorbereitung: Fiktive Nachricht ausdrucken oder zeigen. Eine harmlose Datei mit bekanntem Format für die Hilfeübung vorbereiten. Einen schulischen Hilfeweg benennen. Auf jedem Laptop den gezeigten Weg prüfen; Ordner Digitale_Grundbildung/Klasse_2/03_Schutzplan vorbereiten. Datei K2_Schutzplan_Kennung verwenden. Bei Abweichungen Menübezeichnung auf der Schulstart-Karte notieren.</a:t>
            </a:r>
          </a:p>
          <a:p xmlns:a="http://schemas.openxmlformats.org/drawingml/2006/main">
            <a:r>
              <a:t>Erste Unterrichtseinheit: 0–5 Alltagssituation und ersten Versuch gemeinsam lesen. Lies die erfundene Sperrnachricht in der Materialkarte. Unterstreiche die Zeitdrohung und die verlangte Handlung. Was könntest du tun, bevor du auf irgendetwas klickst?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Markierte Nachricht und begründeter sicherer Reaktionsweg.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2O3: geeignete Software (auch freie Software) auswählen und bedienen, um unterschiedliche Aufgaben auszuführen.</a:t>
            </a:r>
          </a:p>
          <a:p xmlns:a="http://schemas.openxmlformats.org/drawingml/2006/main">
            <a:r>
              <a:t>2H1: darstellen, wie Hardware und Software als System zusammenarbeiten, um Aufgaben zu bewältigen.</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Ziel: Du erkennst Täuschungsversuche und wägest gesunde, ressourcenschonende Nutzung ab.</a:t>
            </a:r>
          </a:p>
          <a:p xmlns:a="http://schemas.openxmlformats.org/drawingml/2006/main">
            <a:r>
              <a:t>Endprodukt: Ein zweiseitiger Schutzplan als PDF mit Fallprüfung und fünf konkreten Handlungen.</a:t>
            </a:r>
          </a:p>
          <a:p xmlns:a="http://schemas.openxmlformats.org/drawingml/2006/main">
            <a:r>
              <a:t>Vorbereitung: Eigener Laptop, Internetzugang und Microsoft 365 im Browser mit dem von der Schule bereitgestellten Konto. Gezeigter Geräteweg: Windows 11.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2O3: geeignete Software (auch freie Software) auswählen und bedienen, um unterschiedliche Aufgaben auszuführen.</a:t>
            </a:r>
          </a:p>
          <a:p xmlns:a="http://schemas.openxmlformats.org/drawingml/2006/main">
            <a:r>
              <a:t>2H1: darstellen, wie Hardware und Software als System zusammenarbeiten, um Aufgaben zu bewältigen.</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Vollständige Materialkarte: Fiktive Nachricht: „Dein Konto wird in 10 Minuten gesperrt! Sende dein Passwort an hilfe@example.invalid und öffne sofort den Anhang.“ Die Adresse ist absichtlich ungültig. Fiktiver Alltag: Eine Person erhält nachts Benachrichtigungen, kauft trotz funktionierendem Gerät jährlich ein neues und lädt dieselbe große Datei mehrfach herunter. Technischer Fall: Eine Datei lässt sich nicht öffnen; Endung und verwendetes Programm passen nicht zusammen.</a:t>
            </a:r>
          </a:p>
          <a:p xmlns:a="http://schemas.openxmlformats.org/drawingml/2006/main">
            <a:r>
              <a:t>Geräte und Programme: Eigener Laptop, Internetzugang und Microsoft 365 im Browser mit dem von der Schule bereitgestellten Konto. Gezeigter Geräteweg: Windows 11.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DGB-K2-P03-AB01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03_Schutzplan. Öffne deine Themen-Datei oder erstelle sie über Neu &gt; Word-Dokument.</a:t>
            </a:r>
          </a:p>
          <a:p xmlns:a="http://schemas.openxmlformats.org/drawingml/2006/main">
            <a:r>
              <a:t>2. Schreibe die Überschrift „Nachricht untersuchen“. Markiere sie und wähle Start &gt; Formatvorlagen &gt; Überschrift 1.</a:t>
            </a:r>
          </a:p>
          <a:p xmlns:a="http://schemas.openxmlformats.org/drawingml/2006/main">
            <a:r>
              <a:t>3. Beginne mit dem Beispiel: „Zeitdruck + unbekannter Absender“.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K2_Schutzplan_Kennung;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Zeitdruck, Passwortforderung, unerwarteter Anhang; Rechtschreibfehler sind weder nötig noch alleiniger Beweis für Betrug.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DGB-K2-P03-AB01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03_Schutzplan. Öffne deine Themen-Datei oder erstelle sie über Neu &gt; Word-Dokument.</a:t>
            </a:r>
          </a:p>
          <a:p xmlns:a="http://schemas.openxmlformats.org/drawingml/2006/main">
            <a:r>
              <a:t>2. Schreibe die Überschrift „Nachricht untersuchen“. Markiere sie und wähle Start &gt; Formatvorlagen &gt; Überschrift 1.</a:t>
            </a:r>
          </a:p>
          <a:p xmlns:a="http://schemas.openxmlformats.org/drawingml/2006/main">
            <a:r>
              <a:t>3. Beginne mit dem Beispiel: „Zeitdruck + unbekannter Absender“.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K2_Schutzplan_Kennung;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Zeitdruck, Passwortforderung, unerwarteter Anhang; Rechtschreibfehler sind weder nötig noch alleiniger Beweis für Betrug.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DGB-K2-P03-AB01</a:t>
            </a:r>
          </a:p>
          <a:p xmlns:a="http://schemas.openxmlformats.org/drawingml/2006/main">
            <a:r>
              <a:t>Auftrag A: Markiere drei Warnsignale der fiktiven Nachricht. Erkläre, welche Reaktion der Absender erreichen will.</a:t>
            </a:r>
          </a:p>
          <a:p xmlns:a="http://schemas.openxmlformats.org/drawingml/2006/main">
            <a:r>
              <a:t>Auftrag B: Formuliere einen sicheren Ablauf: nicht antworten, keinen Anhang öffnen, über einen bekannten unabhängigen Weg nachfragen und Hilfe holen.</a:t>
            </a:r>
          </a:p>
          <a:p xmlns:a="http://schemas.openxmlformats.org/drawingml/2006/main">
            <a:r>
              <a:t>Erwartungshorizont: Zeitdruck, Passwortforderung, unerwarteter Anhang; Rechtschreibfehler sind weder nötig noch alleiniger Beweis für Betrug.</a:t>
            </a:r>
          </a:p>
          <a:p xmlns:a="http://schemas.openxmlformats.org/drawingml/2006/main">
            <a:r>
              <a:t>Hilfe: Untersuche die Aufforderung, nicht nur das Aussehen der Nachricht.</a:t>
            </a:r>
          </a:p>
          <a:p xmlns:a="http://schemas.openxmlformats.org/drawingml/2006/main">
            <a:r>
              <a:t>Reflexion: Warum ist Zeitdruck ein Warnsignal?</a:t>
            </a:r>
          </a:p>
          <a:p xmlns:a="http://schemas.openxmlformats.org/drawingml/2006/main">
            <a:r>
              <a:t>Erweiterung: Entwirf eine sachliche Rückfrage über einen bekannten Kontaktweg.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DGB-K2-P03-AB02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03_Schutzplan. Öffne deine Themen-Datei oder erstelle sie über Neu &gt; Word-Dokument.</a:t>
            </a:r>
          </a:p>
          <a:p xmlns:a="http://schemas.openxmlformats.org/drawingml/2006/main">
            <a:r>
              <a:t>2. Schreibe die Überschrift „Bedürfnisse und Angebote“. Markiere sie und wähle Start &gt; Formatvorlagen &gt; Überschrift 1.</a:t>
            </a:r>
          </a:p>
          <a:p xmlns:a="http://schemas.openxmlformats.org/drawingml/2006/main">
            <a:r>
              <a:t>3. Beginne mit dem Beispiel: „Lernen: Hinweise stumm schalten“.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K2_Schutzplan_Kennung;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Beispielsweise Benachrichtigungen gezielt begrenzen, Pausen und längere Gerätenutzung; individuelle Bedürfnisse beachten.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DGB-K2-P03-AB02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03_Schutzplan. Öffne deine Themen-Datei oder erstelle sie über Neu &gt; Word-Dokument.</a:t>
            </a:r>
          </a:p>
          <a:p xmlns:a="http://schemas.openxmlformats.org/drawingml/2006/main">
            <a:r>
              <a:t>2. Schreibe die Überschrift „Bedürfnisse und Angebote“. Markiere sie und wähle Start &gt; Formatvorlagen &gt; Überschrift 1.</a:t>
            </a:r>
          </a:p>
          <a:p xmlns:a="http://schemas.openxmlformats.org/drawingml/2006/main">
            <a:r>
              <a:t>3. Beginne mit dem Beispiel: „Lernen: Hinweise stumm schalten“.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K2_Schutzplan_Kennung;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Beispielsweise Benachrichtigungen gezielt begrenzen, Pausen und längere Gerätenutzung; individuelle Bedürfnisse beachten.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DGB-K2-P03-AB02</a:t>
            </a:r>
          </a:p>
          <a:p xmlns:a="http://schemas.openxmlformats.org/drawingml/2006/main">
            <a:r>
              <a:t>Auftrag A: Vergleiche im Alltagsfall Nutzen und Belastung der Benachrichtigungen. Entwickle einen Plan für Lernzeit und Pausen.</a:t>
            </a:r>
          </a:p>
          <a:p xmlns:a="http://schemas.openxmlformats.org/drawingml/2006/main">
            <a:r>
              <a:t>Auftrag B: Begründe zwei ressourcenschonende Entscheidungen zu Gerätegebrauch und Datenmenge, ohne genaue Energiezahlen zu erfinden.</a:t>
            </a:r>
          </a:p>
          <a:p xmlns:a="http://schemas.openxmlformats.org/drawingml/2006/main">
            <a:r>
              <a:t>Erwartungshorizont: Beispielsweise Benachrichtigungen gezielt begrenzen, Pausen und längere Gerätenutzung; individuelle Bedürfnisse beachten.</a:t>
            </a:r>
          </a:p>
          <a:p xmlns:a="http://schemas.openxmlformats.org/drawingml/2006/main">
            <a:r>
              <a:t>Hilfe: Eine sinnvolle Regel muss zum tatsächlichen Zweck passen.</a:t>
            </a:r>
          </a:p>
          <a:p xmlns:a="http://schemas.openxmlformats.org/drawingml/2006/main">
            <a:r>
              <a:t>Reflexion: Wann wäre eine Benachrichtigung trotzdem wichtig?</a:t>
            </a:r>
          </a:p>
          <a:p xmlns:a="http://schemas.openxmlformats.org/drawingml/2006/main">
            <a:r>
              <a:t>Erweiterung: Vergleiche Reparatur, Weiterverwendung und Neukauf.</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2O3: geeignete Software (auch freie Software) auswählen und bedienen, um unterschiedliche Aufgaben auszuführen.</a:t>
            </a:r>
          </a:p>
          <a:p xmlns:a="http://schemas.openxmlformats.org/drawingml/2006/main">
            <a:r>
              <a:t>2H1: darstellen, wie Hardware und Software als System zusammenarbeiten, um Aufgaben zu bewältigen.</a:t>
            </a:r>
          </a:p>
          <a:p xmlns:a="http://schemas.openxmlformats.org/drawingml/2006/main">
            <a:r>
              <a:t>DGB-K2-P03-AB03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03_Schutzplan. Öffne deine Themen-Datei oder erstelle sie über Neu &gt; Word-Dokument.</a:t>
            </a:r>
          </a:p>
          <a:p xmlns:a="http://schemas.openxmlformats.org/drawingml/2006/main">
            <a:r>
              <a:t>2. Schreibe die Überschrift „Technische Hilfe organisieren“. Markiere sie und wähle Start &gt; Formatvorlagen &gt; Überschrift 1.</a:t>
            </a:r>
          </a:p>
          <a:p xmlns:a="http://schemas.openxmlformats.org/drawingml/2006/main">
            <a:r>
              <a:t>3. Beginne mit dem Beispiel: „Dateiendung prüfen“.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K2_Schutzplan_Kennung;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Geeignetes Programm auswählen; Umbenennen einer Endung konvertiert keine Datei. Supportmeldung enthält keine Passwörter.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2O3: geeignete Software (auch freie Software) auswählen und bedienen, um unterschiedliche Aufgaben auszuführen.</a:t>
            </a:r>
          </a:p>
          <a:p xmlns:a="http://schemas.openxmlformats.org/drawingml/2006/main">
            <a:r>
              <a:t>2H1: darstellen, wie Hardware und Software als System zusammenarbeiten, um Aufgaben zu bewältigen.</a:t>
            </a:r>
          </a:p>
          <a:p xmlns:a="http://schemas.openxmlformats.org/drawingml/2006/main">
            <a:r>
              <a:t>DGB-K2-P03-AB03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03_Schutzplan. Öffne deine Themen-Datei oder erstelle sie über Neu &gt; Word-Dokument.</a:t>
            </a:r>
          </a:p>
          <a:p xmlns:a="http://schemas.openxmlformats.org/drawingml/2006/main">
            <a:r>
              <a:t>2. Schreibe die Überschrift „Technische Hilfe organisieren“. Markiere sie und wähle Start &gt; Formatvorlagen &gt; Überschrift 1.</a:t>
            </a:r>
          </a:p>
          <a:p xmlns:a="http://schemas.openxmlformats.org/drawingml/2006/main">
            <a:r>
              <a:t>3. Beginne mit dem Beispiel: „Dateiendung prüfen“.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K2_Schutzplan_Kennung;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Geeignetes Programm auswählen; Umbenennen einer Endung konvertiert keine Datei. Supportmeldung enthält keine Passwörter.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2O3: geeignete Software (auch freie Software) auswählen und bedienen, um unterschiedliche Aufgaben auszuführen.</a:t>
            </a:r>
          </a:p>
          <a:p xmlns:a="http://schemas.openxmlformats.org/drawingml/2006/main">
            <a:r>
              <a:t>2H1: darstellen, wie Hardware und Software als System zusammenarbeiten, um Aufgaben zu bewältigen.</a:t>
            </a:r>
          </a:p>
          <a:p xmlns:a="http://schemas.openxmlformats.org/drawingml/2006/main">
            <a:r>
              <a:t>DGB-K2-P03-AB03</a:t>
            </a:r>
          </a:p>
          <a:p xmlns:a="http://schemas.openxmlformats.org/drawingml/2006/main">
            <a:r>
              <a:t>Auftrag A: Bearbeite den Dateifall: Prüfe Endung, geeignetes Programm und eine lokale Hilfe. Verändere die Originaldatei nicht.</a:t>
            </a:r>
          </a:p>
          <a:p xmlns:a="http://schemas.openxmlformats.org/drawingml/2006/main">
            <a:r>
              <a:t>Auftrag B: Schreibe eine Supportmeldung mit Gerät, Problem, erwartetem Ergebnis und bereits getesteten Schritten.</a:t>
            </a:r>
          </a:p>
          <a:p xmlns:a="http://schemas.openxmlformats.org/drawingml/2006/main">
            <a:r>
              <a:t>Erwartungshorizont: Geeignetes Programm auswählen; Umbenennen einer Endung konvertiert keine Datei. Supportmeldung enthält keine Passwörter.</a:t>
            </a:r>
          </a:p>
          <a:p xmlns:a="http://schemas.openxmlformats.org/drawingml/2006/main">
            <a:r>
              <a:t>Hilfe: Eine Dateiendung gibt Hinweise auf das Format, ist aber kein Sicherheitsnachweis.</a:t>
            </a:r>
          </a:p>
          <a:p xmlns:a="http://schemas.openxmlformats.org/drawingml/2006/main">
            <a:r>
              <a:t>Reflexion: Warum hilft „Die Datei ist kaputt“ allein wenig?</a:t>
            </a:r>
          </a:p>
          <a:p xmlns:a="http://schemas.openxmlformats.org/drawingml/2006/main">
            <a:r>
              <a:t>Erweiterung: Ergänze einen datensparsamen Screenshot als mögliche Hilfe.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DGB-K2-P03-AB04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03_Schutzplan. Öffne deine Themen-Datei oder erstelle sie über Neu &gt; Word-Dokument.</a:t>
            </a:r>
          </a:p>
          <a:p xmlns:a="http://schemas.openxmlformats.org/drawingml/2006/main">
            <a:r>
              <a:t>2. Schreibe die Überschrift „Schutzplan gestalten“. Markiere sie und wähle Start &gt; Formatvorlagen &gt; Überschrift 1.</a:t>
            </a:r>
          </a:p>
          <a:p xmlns:a="http://schemas.openxmlformats.org/drawingml/2006/main">
            <a:r>
              <a:t>3. Beginne mit dem Beispiel: „Wenn Nachricht drängt: stoppen.“.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K2_Schutzplan_Kennung;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Plan ist praktisch nutzbar und nennt Hilfeweg, nicht nur Verbote.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DGB-K2-P03-AB04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03_Schutzplan. Öffne deine Themen-Datei oder erstelle sie über Neu &gt; Word-Dokument.</a:t>
            </a:r>
          </a:p>
          <a:p xmlns:a="http://schemas.openxmlformats.org/drawingml/2006/main">
            <a:r>
              <a:t>2. Schreibe die Überschrift „Schutzplan gestalten“. Markiere sie und wähle Start &gt; Formatvorlagen &gt; Überschrift 1.</a:t>
            </a:r>
          </a:p>
          <a:p xmlns:a="http://schemas.openxmlformats.org/drawingml/2006/main">
            <a:r>
              <a:t>3. Beginne mit dem Beispiel: „Wenn Nachricht drängt: stoppen.“.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K2_Schutzplan_Kennung;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Plan ist praktisch nutzbar und nennt Hilfeweg, nicht nur Verbote.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DGB-K2-P03-AB04</a:t>
            </a:r>
          </a:p>
          <a:p xmlns:a="http://schemas.openxmlformats.org/drawingml/2006/main">
            <a:r>
              <a:t>Auftrag A: Erstelle zwei Seiten: Nachricht prüfen; Alltag und technische Hilfe. Formuliere fünf konkrete Handlungen.</a:t>
            </a:r>
          </a:p>
          <a:p xmlns:a="http://schemas.openxmlformats.org/drawingml/2006/main">
            <a:r>
              <a:t>Auftrag B: Prüfe den Plan auf verständliche Sprache und gut lesbare Gestaltung. Lass eine andere Person eine Handlung erklären.</a:t>
            </a:r>
          </a:p>
          <a:p xmlns:a="http://schemas.openxmlformats.org/drawingml/2006/main">
            <a:r>
              <a:t>Erwartungshorizont: Plan ist praktisch nutzbar und nennt Hilfeweg, nicht nur Verbote.</a:t>
            </a:r>
          </a:p>
          <a:p xmlns:a="http://schemas.openxmlformats.org/drawingml/2006/main">
            <a:r>
              <a:t>Hilfe: Beginne Handlungen mit einem Verb, etwa „Prüfe“ oder „Frage“.</a:t>
            </a:r>
          </a:p>
          <a:p xmlns:a="http://schemas.openxmlformats.org/drawingml/2006/main">
            <a:r>
              <a:t>Reflexion: Welche Handlung könntest du in einer Stresssituation behalten?</a:t>
            </a:r>
          </a:p>
          <a:p xmlns:a="http://schemas.openxmlformats.org/drawingml/2006/main">
            <a:r>
              <a:t>Erweiterung: Fasse den wichtigsten Ablauf in drei Schritten zusammen.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2P4: visuelle/audiovisuelle/auditive Inhalte erzeugen, adaptieren und analysieren. Sie können Möglichkeiten der Veröffentlichung benennen.</a:t>
            </a:r>
          </a:p>
          <a:p xmlns:a="http://schemas.openxmlformats.org/drawingml/2006/main">
            <a:r>
              <a:t>DGB-K2-P03-AB05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K2_Schutzplan_Kennung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Vorauszahlung und unerwarteter Gewinn sind Warnsignale; keine reale Zahlung oder Kontaktaufnahme.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2P4: visuelle/audiovisuelle/auditive Inhalte erzeugen, adaptieren und analysieren. Sie können Möglichkeiten der Veröffentlichung benennen.</a:t>
            </a:r>
          </a:p>
          <a:p xmlns:a="http://schemas.openxmlformats.org/drawingml/2006/main">
            <a:r>
              <a:t>DGB-K2-P03-AB05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K2_Schutzplan_Kennung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Vorauszahlung und unerwarteter Gewinn sind Warnsignale; keine reale Zahlung oder Kontaktaufnahme.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2P4: visuelle/audiovisuelle/auditive Inhalte erzeugen, adaptieren und analysieren. Sie können Möglichkeiten der Veröffentlichung benennen.</a:t>
            </a:r>
          </a:p>
          <a:p xmlns:a="http://schemas.openxmlformats.org/drawingml/2006/main">
            <a:r>
              <a:t>DGB-K2-P03-AB05</a:t>
            </a:r>
          </a:p>
          <a:p xmlns:a="http://schemas.openxmlformats.org/drawingml/2006/main">
            <a:r>
              <a:t>Auftrag A: Prüfe den neuen Fall: „Du hast gewonnen. Zahle zuerst eine Gebühr.“ Wende deinen Plan an.</a:t>
            </a:r>
          </a:p>
          <a:p xmlns:a="http://schemas.openxmlformats.org/drawingml/2006/main">
            <a:r>
              <a:t>Auftrag B: Überarbeite und exportiere den Schutzplan. Erkläre, welche Regel Gesundheit und welche Ressourcen betrifft.</a:t>
            </a:r>
          </a:p>
          <a:p xmlns:a="http://schemas.openxmlformats.org/drawingml/2006/main">
            <a:r>
              <a:t>Erwartungshorizont: Vorauszahlung und unerwarteter Gewinn sind Warnsignale; keine reale Zahlung oder Kontaktaufnahme.</a:t>
            </a:r>
          </a:p>
          <a:p xmlns:a="http://schemas.openxmlformats.org/drawingml/2006/main">
            <a:r>
              <a:t>Hilfe: Prüfe, was die Nachricht von dir verlangt und wie du sie unabhängig verifizieren könntest.</a:t>
            </a:r>
          </a:p>
          <a:p xmlns:a="http://schemas.openxmlformats.org/drawingml/2006/main">
            <a:r>
              <a:t>Reflexion: Welche Regel lässt sich auf beide Nachrichten anwenden?</a:t>
            </a:r>
          </a:p>
          <a:p xmlns:a="http://schemas.openxmlformats.org/drawingml/2006/main">
            <a:r>
              <a:t>Erweiterung: Erkläre eine Grenze deines Schutzplans.</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2O3: geeignete Software (auch freie Software) auswählen und bedienen, um unterschiedliche Aufgaben auszuführen.</a:t>
            </a:r>
          </a:p>
          <a:p xmlns:a="http://schemas.openxmlformats.org/drawingml/2006/main">
            <a:r>
              <a:t>2H1: darstellen, wie Hardware und Software als System zusammenarbeiten, um Aufgaben zu bewältigen.</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Endprodukt: Ein zweiseitiger Schutzplan als PDF mit Fallprüfung und fünf konkreten Handlungen.</a:t>
            </a:r>
          </a:p>
          <a:p xmlns:a="http://schemas.openxmlformats.org/drawingml/2006/main">
            <a:r>
              <a:t>Abschlusskriterium: Vorauszahlung und unerwarteter Gewinn sind Warnsignale; keine reale Zahlung oder Kontaktaufnahme.</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2K3: den Begriff „Social Media“ erklären und verstehen, welche Interessen das anbietende Unternehmen hat.</a:t>
            </a:r>
          </a:p>
          <a:p xmlns:a="http://schemas.openxmlformats.org/drawingml/2006/main">
            <a:r>
              <a:t>2O2: Interessen und Bedingungen der Medienproduktion und der Veröffentlichung sowie des Medienkonsums analysieren.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2P4: visuelle/audiovisuelle/auditive Inhalte erzeugen, adaptieren und analysieren. Sie können Möglichkeiten der Veröffentlichung benennen.</a:t>
            </a:r>
          </a:p>
          <a:p xmlns:a="http://schemas.openxmlformats.org/drawingml/2006/main">
            <a:r>
              <a:t>2O3: geeignete Software (auch freie Software) auswählen und bedienen, um unterschiedliche Aufgaben auszuführen.</a:t>
            </a:r>
          </a:p>
          <a:p xmlns:a="http://schemas.openxmlformats.org/drawingml/2006/main">
            <a:r>
              <a:t>2I3: Lizenzmodelle, insb. offene (Creative Commons, Open Educational Resources, Open Source), benennen, erklären und anwenden.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Orientierung: Der Gestaltungsanlass folgt aus einer Informationsaufgabe. Vor dem Layout untersuchen die Lernenden, was eine faire Entscheidung ermöglicht. Der Lesetest liefert einen konkreten Nachweis für Verständlichkeit und verhindert, dass allein dekorative Gestaltung zählt.</a:t>
            </a:r>
          </a:p>
          <a:p xmlns:a="http://schemas.openxmlformats.org/drawingml/2006/main">
            <a:r>
              <a:t>Vorbereitung: Text- oder Layoutprogramm und eigene Bildmotive genügen. Aktion ausdrücklich als erfunden kennzeichnen. Kein realer Termin und keine Veröffentlichung sind nötig. Auf jedem Laptop den gezeigten Weg prüfen; Ordner Digitale_Grundbildung/Klasse_2/04_Tauschplakat vorbereiten. Datei K2_Tauschplakat_Kennung verwenden. Bei Abweichungen Menübezeichnung auf der Schulstart-Karte notieren.</a:t>
            </a:r>
          </a:p>
          <a:p xmlns:a="http://schemas.openxmlformats.org/drawingml/2006/main">
            <a:r>
              <a:t>Erste Unterrichtseinheit: 0–5 Alltagssituation und ersten Versuch gemeinsam lesen. Vergleiche „Nur noch 2 Plätze!“ mit „Bücher und Spiele tauschen, Samstag 10–12 Uhr, kostenlos“. Welche Angaben helfen dir bei einer Entscheidung? Welche Behauptung müsstest du prüfen?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Erklärung eines möglichen Geschäftsmodells und einer personalisierten Anzeige.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2K3: den Begriff „Social Media“ erklären und verstehen, welche Interessen das anbietende Unternehmen hat.</a:t>
            </a:r>
          </a:p>
          <a:p xmlns:a="http://schemas.openxmlformats.org/drawingml/2006/main">
            <a:r>
              <a:t>2O2: Interessen und Bedingungen der Medienproduktion und der Veröffentlichung sowie des Medienkonsums analysieren.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2P4: visuelle/audiovisuelle/auditive Inhalte erzeugen, adaptieren und analysieren. Sie können Möglichkeiten der Veröffentlichung benennen.</a:t>
            </a:r>
          </a:p>
          <a:p xmlns:a="http://schemas.openxmlformats.org/drawingml/2006/main">
            <a:r>
              <a:t>2O3: geeignete Software (auch freie Software) auswählen und bedienen, um unterschiedliche Aufgaben auszuführen.</a:t>
            </a:r>
          </a:p>
          <a:p xmlns:a="http://schemas.openxmlformats.org/drawingml/2006/main">
            <a:r>
              <a:t>2I3: Lizenzmodelle, insb. offene (Creative Commons, Open Educational Resources, Open Source), benennen, erklären und anwenden.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Ziel: Du erkennst wirtschaftliche Interessen und gestaltest eine faire Information.</a:t>
            </a:r>
          </a:p>
          <a:p xmlns:a="http://schemas.openxmlformats.org/drawingml/2006/main">
            <a:r>
              <a:t>Endprodukt: Ein Informationsplakat als PDF für eine fiktive kostenlose Tauschaktion.</a:t>
            </a:r>
          </a:p>
          <a:p xmlns:a="http://schemas.openxmlformats.org/drawingml/2006/main">
            <a:r>
              <a:t>Vorbereitung: Eigener Laptop, Internetzugang und Microsoft 365 im Browser mit dem von der Schule bereitgestellten Konto. Gezeigter Geräteweg: Windows 11. PowerPoint.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2K3: den Begriff „Social Media“ erklären und verstehen, welche Interessen das anbietende Unternehmen hat.</a:t>
            </a:r>
          </a:p>
          <a:p xmlns:a="http://schemas.openxmlformats.org/drawingml/2006/main">
            <a:r>
              <a:t>2O2: Interessen und Bedingungen der Medienproduktion und der Veröffentlichung sowie des Medienkonsums analysieren.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2P4: visuelle/audiovisuelle/auditive Inhalte erzeugen, adaptieren und analysieren. Sie können Möglichkeiten der Veröffentlichung benennen.</a:t>
            </a:r>
          </a:p>
          <a:p xmlns:a="http://schemas.openxmlformats.org/drawingml/2006/main">
            <a:r>
              <a:t>2O3: geeignete Software (auch freie Software) auswählen und bedienen, um unterschiedliche Aufgaben auszuführen.</a:t>
            </a:r>
          </a:p>
          <a:p xmlns:a="http://schemas.openxmlformats.org/drawingml/2006/main">
            <a:r>
              <a:t>2I3: Lizenzmodelle, insb. offene (Creative Commons, Open Educational Resources, Open Source), benennen, erklären und anwenden.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Vollständige Materialkarte: Fiktive Tauschaktion: Samstag, 10–12 Uhr, Gemeinschaftsraum; Bücher und Spiele tauschen, Teilnahme kostenlos, kein Kauf nötig. Fiktive Werbung A: „Nur noch 2 Plätze! Jetzt klicken!“, obwohl unbegrenzt Platz ist. Werbung B: „Gratis-Spiel“, Zusatzkäufe verschaffen Vorteile. Ein soziales Medium ermöglicht Nutzenden, Inhalte zu erstellen, zu teilen oder miteinander zu kommunizieren. Anbieter können unter anderem durch Werbung, Abos oder Käufe verdienen.</a:t>
            </a:r>
          </a:p>
          <a:p xmlns:a="http://schemas.openxmlformats.org/drawingml/2006/main">
            <a:r>
              <a:t>Geräte und Programme: Eigener Laptop, Internetzugang und Microsoft 365 im Browser mit dem von der Schule bereitgestellten Konto. Gezeigter Geräteweg: Windows 11. PowerPoint.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2K3: den Begriff „Social Media“ erklären und verstehen, welche Interessen das anbietende Unternehmen hat.</a:t>
            </a:r>
          </a:p>
          <a:p xmlns:a="http://schemas.openxmlformats.org/drawingml/2006/main">
            <a:r>
              <a:t>2O2: Interessen und Bedingungen der Medienproduktion und der Veröffentlichung sowie des Medienkonsums analysieren.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DGB-K2-P04-AB01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den Themenordner in OneDrive. Wähle Neu &gt; PowerPoint-Präsentation und benenne sie K2_Tauschplakat_Kennung.</a:t>
            </a:r>
          </a:p>
          <a:p xmlns:a="http://schemas.openxmlformats.org/drawingml/2006/main">
            <a:r>
              <a:t>2. Klicke in das Titelfeld und schreibe „Interessen erkennen“. Über Start &gt; Neue Folie ergänzt du die nächste Seite.</a:t>
            </a:r>
          </a:p>
          <a:p xmlns:a="http://schemas.openxmlformats.org/drawingml/2006/main">
            <a:r>
              <a:t>3. Nutze Einfügen &gt; Textfeld für „Werbung bezahlt Aufmerksamkeit.“.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Geschäftsmodelle werden als Möglichkeiten dargestellt; Personalisierung ist eine gestaltete Auswahl.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2K3: den Begriff „Social Media“ erklären und verstehen, welche Interessen das anbietende Unternehmen hat.</a:t>
            </a:r>
          </a:p>
          <a:p xmlns:a="http://schemas.openxmlformats.org/drawingml/2006/main">
            <a:r>
              <a:t>2O2: Interessen und Bedingungen der Medienproduktion und der Veröffentlichung sowie des Medienkonsums analysieren.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DGB-K2-P04-AB01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den Themenordner in OneDrive. Wähle Neu &gt; PowerPoint-Präsentation und benenne sie K2_Tauschplakat_Kennung.</a:t>
            </a:r>
          </a:p>
          <a:p xmlns:a="http://schemas.openxmlformats.org/drawingml/2006/main">
            <a:r>
              <a:t>2. Klicke in das Titelfeld und schreibe „Interessen erkennen“. Über Start &gt; Neue Folie ergänzt du die nächste Seite.</a:t>
            </a:r>
          </a:p>
          <a:p xmlns:a="http://schemas.openxmlformats.org/drawingml/2006/main">
            <a:r>
              <a:t>3. Nutze Einfügen &gt; Textfeld für „Werbung bezahlt Aufmerksamkeit.“.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Geschäftsmodelle werden als Möglichkeiten dargestellt; Personalisierung ist eine gestaltete Auswahl.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2K3: den Begriff „Social Media“ erklären und verstehen, welche Interessen das anbietende Unternehmen hat.</a:t>
            </a:r>
          </a:p>
          <a:p xmlns:a="http://schemas.openxmlformats.org/drawingml/2006/main">
            <a:r>
              <a:t>2O2: Interessen und Bedingungen der Medienproduktion und der Veröffentlichung sowie des Medienkonsums analysieren.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DGB-K2-P04-AB01</a:t>
            </a:r>
          </a:p>
          <a:p xmlns:a="http://schemas.openxmlformats.org/drawingml/2006/main">
            <a:r>
              <a:t>Auftrag A: Erkläre am Beispiel eines erfundenen sozialen Netzwerks, wer Inhalte erstellt, wer sie sieht und wie der Anbieter Geld verdienen könnte.</a:t>
            </a:r>
          </a:p>
          <a:p xmlns:a="http://schemas.openxmlformats.org/drawingml/2006/main">
            <a:r>
              <a:t>Auftrag B: Vergleiche eine gedruckte Anzeige und einen personalisierten Beitrag: Wer möchte deine Aufmerksamkeit, was könnte ausgewählt werden?</a:t>
            </a:r>
          </a:p>
          <a:p xmlns:a="http://schemas.openxmlformats.org/drawingml/2006/main">
            <a:r>
              <a:t>Erwartungshorizont: Geschäftsmodelle werden als Möglichkeiten dargestellt; Personalisierung ist eine gestaltete Auswahl.</a:t>
            </a:r>
          </a:p>
          <a:p xmlns:a="http://schemas.openxmlformats.org/drawingml/2006/main">
            <a:r>
              <a:t>Hilfe: Unterscheide Nutzende, Werbetreibende und Plattformbetreiber.</a:t>
            </a:r>
          </a:p>
          <a:p xmlns:a="http://schemas.openxmlformats.org/drawingml/2006/main">
            <a:r>
              <a:t>Reflexion: Warum ist Aufmerksamkeit wirtschaftlich wertvoll?</a:t>
            </a:r>
          </a:p>
          <a:p xmlns:a="http://schemas.openxmlformats.org/drawingml/2006/main">
            <a:r>
              <a:t>Erweiterung: Vergleiche werbefinanziertes Angebot und Abo.</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2O2: Interessen und Bedingungen der Medienproduktion und der Veröffentlichung sowie des Medienkonsums analysieren.</a:t>
            </a:r>
          </a:p>
          <a:p xmlns:a="http://schemas.openxmlformats.org/drawingml/2006/main">
            <a:r>
              <a:t>DGB-K2-P04-AB02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den Themenordner in OneDrive. Wähle Neu &gt; PowerPoint-Präsentation und benenne sie K2_Tauschplakat_Kennung.</a:t>
            </a:r>
          </a:p>
          <a:p xmlns:a="http://schemas.openxmlformats.org/drawingml/2006/main">
            <a:r>
              <a:t>2. Klicke in das Titelfeld und schreibe „Manipulation erkennen“. Über Start &gt; Neue Folie ergänzt du die nächste Seite.</a:t>
            </a:r>
          </a:p>
          <a:p xmlns:a="http://schemas.openxmlformats.org/drawingml/2006/main">
            <a:r>
              <a:t>3. Nutze Einfügen &gt; Textfeld für „Nur heute! ohne belegten Grund“.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erzeugt falschen Druck, B kann Kosten verschleiern; faire Information zeigt Bedingungen. Nicht jedes kostenlose Spiel ist pay-to-win.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2O2: Interessen und Bedingungen der Medienproduktion und der Veröffentlichung sowie des Medienkonsums analysieren.</a:t>
            </a:r>
          </a:p>
          <a:p xmlns:a="http://schemas.openxmlformats.org/drawingml/2006/main">
            <a:r>
              <a:t>DGB-K2-P04-AB02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den Themenordner in OneDrive. Wähle Neu &gt; PowerPoint-Präsentation und benenne sie K2_Tauschplakat_Kennung.</a:t>
            </a:r>
          </a:p>
          <a:p xmlns:a="http://schemas.openxmlformats.org/drawingml/2006/main">
            <a:r>
              <a:t>2. Klicke in das Titelfeld und schreibe „Manipulation erkennen“. Über Start &gt; Neue Folie ergänzt du die nächste Seite.</a:t>
            </a:r>
          </a:p>
          <a:p xmlns:a="http://schemas.openxmlformats.org/drawingml/2006/main">
            <a:r>
              <a:t>3. Nutze Einfügen &gt; Textfeld für „Nur heute! ohne belegten Grund“.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erzeugt falschen Druck, B kann Kosten verschleiern; faire Information zeigt Bedingungen. Nicht jedes kostenlose Spiel ist pay-to-win.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2O2: Interessen und Bedingungen der Medienproduktion und der Veröffentlichung sowie des Medienkonsums analysieren.</a:t>
            </a:r>
          </a:p>
          <a:p xmlns:a="http://schemas.openxmlformats.org/drawingml/2006/main">
            <a:r>
              <a:t>DGB-K2-P04-AB02</a:t>
            </a:r>
          </a:p>
          <a:p xmlns:a="http://schemas.openxmlformats.org/drawingml/2006/main">
            <a:r>
              <a:t>Auftrag A: Untersuche Werbung A und B. Beschreibe falsche Verknappung und den Vorteil durch Bezahlung im Spiel.</a:t>
            </a:r>
          </a:p>
          <a:p xmlns:a="http://schemas.openxmlformats.org/drawingml/2006/main">
            <a:r>
              <a:t>Auftrag B: Entwirf je eine faire Alternative, die Kosten und Bedingungen klar erkennen lässt.</a:t>
            </a:r>
          </a:p>
          <a:p xmlns:a="http://schemas.openxmlformats.org/drawingml/2006/main">
            <a:r>
              <a:t>Erwartungshorizont: A erzeugt falschen Druck, B kann Kosten verschleiern; faire Information zeigt Bedingungen. Nicht jedes kostenlose Spiel ist pay-to-win.</a:t>
            </a:r>
          </a:p>
          <a:p xmlns:a="http://schemas.openxmlformats.org/drawingml/2006/main">
            <a:r>
              <a:t>Hilfe: Frage: Welche Entscheidung würde ich mit vollständiger Information treffen?</a:t>
            </a:r>
          </a:p>
          <a:p xmlns:a="http://schemas.openxmlformats.org/drawingml/2006/main">
            <a:r>
              <a:t>Reflexion: Wo endet Überzeugen und beginnt Täuschen?</a:t>
            </a:r>
          </a:p>
          <a:p xmlns:a="http://schemas.openxmlformats.org/drawingml/2006/main">
            <a:r>
              <a:t>Erweiterung: Erkläre, wie voreingestellte Auswahlknöpfe lenken können.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2O3: geeignete Software (auch freie Software) auswählen und bedienen, um unterschiedliche Aufgaben auszuführen.</a:t>
            </a:r>
          </a:p>
          <a:p xmlns:a="http://schemas.openxmlformats.org/drawingml/2006/main">
            <a:r>
              <a:t>2I3: Lizenzmodelle, insb. offene (Creative Commons, Open Educational Resources, Open Source), benennen, erklären und anwenden.</a:t>
            </a:r>
          </a:p>
          <a:p xmlns:a="http://schemas.openxmlformats.org/drawingml/2006/main">
            <a:r>
              <a:t>DGB-K2-P04-AB03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den Themenordner in OneDrive. Wähle Neu &gt; PowerPoint-Präsentation und benenne sie K2_Tauschplakat_Kennung.</a:t>
            </a:r>
          </a:p>
          <a:p xmlns:a="http://schemas.openxmlformats.org/drawingml/2006/main">
            <a:r>
              <a:t>2. Klicke in das Titelfeld und schreibe „Plakat planen“. Über Start &gt; Neue Folie ergänzt du die nächste Seite.</a:t>
            </a:r>
          </a:p>
          <a:p xmlns:a="http://schemas.openxmlformats.org/drawingml/2006/main">
            <a:r>
              <a:t>3. Nutze Einfügen &gt; Textfeld für „Zielgruppe: unsere Lerngruppe“.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Alle Angaben stammen aus dem fiktiven Briefing; Werkzeuge sind austauschbar. Eigene Motive werden als eigene gekennzeichnet.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2O3: geeignete Software (auch freie Software) auswählen und bedienen, um unterschiedliche Aufgaben auszuführen.</a:t>
            </a:r>
          </a:p>
          <a:p xmlns:a="http://schemas.openxmlformats.org/drawingml/2006/main">
            <a:r>
              <a:t>2I3: Lizenzmodelle, insb. offene (Creative Commons, Open Educational Resources, Open Source), benennen, erklären und anwenden.</a:t>
            </a:r>
          </a:p>
          <a:p xmlns:a="http://schemas.openxmlformats.org/drawingml/2006/main">
            <a:r>
              <a:t>DGB-K2-P04-AB03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den Themenordner in OneDrive. Wähle Neu &gt; PowerPoint-Präsentation und benenne sie K2_Tauschplakat_Kennung.</a:t>
            </a:r>
          </a:p>
          <a:p xmlns:a="http://schemas.openxmlformats.org/drawingml/2006/main">
            <a:r>
              <a:t>2. Klicke in das Titelfeld und schreibe „Plakat planen“. Über Start &gt; Neue Folie ergänzt du die nächste Seite.</a:t>
            </a:r>
          </a:p>
          <a:p xmlns:a="http://schemas.openxmlformats.org/drawingml/2006/main">
            <a:r>
              <a:t>3. Nutze Einfügen &gt; Textfeld für „Zielgruppe: unsere Lerngruppe“.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Alle Angaben stammen aus dem fiktiven Briefing; Werkzeuge sind austauschbar. Eigene Motive werden als eigene gekennzeichnet.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2O3: geeignete Software (auch freie Software) auswählen und bedienen, um unterschiedliche Aufgaben auszuführen.</a:t>
            </a:r>
          </a:p>
          <a:p xmlns:a="http://schemas.openxmlformats.org/drawingml/2006/main">
            <a:r>
              <a:t>2I3: Lizenzmodelle, insb. offene (Creative Commons, Open Educational Resources, Open Source), benennen, erklären und anwenden.</a:t>
            </a:r>
          </a:p>
          <a:p xmlns:a="http://schemas.openxmlformats.org/drawingml/2006/main">
            <a:r>
              <a:t>DGB-K2-P04-AB03</a:t>
            </a:r>
          </a:p>
          <a:p xmlns:a="http://schemas.openxmlformats.org/drawingml/2006/main">
            <a:r>
              <a:t>Auftrag A: Lege Zielgruppe, Hauptaussage und Pflichtinformationen der Tauschaktion fest. Skizziere die Anordnung.</a:t>
            </a:r>
          </a:p>
          <a:p xmlns:a="http://schemas.openxmlformats.org/drawingml/2006/main">
            <a:r>
              <a:t>Auftrag B: Wähle ein verfügbares Werkzeug und begründe es nach Bedienbarkeit, Export und Kosten. Plane ausschließlich eigene Bildmotive.</a:t>
            </a:r>
          </a:p>
          <a:p xmlns:a="http://schemas.openxmlformats.org/drawingml/2006/main">
            <a:r>
              <a:t>Erwartungshorizont: Alle Angaben stammen aus dem fiktiven Briefing; Werkzeuge sind austauschbar. Eigene Motive werden als eigene gekennzeichnet.</a:t>
            </a:r>
          </a:p>
          <a:p xmlns:a="http://schemas.openxmlformats.org/drawingml/2006/main">
            <a:r>
              <a:t>Hilfe: Ordne Was, Wann, Wo und Bedingungen nach Wichtigkeit.</a:t>
            </a:r>
          </a:p>
          <a:p xmlns:a="http://schemas.openxmlformats.org/drawingml/2006/main">
            <a:r>
              <a:t>Reflexion: Welche Information muss zuerst auffallen?</a:t>
            </a:r>
          </a:p>
          <a:p xmlns:a="http://schemas.openxmlformats.org/drawingml/2006/main">
            <a:r>
              <a:t>Erweiterung: Plane eine Textversion für Menschen ohne Bildzugang.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DGB-K2-P04-AB04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den Themenordner in OneDrive. Wähle Neu &gt; PowerPoint-Präsentation und benenne sie K2_Tauschplakat_Kennung.</a:t>
            </a:r>
          </a:p>
          <a:p xmlns:a="http://schemas.openxmlformats.org/drawingml/2006/main">
            <a:r>
              <a:t>2. Klicke in das Titelfeld und schreibe „Gestalten und prüfen“. Über Start &gt; Neue Folie ergänzt du die nächste Seite.</a:t>
            </a:r>
          </a:p>
          <a:p xmlns:a="http://schemas.openxmlformats.org/drawingml/2006/main">
            <a:r>
              <a:t>3. Nutze Einfügen &gt; Textfeld für „TAUSCHEN STATT WEGWERFEN“.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Lesbarkeit und Informationsvollständigkeit gehen vor Dekoration.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DGB-K2-P04-AB04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den Themenordner in OneDrive. Wähle Neu &gt; PowerPoint-Präsentation und benenne sie K2_Tauschplakat_Kennung.</a:t>
            </a:r>
          </a:p>
          <a:p xmlns:a="http://schemas.openxmlformats.org/drawingml/2006/main">
            <a:r>
              <a:t>2. Klicke in das Titelfeld und schreibe „Gestalten und prüfen“. Über Start &gt; Neue Folie ergänzt du die nächste Seite.</a:t>
            </a:r>
          </a:p>
          <a:p xmlns:a="http://schemas.openxmlformats.org/drawingml/2006/main">
            <a:r>
              <a:t>3. Nutze Einfügen &gt; Textfeld für „TAUSCHEN STATT WEGWERFEN“.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Lesbarkeit und Informationsvollständigkeit gehen vor Dekoration.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DGB-K2-P04-AB04</a:t>
            </a:r>
          </a:p>
          <a:p xmlns:a="http://schemas.openxmlformats.org/drawingml/2006/main">
            <a:r>
              <a:t>Auftrag A: Setze das Plakat digital um. Nutze klare Hierarchie, gute Kontraste und ausreichend große Schrift.</a:t>
            </a:r>
          </a:p>
          <a:p xmlns:a="http://schemas.openxmlformats.org/drawingml/2006/main">
            <a:r>
              <a:t>Auftrag B: Prüfe, ob Kosten, Bedingungen und Ort eindeutig sind. Begründe zwei Verbesserungen für unterschiedliche Bedürfnisse.</a:t>
            </a:r>
          </a:p>
          <a:p xmlns:a="http://schemas.openxmlformats.org/drawingml/2006/main">
            <a:r>
              <a:t>Erwartungshorizont: Lesbarkeit und Informationsvollständigkeit gehen vor Dekoration.</a:t>
            </a:r>
          </a:p>
          <a:p xmlns:a="http://schemas.openxmlformats.org/drawingml/2006/main">
            <a:r>
              <a:t>Hilfe: Verkleinere die Ansicht: Bleibt die wichtigste Information erkennbar?</a:t>
            </a:r>
          </a:p>
          <a:p xmlns:a="http://schemas.openxmlformats.org/drawingml/2006/main">
            <a:r>
              <a:t>Reflexion: Welche Gestaltung hilft auch ohne Farben?</a:t>
            </a:r>
          </a:p>
          <a:p xmlns:a="http://schemas.openxmlformats.org/drawingml/2006/main">
            <a:r>
              <a:t>Erweiterung: Teste ein zweites Seitenverhältnis ohne Strecken des Originals.</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DGB-K2-P04-AB05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K2_Tauschplakat_Kennung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echte Veranstaltung suggerieren; Erklärung verbindet Analyse und eigene Gestaltung.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DGB-K2-P04-AB05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K2_Tauschplakat_Kennung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echte Veranstaltung suggerieren; Erklärung verbindet Analyse und eigene Gestaltung.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DGB-K2-P04-AB05</a:t>
            </a:r>
          </a:p>
          <a:p xmlns:a="http://schemas.openxmlformats.org/drawingml/2006/main">
            <a:r>
              <a:t>Auftrag A: Lass ein anderes Team die vier wichtigsten Informationen und die Bedingungen nennen. Verbessere das Plakat.</a:t>
            </a:r>
          </a:p>
          <a:p xmlns:a="http://schemas.openxmlformats.org/drawingml/2006/main">
            <a:r>
              <a:t>Auftrag B: Exportiere eine PDF, kennzeichne die Aktion als fiktiv und erkläre, welches manipulative Mittel du bewusst vermeidest.</a:t>
            </a:r>
          </a:p>
          <a:p xmlns:a="http://schemas.openxmlformats.org/drawingml/2006/main">
            <a:r>
              <a:t>Erwartungshorizont: Keine echte Veranstaltung suggerieren; Erklärung verbindet Analyse und eigene Gestaltung.</a:t>
            </a:r>
          </a:p>
          <a:p xmlns:a="http://schemas.openxmlformats.org/drawingml/2006/main">
            <a:r>
              <a:t>Hilfe: Füge „Fiktive Übungsaktion“ sichtbar hinzu.</a:t>
            </a:r>
          </a:p>
          <a:p xmlns:a="http://schemas.openxmlformats.org/drawingml/2006/main">
            <a:r>
              <a:t>Reflexion: Kann ein faires Plakat trotzdem überzeugen?</a:t>
            </a:r>
          </a:p>
          <a:p xmlns:a="http://schemas.openxmlformats.org/drawingml/2006/main">
            <a:r>
              <a:t>Erweiterung: Formuliere einen sachlichen Begleittext.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2K3: den Begriff „Social Media“ erklären und verstehen, welche Interessen das anbietende Unternehmen hat.</a:t>
            </a:r>
          </a:p>
          <a:p xmlns:a="http://schemas.openxmlformats.org/drawingml/2006/main">
            <a:r>
              <a:t>2O2: Interessen und Bedingungen der Medienproduktion und der Veröffentlichung sowie des Medienkonsums analysieren.</a:t>
            </a:r>
          </a:p>
          <a:p xmlns:a="http://schemas.openxmlformats.org/drawingml/2006/main">
            <a:r>
              <a:t>2O4: an interdisziplinären Beispielen aufzeigen, inwieweit das Digitale im Vergleich zum Analogen das eigene Leben, die Gesellschaft oder Umwelt verändert. Sie können erkennen, dass Medien und Technologien nie „neutral“ sind.</a:t>
            </a:r>
          </a:p>
          <a:p xmlns:a="http://schemas.openxmlformats.org/drawingml/2006/main">
            <a:r>
              <a:t>2K2: Kommunikationsmedien nach ihrer Verwendung unterscheiden und Einflüsse auf das eigene Lebensumfeld und die Gesellschaft aufzeigen. Sie können Möglichkeiten der Meinungsbildung und Manipulation beschreiben.</a:t>
            </a:r>
          </a:p>
          <a:p xmlns:a="http://schemas.openxmlformats.org/drawingml/2006/main">
            <a:r>
              <a:t>2P4: visuelle/audiovisuelle/auditive Inhalte erzeugen, adaptieren und analysieren. Sie können Möglichkeiten der Veröffentlichung benennen.</a:t>
            </a:r>
          </a:p>
          <a:p xmlns:a="http://schemas.openxmlformats.org/drawingml/2006/main">
            <a:r>
              <a:t>2O3: geeignete Software (auch freie Software) auswählen und bedienen, um unterschiedliche Aufgaben auszuführen.</a:t>
            </a:r>
          </a:p>
          <a:p xmlns:a="http://schemas.openxmlformats.org/drawingml/2006/main">
            <a:r>
              <a:t>2I3: Lizenzmodelle, insb. offene (Creative Commons, Open Educational Resources, Open Source), benennen, erklären und anwenden.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Endprodukt: Ein Informationsplakat als PDF für eine fiktive kostenlose Tauschaktion.</a:t>
            </a:r>
          </a:p>
          <a:p xmlns:a="http://schemas.openxmlformats.org/drawingml/2006/main">
            <a:r>
              <a:t>Abschlusskriterium: Keine echte Veranstaltung suggerieren; Erklärung verbindet Analyse und eigene Gestaltung.</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2H3: aufzeigen, wie digitale Kommunikation zur Beteiligung an gesellschaftlichen Diskurs- und Entscheidungsprozessen genutzt werden kann.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2I3: Lizenzmodelle, insb. offene (Creative Commons, Open Educational Resources, Open Source), benennen, erklären und anwenden.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2I2: beschreiben, wie über das Internet Informationen bereitgestellt und abgerufen sowie Daten übertragen werden.</a:t>
            </a:r>
          </a:p>
          <a:p xmlns:a="http://schemas.openxmlformats.org/drawingml/2006/main">
            <a:r>
              <a:t>2O3: geeignete Software (auch freie Software) auswählen und bedienen, um unterschiedliche Aufgaben auszuführen.</a:t>
            </a:r>
          </a:p>
          <a:p xmlns:a="http://schemas.openxmlformats.org/drawingml/2006/main">
            <a:r>
              <a:t>Orientierung: Das Weitergeben nützlichen Wissens verbindet Kooperation, Rechte und Gestaltung. Lassen Sie eine fremde Person einen Tipp erklären. Die Lizenzübung bleibt ein Musterfall; eine tatsächliche öffentliche Veröffentlichung ist nicht notwendig.</a:t>
            </a:r>
          </a:p>
          <a:p xmlns:a="http://schemas.openxmlformats.org/drawingml/2006/main">
            <a:r>
              <a:t>Vorbereitung: Geschützten Schreibbereich und Fachkarte vorbereiten. Überschriftenformat, Bildbeschreibung und Tastaturbedienung kurz zeigen. Im Ersatzweg wird eine PDF im freigegebenen Bereich abgegeben. Auf jedem Laptop den gezeigten Weg prüfen; Ordner Digitale_Grundbildung/Klasse_2/05_Geraetetipps vorbereiten. Datei K2_Geraetetipps_Kennung verwenden. Bei Abweichungen Menübezeichnung auf der Schulstart-Karte notieren.</a:t>
            </a:r>
          </a:p>
          <a:p xmlns:a="http://schemas.openxmlformats.org/drawingml/2006/main">
            <a:r>
              <a:t>Erste Unterrichtseinheit: 0–5 Alltagssituation und ersten Versuch gemeinsam lesen. Sammelt in zwei Teams je einen Vorschlag zum Weiterverwenden und zum Reparieren. Tragt ihn in ein gemeinsames Dokument ein. Welcher Vorschlag braucht noch eine Erklärung, damit jemand ihn umsetzen könnte?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Gemeinsame Ideensammlung mit nachvollziehbarer Auswahl.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2H3: aufzeigen, wie digitale Kommunikation zur Beteiligung an gesellschaftlichen Diskurs- und Entscheidungsprozessen genutzt werden kann.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2I3: Lizenzmodelle, insb. offene (Creative Commons, Open Educational Resources, Open Source), benennen, erklären und anwenden.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2I2: beschreiben, wie über das Internet Informationen bereitgestellt und abgerufen sowie Daten übertragen werden.</a:t>
            </a:r>
          </a:p>
          <a:p xmlns:a="http://schemas.openxmlformats.org/drawingml/2006/main">
            <a:r>
              <a:t>2O3: geeignete Software (auch freie Software) auswählen und bedienen, um unterschiedliche Aufgaben auszuführen.</a:t>
            </a:r>
          </a:p>
          <a:p xmlns:a="http://schemas.openxmlformats.org/drawingml/2006/main">
            <a:r>
              <a:t>Ziel: Du erstellst einen zugänglichen Wissensbeitrag und beachtest Nutzungsrechte.</a:t>
            </a:r>
          </a:p>
          <a:p xmlns:a="http://schemas.openxmlformats.org/drawingml/2006/main">
            <a:r>
              <a:t>Endprodukt: Ein geschützter digitaler Beitrag über ressourcenschonende Mediennutzung, alternativ eine PDF.</a:t>
            </a:r>
          </a:p>
          <a:p xmlns:a="http://schemas.openxmlformats.org/drawingml/2006/main">
            <a:r>
              <a:t>Vorbereitung: Eigener Laptop, Internetzugang und Microsoft 365 im Browser mit dem von der Schule bereitgestellten Konto. Gezeigter Geräteweg: Windows 11.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2H3: aufzeigen, wie digitale Kommunikation zur Beteiligung an gesellschaftlichen Diskurs- und Entscheidungsprozessen genutzt werden kann.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2I3: Lizenzmodelle, insb. offene (Creative Commons, Open Educational Resources, Open Source), benennen, erklären und anwenden.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2I2: beschreiben, wie über das Internet Informationen bereitgestellt und abgerufen sowie Daten übertragen werden.</a:t>
            </a:r>
          </a:p>
          <a:p xmlns:a="http://schemas.openxmlformats.org/drawingml/2006/main">
            <a:r>
              <a:t>2O3: geeignete Software (auch freie Software) auswählen und bedienen, um unterschiedliche Aufgaben auszuführen.</a:t>
            </a:r>
          </a:p>
          <a:p xmlns:a="http://schemas.openxmlformats.org/drawingml/2006/main">
            <a:r>
              <a:t>Vollständige Materialkarte: Fachkarte: Digitale Geräte benötigen Rohstoffe und Energie. Längere Nutzung und Reparatur können den Bedarf an Neugeräten verringern. Auch Papier hat Umweltwirkungen; „digital“ ist nicht automatisch besser. Lizenzkarte: CC BY verlangt Namensnennung und Lizenzangabe; CC0 erlaubt weitgehende Nutzung ohne urheberrechtliche Bedingungen, andere Rechte können bleiben. OER sind offen lizenzierte Bildungsmaterialien. Open Source betrifft Software mit zugänglichem Quellcode und entsprechenden Nutzungsrechten. Die von euch selbst gezeichneten Motive benötigen keine fremde Bildlizenz.</a:t>
            </a:r>
          </a:p>
          <a:p xmlns:a="http://schemas.openxmlformats.org/drawingml/2006/main">
            <a:r>
              <a:t>Geräte und Programme: Eigener Laptop, Internetzugang und Microsoft 365 im Browser mit dem von der Schule bereitgestellten Konto. Gezeigter Geräteweg: Windows 11.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2H3: aufzeigen, wie digitale Kommunikation zur Beteiligung an gesellschaftlichen Diskurs- und Entscheidungsprozessen genutzt werden kann.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DGB-K2-P05-AB01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05_Geraetetipps. Öffne deine Themen-Datei oder erstelle sie über Neu &gt; Word-Dokument.</a:t>
            </a:r>
          </a:p>
          <a:p xmlns:a="http://schemas.openxmlformats.org/drawingml/2006/main">
            <a:r>
              <a:t>2. Schreibe die Überschrift „Beitrag und Beteiligung planen“. Markiere sie und wähle Start &gt; Formatvorlagen &gt; Überschrift 1.</a:t>
            </a:r>
          </a:p>
          <a:p xmlns:a="http://schemas.openxmlformats.org/drawingml/2006/main">
            <a:r>
              <a:t>3. Beginne mit dem Beispiel: „Frage: Geräte länger nutzen?“.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K2_Geraetetipps_Kennung;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Beiträge werden tatsächlich digital zusammengeführt; Beteiligung setzt Zugang und verständliche Sprache voraus.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2H3: aufzeigen, wie digitale Kommunikation zur Beteiligung an gesellschaftlichen Diskurs- und Entscheidungsprozessen genutzt werden kann.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DGB-K2-P05-AB01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05_Geraetetipps. Öffne deine Themen-Datei oder erstelle sie über Neu &gt; Word-Dokument.</a:t>
            </a:r>
          </a:p>
          <a:p xmlns:a="http://schemas.openxmlformats.org/drawingml/2006/main">
            <a:r>
              <a:t>2. Schreibe die Überschrift „Beitrag und Beteiligung planen“. Markiere sie und wähle Start &gt; Formatvorlagen &gt; Überschrift 1.</a:t>
            </a:r>
          </a:p>
          <a:p xmlns:a="http://schemas.openxmlformats.org/drawingml/2006/main">
            <a:r>
              <a:t>3. Beginne mit dem Beispiel: „Frage: Geräte länger nutzen?“.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K2_Geraetetipps_Kennung;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Beiträge werden tatsächlich digital zusammengeführt; Beteiligung setzt Zugang und verständliche Sprache voraus.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2H3: aufzeigen, wie digitale Kommunikation zur Beteiligung an gesellschaftlichen Diskurs- und Entscheidungsprozessen genutzt werden kann.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DGB-K2-P05-AB01</a:t>
            </a:r>
          </a:p>
          <a:p xmlns:a="http://schemas.openxmlformats.org/drawingml/2006/main">
            <a:r>
              <a:t>Auftrag A: Wählt eine konkrete Frage, etwa „Wie nutzen wir Geräte länger?“. Sammelt in einem geschützten Dokument Vorschläge von mehreren Teams.</a:t>
            </a:r>
          </a:p>
          <a:p xmlns:a="http://schemas.openxmlformats.org/drawingml/2006/main">
            <a:r>
              <a:t>Auftrag B: Beschreibt, wie diese digitale Sammlung eine gemeinsame Entscheidung unterstützen kann und wer sonst möglicherweise ausgeschlossen wäre.</a:t>
            </a:r>
          </a:p>
          <a:p xmlns:a="http://schemas.openxmlformats.org/drawingml/2006/main">
            <a:r>
              <a:t>Erwartungshorizont: Beiträge werden tatsächlich digital zusammengeführt; Beteiligung setzt Zugang und verständliche Sprache voraus.</a:t>
            </a:r>
          </a:p>
          <a:p xmlns:a="http://schemas.openxmlformats.org/drawingml/2006/main">
            <a:r>
              <a:t>Hilfe: Bietet ergänzend mündliche Beiträge an, die ihr mit Zustimmung eintragt.</a:t>
            </a:r>
          </a:p>
          <a:p xmlns:a="http://schemas.openxmlformats.org/drawingml/2006/main">
            <a:r>
              <a:t>Reflexion: Wer könnte in einer rein digitalen Sammlung fehlen?</a:t>
            </a:r>
          </a:p>
          <a:p xmlns:a="http://schemas.openxmlformats.org/drawingml/2006/main">
            <a:r>
              <a:t>Erweiterung: Plant eine gleichwertige alternative Beteiligungsmöglichkeit.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2I3: Lizenzmodelle, insb. offene (Creative Commons, Open Educational Resources, Open Source), benennen, erklären und anwenden.</a:t>
            </a:r>
          </a:p>
          <a:p xmlns:a="http://schemas.openxmlformats.org/drawingml/2006/main">
            <a:r>
              <a:t>DGB-K2-P05-AB02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05_Geraetetipps. Öffne deine Themen-Datei oder erstelle sie über Neu &gt; Word-Dokument.</a:t>
            </a:r>
          </a:p>
          <a:p xmlns:a="http://schemas.openxmlformats.org/drawingml/2006/main">
            <a:r>
              <a:t>2. Schreibe die Überschrift „Lizenzen verstehen“. Markiere sie und wähle Start &gt; Formatvorlagen &gt; Überschrift 1.</a:t>
            </a:r>
          </a:p>
          <a:p xmlns:a="http://schemas.openxmlformats.org/drawingml/2006/main">
            <a:r>
              <a:t>3. Beginne mit dem Beispiel: „Eigene Zeichnung: Laptop“.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K2_Geraetetipps_Kennung;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Begriffe nicht gleichsetzen: OER ist Materialkategorie, CC eine Lizenzfamilie, Open Source Softwareprinzip. Musterangabe ausdrücklich Übung, keine pauschale Rechtefreigabe der ganzen Sammlung.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2I3: Lizenzmodelle, insb. offene (Creative Commons, Open Educational Resources, Open Source), benennen, erklären und anwenden.</a:t>
            </a:r>
          </a:p>
          <a:p xmlns:a="http://schemas.openxmlformats.org/drawingml/2006/main">
            <a:r>
              <a:t>DGB-K2-P05-AB02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05_Geraetetipps. Öffne deine Themen-Datei oder erstelle sie über Neu &gt; Word-Dokument.</a:t>
            </a:r>
          </a:p>
          <a:p xmlns:a="http://schemas.openxmlformats.org/drawingml/2006/main">
            <a:r>
              <a:t>2. Schreibe die Überschrift „Lizenzen verstehen“. Markiere sie und wähle Start &gt; Formatvorlagen &gt; Überschrift 1.</a:t>
            </a:r>
          </a:p>
          <a:p xmlns:a="http://schemas.openxmlformats.org/drawingml/2006/main">
            <a:r>
              <a:t>3. Beginne mit dem Beispiel: „Eigene Zeichnung: Laptop“.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K2_Geraetetipps_Kennung;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Begriffe nicht gleichsetzen: OER ist Materialkategorie, CC eine Lizenzfamilie, Open Source Softwareprinzip. Musterangabe ausdrücklich Übung, keine pauschale Rechtefreigabe der ganzen Sammlung.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2I3: Lizenzmodelle, insb. offene (Creative Commons, Open Educational Resources, Open Source), benennen, erklären und anwenden.</a:t>
            </a:r>
          </a:p>
          <a:p xmlns:a="http://schemas.openxmlformats.org/drawingml/2006/main">
            <a:r>
              <a:t>DGB-K2-P05-AB02</a:t>
            </a:r>
          </a:p>
          <a:p xmlns:a="http://schemas.openxmlformats.org/drawingml/2006/main">
            <a:r>
              <a:t>Auftrag A: Vergleiche CC BY, CC0, OER und Open Source anhand der Lizenzkarte. Erkläre, warum „im Internet gefunden“ keine Nutzungserlaubnis ist.</a:t>
            </a:r>
          </a:p>
          <a:p xmlns:a="http://schemas.openxmlformats.org/drawingml/2006/main">
            <a:r>
              <a:t>Auftrag B: Zeichne ein eigenes Motiv. Wähle für einen fiktiven Weitergabefall CC BY und formuliere eine Musterangabe mit Urheber, Titel und Lizenz.</a:t>
            </a:r>
          </a:p>
          <a:p xmlns:a="http://schemas.openxmlformats.org/drawingml/2006/main">
            <a:r>
              <a:t>Erwartungshorizont: Begriffe nicht gleichsetzen: OER ist Materialkategorie, CC eine Lizenzfamilie, Open Source Softwareprinzip. Musterangabe ausdrücklich Übung, keine pauschale Rechtefreigabe der ganzen Sammlung.</a:t>
            </a:r>
          </a:p>
          <a:p xmlns:a="http://schemas.openxmlformats.org/drawingml/2006/main">
            <a:r>
              <a:t>Hilfe: Für fremde Medien müssen Herkunft und konkrete Lizenz geprüft werden.</a:t>
            </a:r>
          </a:p>
          <a:p xmlns:a="http://schemas.openxmlformats.org/drawingml/2006/main">
            <a:r>
              <a:t>Reflexion: Welche Information braucht jemand, der dein Bild weiterverwenden möchte?</a:t>
            </a:r>
          </a:p>
          <a:p xmlns:a="http://schemas.openxmlformats.org/drawingml/2006/main">
            <a:r>
              <a:t>Erweiterung: Erkläre, warum Persönlichkeitsrechte zusätzlich zu beachten sind.</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2I2: beschreiben, wie über das Internet Informationen bereitgestellt und abgerufen sowie Daten übertragen werden.</a:t>
            </a:r>
          </a:p>
          <a:p xmlns:a="http://schemas.openxmlformats.org/drawingml/2006/main">
            <a:r>
              <a:t>DGB-K2-P05-AB03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05_Geraetetipps. Öffne deine Themen-Datei oder erstelle sie über Neu &gt; Word-Dokument.</a:t>
            </a:r>
          </a:p>
          <a:p xmlns:a="http://schemas.openxmlformats.org/drawingml/2006/main">
            <a:r>
              <a:t>2. Schreibe die Überschrift „Text und Struktur“. Markiere sie und wähle Start &gt; Formatvorlagen &gt; Überschrift 1.</a:t>
            </a:r>
          </a:p>
          <a:p xmlns:a="http://schemas.openxmlformats.org/drawingml/2006/main">
            <a:r>
              <a:t>3. Beginne mit dem Beispiel: „Titel: Drei Tipps fürs Gerät“.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K2_Geraetetipps_Kennung;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erfundenen Umweltzahlen. Entwurf und Veröffentlichung unterscheiden; Linkziel verständlich benennen.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2I2: beschreiben, wie über das Internet Informationen bereitgestellt und abgerufen sowie Daten übertragen werden.</a:t>
            </a:r>
          </a:p>
          <a:p xmlns:a="http://schemas.openxmlformats.org/drawingml/2006/main">
            <a:r>
              <a:t>DGB-K2-P05-AB03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05_Geraetetipps. Öffne deine Themen-Datei oder erstelle sie über Neu &gt; Word-Dokument.</a:t>
            </a:r>
          </a:p>
          <a:p xmlns:a="http://schemas.openxmlformats.org/drawingml/2006/main">
            <a:r>
              <a:t>2. Schreibe die Überschrift „Text und Struktur“. Markiere sie und wähle Start &gt; Formatvorlagen &gt; Überschrift 1.</a:t>
            </a:r>
          </a:p>
          <a:p xmlns:a="http://schemas.openxmlformats.org/drawingml/2006/main">
            <a:r>
              <a:t>3. Beginne mit dem Beispiel: „Titel: Drei Tipps fürs Gerät“.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K2_Geraetetipps_Kennung;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erfundenen Umweltzahlen. Entwurf und Veröffentlichung unterscheiden; Linkziel verständlich benennen.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2P4: visuelle/audiovisuelle/auditive Inhalte erzeugen, adaptieren und analysieren. Sie können Möglichkeiten der Veröffentlichung benennen.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2I2: beschreiben, wie über das Internet Informationen bereitgestellt und abgerufen sowie Daten übertragen werden.</a:t>
            </a:r>
          </a:p>
          <a:p xmlns:a="http://schemas.openxmlformats.org/drawingml/2006/main">
            <a:r>
              <a:t>DGB-K2-P05-AB03</a:t>
            </a:r>
          </a:p>
          <a:p xmlns:a="http://schemas.openxmlformats.org/drawingml/2006/main">
            <a:r>
              <a:t>Auftrag A: Verfasse einen kurzen Beitrag mit Titel, Einleitung, drei begründeten Tipps und eigener Zeichnung. Nutze die Fachkarte als Ausgangspunkt.</a:t>
            </a:r>
          </a:p>
          <a:p xmlns:a="http://schemas.openxmlformats.org/drawingml/2006/main">
            <a:r>
              <a:t>Auftrag B: Füge eine Quellenangabe „Fachkarte dieses Projekts“ und einen sinnvollen internen Verweis hinzu. Speichere als Entwurf.</a:t>
            </a:r>
          </a:p>
          <a:p xmlns:a="http://schemas.openxmlformats.org/drawingml/2006/main">
            <a:r>
              <a:t>Erwartungshorizont: Keine erfundenen Umweltzahlen. Entwurf und Veröffentlichung unterscheiden; Linkziel verständlich benennen.</a:t>
            </a:r>
          </a:p>
          <a:p xmlns:a="http://schemas.openxmlformats.org/drawingml/2006/main">
            <a:r>
              <a:t>Hilfe: Ein Tipp braucht Handlung und Begründung.</a:t>
            </a:r>
          </a:p>
          <a:p xmlns:a="http://schemas.openxmlformats.org/drawingml/2006/main">
            <a:r>
              <a:t>Reflexion: Warum sollte ein Entwurf zunächst geschützt bleiben?</a:t>
            </a:r>
          </a:p>
          <a:p xmlns:a="http://schemas.openxmlformats.org/drawingml/2006/main">
            <a:r>
              <a:t>Erweiterung: Formuliere eine Frage, die weitere Recherche erfordert.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2O3: geeignete Software (auch freie Software) auswählen und bedienen, um unterschiedliche Aufgaben auszuführen.</a:t>
            </a:r>
          </a:p>
          <a:p xmlns:a="http://schemas.openxmlformats.org/drawingml/2006/main">
            <a:r>
              <a:t>DGB-K2-P05-AB04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05_Geraetetipps. Öffne deine Themen-Datei oder erstelle sie über Neu &gt; Word-Dokument.</a:t>
            </a:r>
          </a:p>
          <a:p xmlns:a="http://schemas.openxmlformats.org/drawingml/2006/main">
            <a:r>
              <a:t>2. Schreibe die Überschrift „Zugänglich überarbeiten“. Markiere sie und wähle Start &gt; Formatvorlagen &gt; Überschrift 1.</a:t>
            </a:r>
          </a:p>
          <a:p xmlns:a="http://schemas.openxmlformats.org/drawingml/2006/main">
            <a:r>
              <a:t>3. Beginne mit dem Beispiel: „Echte Überschrift auswählen“.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K2_Geraetetipps_Kennung;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Praktische Überarbeitung statt bloßer Checkliste; bei fehlender Funktion durch Lehrperson demonstrieren.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2O3: geeignete Software (auch freie Software) auswählen und bedienen, um unterschiedliche Aufgaben auszuführen.</a:t>
            </a:r>
          </a:p>
          <a:p xmlns:a="http://schemas.openxmlformats.org/drawingml/2006/main">
            <a:r>
              <a:t>DGB-K2-P05-AB04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OneDrive und den Themenordner 05_Geraetetipps. Öffne deine Themen-Datei oder erstelle sie über Neu &gt; Word-Dokument.</a:t>
            </a:r>
          </a:p>
          <a:p xmlns:a="http://schemas.openxmlformats.org/drawingml/2006/main">
            <a:r>
              <a:t>2. Schreibe die Überschrift „Zugänglich überarbeiten“. Markiere sie und wähle Start &gt; Formatvorlagen &gt; Überschrift 1.</a:t>
            </a:r>
          </a:p>
          <a:p xmlns:a="http://schemas.openxmlformats.org/drawingml/2006/main">
            <a:r>
              <a:t>3. Beginne mit dem Beispiel: „Echte Überschrift auswählen“.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K2_Geraetetipps_Kennung;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Praktische Überarbeitung statt bloßer Checkliste; bei fehlender Funktion durch Lehrperson demonstrieren.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2O3: geeignete Software (auch freie Software) auswählen und bedienen, um unterschiedliche Aufgaben auszuführen.</a:t>
            </a:r>
          </a:p>
          <a:p xmlns:a="http://schemas.openxmlformats.org/drawingml/2006/main">
            <a:r>
              <a:t>DGB-K2-P05-AB04</a:t>
            </a:r>
          </a:p>
          <a:p xmlns:a="http://schemas.openxmlformats.org/drawingml/2006/main">
            <a:r>
              <a:t>Auftrag A: Prüfe echte Überschriften, Bildbeschreibung, Kontrast und verständliche Linktexte. Verbessere zwei Stellen.</a:t>
            </a:r>
          </a:p>
          <a:p xmlns:a="http://schemas.openxmlformats.org/drawingml/2006/main">
            <a:r>
              <a:t>Auftrag B: Teste den Beitrag mit Tastatur oder Vorlesefunktion, soweit verfügbar. Beschreibe ein Hindernis und eine passende Lösung.</a:t>
            </a:r>
          </a:p>
          <a:p xmlns:a="http://schemas.openxmlformats.org/drawingml/2006/main">
            <a:r>
              <a:t>Erwartungshorizont: Praktische Überarbeitung statt bloßer Checkliste; bei fehlender Funktion durch Lehrperson demonstrieren.</a:t>
            </a:r>
          </a:p>
          <a:p xmlns:a="http://schemas.openxmlformats.org/drawingml/2006/main">
            <a:r>
              <a:t>Hilfe: Ein Alternativtext beschreibt die wichtige Bildinformation, nicht nur „Bild“.</a:t>
            </a:r>
          </a:p>
          <a:p xmlns:a="http://schemas.openxmlformats.org/drawingml/2006/main">
            <a:r>
              <a:t>Reflexion: Welche Verbesserung hilft mehr als einer Personengruppe?</a:t>
            </a:r>
          </a:p>
          <a:p xmlns:a="http://schemas.openxmlformats.org/drawingml/2006/main">
            <a:r>
              <a:t>Erweiterung: Vergleiche Darstellung am kleinen und großen Bildschirm.</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2I3: Lizenzmodelle, insb. offene (Creative Commons, Open Educational Resources, Open Source), benennen, erklären und anwenden.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2H3: aufzeigen, wie digitale Kommunikation zur Beteiligung an gesellschaftlichen Diskurs- und Entscheidungsprozessen genutzt werden kann.</a:t>
            </a:r>
          </a:p>
          <a:p xmlns:a="http://schemas.openxmlformats.org/drawingml/2006/main">
            <a:r>
              <a:t>DGB-K2-P05-AB05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K2_Geraetetipps_Kennung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Publikation nur nach schulischer Freigabe; kein privates Konto nötig. Beitrag bleibt ein Endprodukt.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2I3: Lizenzmodelle, insb. offene (Creative Commons, Open Educational Resources, Open Source), benennen, erklären und anwenden.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2H3: aufzeigen, wie digitale Kommunikation zur Beteiligung an gesellschaftlichen Diskurs- und Entscheidungsprozessen genutzt werden kann.</a:t>
            </a:r>
          </a:p>
          <a:p xmlns:a="http://schemas.openxmlformats.org/drawingml/2006/main">
            <a:r>
              <a:t>DGB-K2-P05-AB05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https://support.microsoft.com/de-de/word/basic-tasks-in-word-for-the-web</a:t>
            </a:r>
          </a:p>
          <a:p xmlns:a="http://schemas.openxmlformats.org/drawingml/2006/main">
            <a:r>
              <a:t>1. Öffne K2_Geraetetipps_Kennung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Publikation nur nach schulischer Freigabe; kein privates Konto nötig. Beitrag bleibt ein Endprodukt.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2I3: Lizenzmodelle, insb. offene (Creative Commons, Open Educational Resources, Open Source), benennen, erklären und anwenden.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2H3: aufzeigen, wie digitale Kommunikation zur Beteiligung an gesellschaftlichen Diskurs- und Entscheidungsprozessen genutzt werden kann.</a:t>
            </a:r>
          </a:p>
          <a:p xmlns:a="http://schemas.openxmlformats.org/drawingml/2006/main">
            <a:r>
              <a:t>DGB-K2-P05-AB05</a:t>
            </a:r>
          </a:p>
          <a:p xmlns:a="http://schemas.openxmlformats.org/drawingml/2006/main">
            <a:r>
              <a:t>Auftrag A: Prüft im Team Fachlichkeit, Quellen, Bildrechte und Empfängerkreis. Überarbeitet den Beitrag.</a:t>
            </a:r>
          </a:p>
          <a:p xmlns:a="http://schemas.openxmlformats.org/drawingml/2006/main">
            <a:r>
              <a:t>Auftrag B: Gebt genau einen geschützten Beitrag oder eine PDF ab. Erklärt, wie die Ideen anderer Teams eingeflossen sind.</a:t>
            </a:r>
          </a:p>
          <a:p xmlns:a="http://schemas.openxmlformats.org/drawingml/2006/main">
            <a:r>
              <a:t>Erwartungshorizont: Publikation nur nach schulischer Freigabe; kein privates Konto nötig. Beitrag bleibt ein Endprodukt.</a:t>
            </a:r>
          </a:p>
          <a:p xmlns:a="http://schemas.openxmlformats.org/drawingml/2006/main">
            <a:r>
              <a:t>Hilfe: Nutzt einen schulischen Abgabeweg statt öffentlich sichtbarer Links.</a:t>
            </a:r>
          </a:p>
          <a:p xmlns:a="http://schemas.openxmlformats.org/drawingml/2006/main">
            <a:r>
              <a:t>Reflexion: Welche Rückmeldung hat den Beitrag verbessert?</a:t>
            </a:r>
          </a:p>
          <a:p xmlns:a="http://schemas.openxmlformats.org/drawingml/2006/main">
            <a:r>
              <a:t>Erweiterung: Vergleicht digitalen Beitrag und gedrucktes Blatt hinsichtlich Nutzung und Ressourcen.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2H3: aufzeigen, wie digitale Kommunikation zur Beteiligung an gesellschaftlichen Diskurs- und Entscheidungsprozessen genutzt werden kann.</a:t>
            </a:r>
          </a:p>
          <a:p xmlns:a="http://schemas.openxmlformats.org/drawingml/2006/main">
            <a:r>
              <a:t>2O1: Möglichkeiten bewerten, wie die Zugänglichkeit und Nutzbarkeit von Technologieprodukten für unterschiedliche Bedürfnisse von Nutzerinnen und Nutzer verbessert werden kann.</a:t>
            </a:r>
          </a:p>
          <a:p xmlns:a="http://schemas.openxmlformats.org/drawingml/2006/main">
            <a:r>
              <a:t>2I3: Lizenzmodelle, insb. offene (Creative Commons, Open Educational Resources, Open Source), benennen, erklären und anwenden.</a:t>
            </a:r>
          </a:p>
          <a:p xmlns:a="http://schemas.openxmlformats.org/drawingml/2006/main">
            <a:r>
              <a:t>2P4: visuelle/audiovisuelle/auditive Inhalte erzeugen, adaptieren und analysieren. Sie können Möglichkeiten der Veröffentlichung benennen.</a:t>
            </a:r>
          </a:p>
          <a:p xmlns:a="http://schemas.openxmlformats.org/drawingml/2006/main">
            <a:r>
              <a:t>2H4: zwischen digitalen Angeboten und eigenen Bedürfnissen abwägen und persönliche Handlungsmöglichkeiten unter Berücksichtigung gesundheitlicher und ökologischer Aspekte gestalten.</a:t>
            </a:r>
          </a:p>
          <a:p xmlns:a="http://schemas.openxmlformats.org/drawingml/2006/main">
            <a:r>
              <a:t>2I2: beschreiben, wie über das Internet Informationen bereitgestellt und abgerufen sowie Daten übertragen werden.</a:t>
            </a:r>
          </a:p>
          <a:p xmlns:a="http://schemas.openxmlformats.org/drawingml/2006/main">
            <a:r>
              <a:t>2O3: geeignete Software (auch freie Software) auswählen und bedienen, um unterschiedliche Aufgaben auszuführen.</a:t>
            </a:r>
          </a:p>
          <a:p xmlns:a="http://schemas.openxmlformats.org/drawingml/2006/main">
            <a:r>
              <a:t>Endprodukt: Ein geschützter digitaler Beitrag über ressourcenschonende Mediennutzung, alternativ eine PDF.</a:t>
            </a:r>
          </a:p>
          <a:p xmlns:a="http://schemas.openxmlformats.org/drawingml/2006/main">
            <a:r>
              <a:t>Abschlusskriterium: Publikation nur nach schulischer Freigabe; kein privates Konto nötig. Beitrag bleibt ein Endprodukt.</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2H1: darstellen, wie Hardware und Software als System zusammenarbeiten, um Aufgaben zu bewältigen.</a:t>
            </a:r>
          </a:p>
          <a:p xmlns:a="http://schemas.openxmlformats.org/drawingml/2006/main">
            <a:r>
              <a:t>2P3: die Rechte am geistigen Eigentum beachten und bei der Erstellung oder beim Remixen von Programmen die entsprechenden Urheberrechte angeben.</a:t>
            </a:r>
          </a:p>
          <a:p xmlns:a="http://schemas.openxmlformats.org/drawingml/2006/main">
            <a:r>
              <a:t>2I3: Lizenzmodelle, insb. offene (Creative Commons, Open Educational Resources, Open Source), benennen, erklären und anwenden.</a:t>
            </a:r>
          </a:p>
          <a:p xmlns:a="http://schemas.openxmlformats.org/drawingml/2006/main">
            <a:r>
              <a:t>Orientierung: Das Spiel motiviert zum Entwickeln und Reparieren. Beobachten Sie die Erklärung am eigenen Code. Eine fertige Spieloberfläche beweist noch kein Verständnis von Variable oder Schleife. Kleine Zwischenversionen ermöglichen frühe Erfolgserlebnisse.</a:t>
            </a:r>
          </a:p>
          <a:p xmlns:a="http://schemas.openxmlformats.org/drawingml/2006/main">
            <a:r>
              <a:t>Vorbereitung: Lokale blockbasierte Umgebung mit Speichern und erneutem Öffnen testen. Eigene einfache Figuren anbieten. Tasten und Bewegungsbereich vorab vereinbaren. Auf jedem Laptop den gezeigten Weg prüfen; Ordner Digitale_Grundbildung/Klasse_2/06_Sternspiel vorbereiten. Datei K2_Sternspiel_Kennung verwenden. Bei Abweichungen Menübezeichnung auf der Schulstart-Karte notieren.</a:t>
            </a:r>
          </a:p>
          <a:p xmlns:a="http://schemas.openxmlformats.org/drawingml/2006/main">
            <a:r>
              <a:t>Erste Unterrichtseinheit: 0–5 Alltagssituation und ersten Versuch gemeinsam lesen. Spielt eine Runde auf Papier: Eine Person bewegt die Fangfigur, die andere einen Stern. Notiert genau, wann ein Punkt zählt und was nach einem Treffer passieren muss.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Skizze und Ablaufplan für Start, Bewegung, Treffer und Ende.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2H1: darstellen, wie Hardware und Software als System zusammenarbeiten, um Aufgaben zu bewältigen.</a:t>
            </a:r>
          </a:p>
          <a:p xmlns:a="http://schemas.openxmlformats.org/drawingml/2006/main">
            <a:r>
              <a:t>2P3: die Rechte am geistigen Eigentum beachten und bei der Erstellung oder beim Remixen von Programmen die entsprechenden Urheberrechte angeben.</a:t>
            </a:r>
          </a:p>
          <a:p xmlns:a="http://schemas.openxmlformats.org/drawingml/2006/main">
            <a:r>
              <a:t>2I3: Lizenzmodelle, insb. offene (Creative Commons, Open Educational Resources, Open Source), benennen, erklären und anwenden.</a:t>
            </a:r>
          </a:p>
          <a:p xmlns:a="http://schemas.openxmlformats.org/drawingml/2006/main">
            <a:r>
              <a:t>Ziel: Du programmierst ein kleines Spiel und verbesserst es durch Tests.</a:t>
            </a:r>
          </a:p>
          <a:p xmlns:a="http://schemas.openxmlformats.org/drawingml/2006/main">
            <a:r>
              <a:t>Endprodukt: Ein spielbares Projekt in einer blockbasierten Entwicklungsumgebung.</a:t>
            </a:r>
          </a:p>
          <a:p xmlns:a="http://schemas.openxmlformats.org/drawingml/2006/main">
            <a:r>
              <a:t>Vorbereitung: Eigener Laptop, Internetzugang und Microsoft 365 im Browser mit dem von der Schule bereitgestellten Konto. Gezeigter Geräteweg: Windows 11. Scratch. Ablage und Abgabe: OneDrive. Scratch: vorbereitete Desktop-App oder schulisch freigegebener Webeditor ohne Anmeldung.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2H1: darstellen, wie Hardware und Software als System zusammenarbeiten, um Aufgaben zu bewältigen.</a:t>
            </a:r>
          </a:p>
          <a:p xmlns:a="http://schemas.openxmlformats.org/drawingml/2006/main">
            <a:r>
              <a:t>2P3: die Rechte am geistigen Eigentum beachten und bei der Erstellung oder beim Remixen von Programmen die entsprechenden Urheberrechte angeben.</a:t>
            </a:r>
          </a:p>
          <a:p xmlns:a="http://schemas.openxmlformats.org/drawingml/2006/main">
            <a:r>
              <a:t>2I3: Lizenzmodelle, insb. offene (Creative Commons, Open Educational Resources, Open Source), benennen, erklären und anwenden.</a:t>
            </a:r>
          </a:p>
          <a:p xmlns:a="http://schemas.openxmlformats.org/drawingml/2006/main">
            <a:r>
              <a:t>Vollständige Materialkarte: Spielauftrag: Eine Figur fängt fallende Sterne. Jeder Treffer gibt einen Punkt. Bei fünf Punkten erscheint „Geschafft“. Verwende eigene einfache Figuren. Pflicht: Startereignis, Wiederholung, Bedingung und Variable Punkte. Ein Programm speichert den Punktestand als Zahl. Es braucht keinen öffentlichen Upload und kein Benutzerkonto.</a:t>
            </a:r>
          </a:p>
          <a:p xmlns:a="http://schemas.openxmlformats.org/drawingml/2006/main">
            <a:r>
              <a:t>Geräte und Programme: Eigener Laptop, Internetzugang und Microsoft 365 im Browser mit dem von der Schule bereitgestellten Konto. Gezeigter Geräteweg: Windows 11. Scratch. Ablage und Abgabe: OneDrive. Scratch: vorbereitete Desktop-App oder schulisch freigegebener Webeditor ohne Anmeldung.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den vorbereiteten Scratch-Editor. Wähle die Sprache Deutsch; speichere ohne öffentliches Konto.</a:t>
            </a:r>
          </a:p>
          <a:p xmlns:a="http://schemas.openxmlformats.org/drawingml/2006/main">
            <a:r>
              <a:t>2. Links stehen Blockgruppen, in der Mitte baust du den Code, rechts siehst du Bühne und Figuren. Ziehe einen Block aus der linken Liste in die Mitte.</a:t>
            </a:r>
          </a:p>
          <a:p xmlns:a="http://schemas.openxmlformats.org/drawingml/2006/main">
            <a:r>
              <a:t>3. Baue zunächst den Teil „Start: Punkte = 0“. Verbinde die Blöcke unter einem Ereignis, etwa Wenn grüne Flagge angeklickt wird.</a:t>
            </a:r>
          </a:p>
          <a:p xmlns:a="http://schemas.openxmlformats.org/drawingml/2006/main">
            <a:r>
              <a:t>4. Klicke die grüne Flagge. Führe den Test aus Aufgabe B durch und vergleiche Soll und Ist. Ändere jeweils nur einen Fehler.</a:t>
            </a:r>
          </a:p>
          <a:p xmlns:a="http://schemas.openxmlformats.org/drawingml/2006/main">
            <a:r>
              <a:t>5. Speichere über Datei &gt; Auf deinem Computer speichern. Lade K2_Sternspiel_Kennung.sb3 in OneDrive hoch. Öffne die Datei erneut über Datei &gt; Von deinem Computer laden.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Punkte ist Zahl und wird an definierten Ereignissen verändert; Ablauf bleibt in fünf UE überschaubar.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den vorbereiteten Scratch-Editor. Wähle die Sprache Deutsch; speichere ohne öffentliches Konto.</a:t>
            </a:r>
          </a:p>
          <a:p xmlns:a="http://schemas.openxmlformats.org/drawingml/2006/main">
            <a:r>
              <a:t>2. Links stehen Blockgruppen, in der Mitte baust du den Code, rechts siehst du Bühne und Figuren. Ziehe einen Block aus der linken Liste in die Mitte.</a:t>
            </a:r>
          </a:p>
          <a:p xmlns:a="http://schemas.openxmlformats.org/drawingml/2006/main">
            <a:r>
              <a:t>3. Baue zunächst den Teil „Start: Punkte = 0“. Verbinde die Blöcke unter einem Ereignis, etwa Wenn grüne Flagge angeklickt wird.</a:t>
            </a:r>
          </a:p>
          <a:p xmlns:a="http://schemas.openxmlformats.org/drawingml/2006/main">
            <a:r>
              <a:t>4. Klicke die grüne Flagge. Führe den Test aus Aufgabe B durch und vergleiche Soll und Ist. Ändere jeweils nur einen Fehler.</a:t>
            </a:r>
          </a:p>
          <a:p xmlns:a="http://schemas.openxmlformats.org/drawingml/2006/main">
            <a:r>
              <a:t>5. Speichere über Datei &gt; Auf deinem Computer speichern. Lade K2_Sternspiel_Kennung.sb3 in OneDrive hoch. Öffne die Datei erneut über Datei &gt; Von deinem Computer laden.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Punkte ist Zahl und wird an definierten Ereignissen verändert; Ablauf bleibt in fünf UE überschaubar.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DGB-K2-P06-AB01</a:t>
            </a:r>
          </a:p>
          <a:p xmlns:a="http://schemas.openxmlformats.org/drawingml/2006/main">
            <a:r>
              <a:t>Auftrag A: Zeichne Bühne und Steuerung. Zerlege das Spiel in Start, Bewegung, Trefferprüfung und Ende.</a:t>
            </a:r>
          </a:p>
          <a:p xmlns:a="http://schemas.openxmlformats.org/drawingml/2006/main">
            <a:r>
              <a:t>Auftrag B: Schreibe einen Ablauf mit Wiederholung und Wenn-Bedingung. Erkläre, welche Information die Variable Punkte speichert.</a:t>
            </a:r>
          </a:p>
          <a:p xmlns:a="http://schemas.openxmlformats.org/drawingml/2006/main">
            <a:r>
              <a:t>Erwartungshorizont: Punkte ist Zahl und wird an definierten Ereignissen verändert; Ablauf bleibt in fünf UE überschaubar.</a:t>
            </a:r>
          </a:p>
          <a:p xmlns:a="http://schemas.openxmlformats.org/drawingml/2006/main">
            <a:r>
              <a:t>Hilfe: Beginne mit einer Figur und einem fallenden Objekt.</a:t>
            </a:r>
          </a:p>
          <a:p xmlns:a="http://schemas.openxmlformats.org/drawingml/2006/main">
            <a:r>
              <a:t>Reflexion: Welche Regel muss vor dem Programmieren eindeutig sein?</a:t>
            </a:r>
          </a:p>
          <a:p xmlns:a="http://schemas.openxmlformats.org/drawingml/2006/main">
            <a:r>
              <a:t>Erweiterung: Ergänze eine Abbruchmöglichkeit.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2H1: darstellen, wie Hardware und Software als System zusammenarbeiten, um Aufgaben zu bewältigen.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Neustart setzt Zustand zurück; Eingabegerät liefert Steuerung, Prozessor führt Programm aus.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2H1: darstellen, wie Hardware und Software als System zusammenarbeiten, um Aufgaben zu bewältigen.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Neustart setzt Zustand zurück; Eingabegerät liefert Steuerung, Prozessor führt Programm aus.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2H1: darstellen, wie Hardware und Software als System zusammenarbeiten, um Aufgaben zu bewältigen.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Neustart setzt Zustand zurück; Eingabegerät liefert Steuerung, Prozessor führt Programm aus.</a:t>
            </a:r>
          </a:p>
          <a:p xmlns:a="http://schemas.openxmlformats.org/drawingml/2006/main">
            <a:r>
              <a:t>Fangfigur: Wenn grüne Flagge angeklickt → gehe zu x:0 y:-140</a:t>
            </a:r>
          </a:p>
          <a:p xmlns:a="http://schemas.openxmlformats.org/drawingml/2006/main">
            <a:r>
              <a:t>Fangfigur: wiederhole fortlaufend → falls Taste Pfeil rechts gedrückt: ändere x um 10; falls Pfeil links: ändere x um -10</a:t>
            </a:r>
          </a:p>
          <a:p xmlns:a="http://schemas.openxmlformats.org/drawingml/2006/main">
            <a:r>
              <a:t>Stern: Wenn grüne Flagge angeklickt → setze Punkte auf 0 → gehe zu x:0 y:160</a:t>
            </a:r>
          </a:p>
          <a:p xmlns:a="http://schemas.openxmlformats.org/drawingml/2006/main">
            <a:r>
              <a:t>Stern: wiederhole fortlaufend → ändere y um -5 → warte 0.05 Sekunden; falls y-Position &lt; -170: gehe zu x:Zufallszahl(-200,200) y:160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2H1: darstellen, wie Hardware und Software als System zusammenarbeiten, um Aufgaben zu bewältigen.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Neustart setzt Zustand zurück; Eingabegerät liefert Steuerung, Prozessor führt Programm aus.</a:t>
            </a:r>
          </a:p>
          <a:p xmlns:a="http://schemas.openxmlformats.org/drawingml/2006/main">
            <a:r>
              <a:t>Fangfigur: Wenn grüne Flagge angeklickt → gehe zu x:0 y:-140</a:t>
            </a:r>
          </a:p>
          <a:p xmlns:a="http://schemas.openxmlformats.org/drawingml/2006/main">
            <a:r>
              <a:t>Fangfigur: wiederhole fortlaufend → falls Taste Pfeil rechts gedrückt: ändere x um 10; falls Pfeil links: ändere x um -10</a:t>
            </a:r>
          </a:p>
          <a:p xmlns:a="http://schemas.openxmlformats.org/drawingml/2006/main">
            <a:r>
              <a:t>Stern: Wenn grüne Flagge angeklickt → setze Punkte auf 0 → gehe zu x:0 y:160</a:t>
            </a:r>
          </a:p>
          <a:p xmlns:a="http://schemas.openxmlformats.org/drawingml/2006/main">
            <a:r>
              <a:t>Stern: wiederhole fortlaufend → ändere y um -5 → warte 0.05 Sekunden; falls y-Position &lt; -170: gehe zu x:Zufallszahl(-200,200) y:160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2H1: darstellen, wie Hardware und Software als System zusammenarbeiten, um Aufgaben zu bewältigen.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DGB-K2-P06-AB02</a:t>
            </a:r>
          </a:p>
          <a:p xmlns:a="http://schemas.openxmlformats.org/drawingml/2006/main">
            <a:r>
              <a:t>Auftrag A: Programmiere Start und Steuerung. Setze Punkte beim Start auf 0 und lass den Stern wiederholt fallen.</a:t>
            </a:r>
          </a:p>
          <a:p xmlns:a="http://schemas.openxmlformats.org/drawingml/2006/main">
            <a:r>
              <a:t>Auftrag B: Teste drei Neustarts und erkläre, was Hardware und Programm jeweils zur Ausführung beitragen.</a:t>
            </a:r>
          </a:p>
          <a:p xmlns:a="http://schemas.openxmlformats.org/drawingml/2006/main">
            <a:r>
              <a:t>Erwartungshorizont: Neustart setzt Zustand zurück; Eingabegerät liefert Steuerung, Prozessor führt Programm aus.</a:t>
            </a:r>
          </a:p>
          <a:p xmlns:a="http://schemas.openxmlformats.org/drawingml/2006/main">
            <a:r>
              <a:t>Hilfe: Teste einen Baustein nach dem anderen.</a:t>
            </a:r>
          </a:p>
          <a:p xmlns:a="http://schemas.openxmlformats.org/drawingml/2006/main">
            <a:r>
              <a:t>Reflexion: Warum muss der Startzustand festgelegt sein?</a:t>
            </a:r>
          </a:p>
          <a:p xmlns:a="http://schemas.openxmlformats.org/drawingml/2006/main">
            <a:r>
              <a:t>Erweiterung: Verändere eine Geschwindigkeit und beobachte die Wirkung.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DGB-K2-P06-AB03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Neuplatzierung oder Zustandswechsel verhindert Dauerzählung; Ende bei mindestens fünf robust.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DGB-K2-P06-AB03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Neuplatzierung oder Zustandswechsel verhindert Dauerzählung; Ende bei mindestens fünf robust.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DGB-K2-P06-AB03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Neuplatzierung oder Zustandswechsel verhindert Dauerzählung; Ende bei mindestens fünf robust.</a:t>
            </a:r>
          </a:p>
          <a:p xmlns:a="http://schemas.openxmlformats.org/drawingml/2006/main">
            <a:r>
              <a:t>Im Stern, innerhalb wiederhole fortlaufend: falls wird Fangfigur berührt? → ändere Punkte um 1 → gehe zu x:Zufallszahl(-200,200) y:160</a:t>
            </a:r>
          </a:p>
          <a:p xmlns:a="http://schemas.openxmlformats.org/drawingml/2006/main">
            <a:r>
              <a:t>Danach: falls Punkte &gt; 4 → sage „Geschafft!“ → stoppe alles</a:t>
            </a:r>
          </a:p>
          <a:p xmlns:a="http://schemas.openxmlformats.org/drawingml/2006/main">
            <a:r>
              <a:t>Das Zurücksetzen nach jedem Treffer verhindert Mehrfachpunkte durch dieselbe Berührung.</a:t>
            </a:r>
          </a:p>
          <a:p xmlns:a="http://schemas.openxmlformats.org/drawingml/2006/main">
            <a:r>
              <a:t>Test: absichtlich verfehlen, genau einmal treffen, fünfmal treffen; Punkte nach Neustart wieder 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DGB-K2-P06-AB03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Neuplatzierung oder Zustandswechsel verhindert Dauerzählung; Ende bei mindestens fünf robust.</a:t>
            </a:r>
          </a:p>
          <a:p xmlns:a="http://schemas.openxmlformats.org/drawingml/2006/main">
            <a:r>
              <a:t>Im Stern, innerhalb wiederhole fortlaufend: falls wird Fangfigur berührt? → ändere Punkte um 1 → gehe zu x:Zufallszahl(-200,200) y:160</a:t>
            </a:r>
          </a:p>
          <a:p xmlns:a="http://schemas.openxmlformats.org/drawingml/2006/main">
            <a:r>
              <a:t>Danach: falls Punkte &gt; 4 → sage „Geschafft!“ → stoppe alles</a:t>
            </a:r>
          </a:p>
          <a:p xmlns:a="http://schemas.openxmlformats.org/drawingml/2006/main">
            <a:r>
              <a:t>Das Zurücksetzen nach jedem Treffer verhindert Mehrfachpunkte durch dieselbe Berührung.</a:t>
            </a:r>
          </a:p>
          <a:p xmlns:a="http://schemas.openxmlformats.org/drawingml/2006/main">
            <a:r>
              <a:t>Test: absichtlich verfehlen, genau einmal treffen, fünfmal treffen; Punkte nach Neustart wieder 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DGB-K2-P06-AB03</a:t>
            </a:r>
          </a:p>
          <a:p xmlns:a="http://schemas.openxmlformats.org/drawingml/2006/main">
            <a:r>
              <a:t>Auftrag A: Programmiere: Bei Berührung steigt Punkte um 1 und der Stern startet neu. Bei mindestens 5 Punkten endet das Spiel.</a:t>
            </a:r>
          </a:p>
          <a:p xmlns:a="http://schemas.openxmlformats.org/drawingml/2006/main">
            <a:r>
              <a:t>Auftrag B: Teste einen Treffer, ein Verfehlen und das Spielende. Verhindere, dass eine lange Berührung mehrfach zählt.</a:t>
            </a:r>
          </a:p>
          <a:p xmlns:a="http://schemas.openxmlformats.org/drawingml/2006/main">
            <a:r>
              <a:t>Erwartungshorizont: Neuplatzierung oder Zustandswechsel verhindert Dauerzählung; Ende bei mindestens fünf robust.</a:t>
            </a:r>
          </a:p>
          <a:p xmlns:a="http://schemas.openxmlformats.org/drawingml/2006/main">
            <a:r>
              <a:t>Hilfe: Zeige die Variable während des Tests an.</a:t>
            </a:r>
          </a:p>
          <a:p xmlns:a="http://schemas.openxmlformats.org/drawingml/2006/main">
            <a:r>
              <a:t>Reflexion: Welcher Testfall hat einen Fehler sichtbar gemacht?</a:t>
            </a:r>
          </a:p>
          <a:p xmlns:a="http://schemas.openxmlformats.org/drawingml/2006/main">
            <a:r>
              <a:t>Erweiterung: Ergänze eine verständliche Rückmeldung beim Treffer.</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2P3: die Rechte am geistigen Eigentum beachten und bei der Erstellung oder beim Remixen von Programmen die entsprechenden Urheberrechte angeben.</a:t>
            </a:r>
          </a:p>
          <a:p xmlns:a="http://schemas.openxmlformats.org/drawingml/2006/main">
            <a:r>
              <a:t>2I3: Lizenzmodelle, insb. offene (Creative Commons, Open Educational Resources, Open Source), benennen, erklären und anwenden.</a:t>
            </a:r>
          </a:p>
          <a:p xmlns:a="http://schemas.openxmlformats.org/drawingml/2006/main">
            <a:r>
              <a:t>DGB-K2-P06-AB04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den vorbereiteten Scratch-Editor. Wähle die Sprache Deutsch; speichere ohne öffentliches Konto.</a:t>
            </a:r>
          </a:p>
          <a:p xmlns:a="http://schemas.openxmlformats.org/drawingml/2006/main">
            <a:r>
              <a:t>2. Links stehen Blockgruppen, in der Mitte baust du den Code, rechts siehst du Bühne und Figuren. Ziehe einen Block aus der linken Liste in die Mitte.</a:t>
            </a:r>
          </a:p>
          <a:p xmlns:a="http://schemas.openxmlformats.org/drawingml/2006/main">
            <a:r>
              <a:t>3. Baue zunächst den Teil „Soll: ein Punkt pro Treffer“. Verbinde die Blöcke unter einem Ereignis, etwa Wenn grüne Flagge angeklickt wird.</a:t>
            </a:r>
          </a:p>
          <a:p xmlns:a="http://schemas.openxmlformats.org/drawingml/2006/main">
            <a:r>
              <a:t>4. Klicke die grüne Flagge. Führe den Test aus Aufgabe B durch und vergleiche Soll und Ist. Ändere jeweils nur einen Fehler.</a:t>
            </a:r>
          </a:p>
          <a:p xmlns:a="http://schemas.openxmlformats.org/drawingml/2006/main">
            <a:r>
              <a:t>5. Speichere über Datei &gt; Auf deinem Computer speichern. Lade K2_Sternspiel_Kennung.sb3 in OneDrive hoch. Öffne die Datei erneut über Datei &gt; Von deinem Computer laden.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Credits sind im selben Projekt; nur eigene oder geprüft lizenzierte Materialien.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2P3: die Rechte am geistigen Eigentum beachten und bei der Erstellung oder beim Remixen von Programmen die entsprechenden Urheberrechte angeben.</a:t>
            </a:r>
          </a:p>
          <a:p xmlns:a="http://schemas.openxmlformats.org/drawingml/2006/main">
            <a:r>
              <a:t>2I3: Lizenzmodelle, insb. offene (Creative Commons, Open Educational Resources, Open Source), benennen, erklären und anwenden.</a:t>
            </a:r>
          </a:p>
          <a:p xmlns:a="http://schemas.openxmlformats.org/drawingml/2006/main">
            <a:r>
              <a:t>DGB-K2-P06-AB04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den vorbereiteten Scratch-Editor. Wähle die Sprache Deutsch; speichere ohne öffentliches Konto.</a:t>
            </a:r>
          </a:p>
          <a:p xmlns:a="http://schemas.openxmlformats.org/drawingml/2006/main">
            <a:r>
              <a:t>2. Links stehen Blockgruppen, in der Mitte baust du den Code, rechts siehst du Bühne und Figuren. Ziehe einen Block aus der linken Liste in die Mitte.</a:t>
            </a:r>
          </a:p>
          <a:p xmlns:a="http://schemas.openxmlformats.org/drawingml/2006/main">
            <a:r>
              <a:t>3. Baue zunächst den Teil „Soll: ein Punkt pro Treffer“. Verbinde die Blöcke unter einem Ereignis, etwa Wenn grüne Flagge angeklickt wird.</a:t>
            </a:r>
          </a:p>
          <a:p xmlns:a="http://schemas.openxmlformats.org/drawingml/2006/main">
            <a:r>
              <a:t>4. Klicke die grüne Flagge. Führe den Test aus Aufgabe B durch und vergleiche Soll und Ist. Ändere jeweils nur einen Fehler.</a:t>
            </a:r>
          </a:p>
          <a:p xmlns:a="http://schemas.openxmlformats.org/drawingml/2006/main">
            <a:r>
              <a:t>5. Speichere über Datei &gt; Auf deinem Computer speichern. Lade K2_Sternspiel_Kennung.sb3 in OneDrive hoch. Öffne die Datei erneut über Datei &gt; Von deinem Computer laden.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Credits sind im selben Projekt; nur eigene oder geprüft lizenzierte Materialien.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2P3: die Rechte am geistigen Eigentum beachten und bei der Erstellung oder beim Remixen von Programmen die entsprechenden Urheberrechte angeben.</a:t>
            </a:r>
          </a:p>
          <a:p xmlns:a="http://schemas.openxmlformats.org/drawingml/2006/main">
            <a:r>
              <a:t>2I3: Lizenzmodelle, insb. offene (Creative Commons, Open Educational Resources, Open Source), benennen, erklären und anwenden.</a:t>
            </a:r>
          </a:p>
          <a:p xmlns:a="http://schemas.openxmlformats.org/drawingml/2006/main">
            <a:r>
              <a:t>DGB-K2-P06-AB04</a:t>
            </a:r>
          </a:p>
          <a:p xmlns:a="http://schemas.openxmlformats.org/drawingml/2006/main">
            <a:r>
              <a:t>Auftrag A: Lass eine andere Person spielen. Notiere Soll, Ist und Auslöser eines Fehlers und verbessere den Code.</a:t>
            </a:r>
          </a:p>
          <a:p xmlns:a="http://schemas.openxmlformats.org/drawingml/2006/main">
            <a:r>
              <a:t>Auftrag B: Ergänze im Projekt eine Anleitung und Urheberangaben für alle verwendeten Elemente. Beim Remix nenne auch die Herkunft.</a:t>
            </a:r>
          </a:p>
          <a:p xmlns:a="http://schemas.openxmlformats.org/drawingml/2006/main">
            <a:r>
              <a:t>Erwartungshorizont: Credits sind im selben Projekt; nur eigene oder geprüft lizenzierte Materialien.</a:t>
            </a:r>
          </a:p>
          <a:p xmlns:a="http://schemas.openxmlformats.org/drawingml/2006/main">
            <a:r>
              <a:t>Hilfe: Wenn kein Fehler auftritt, teste einen Grenzfall wie schnellen Neustart.</a:t>
            </a:r>
          </a:p>
          <a:p xmlns:a="http://schemas.openxmlformats.org/drawingml/2006/main">
            <a:r>
              <a:t>Reflexion: Was unterscheidet einen reproduzierbaren Fehler von einer Vermutung?</a:t>
            </a:r>
          </a:p>
          <a:p xmlns:a="http://schemas.openxmlformats.org/drawingml/2006/main">
            <a:r>
              <a:t>Erweiterung: Teste zwei rasche Treffer nacheinander.</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den vorbereiteten Scratch-Editor. Wähle die Sprache Deutsch; speichere ohne öffentliches Konto.</a:t>
            </a:r>
          </a:p>
          <a:p xmlns:a="http://schemas.openxmlformats.org/drawingml/2006/main">
            <a:r>
              <a:t>2. Links stehen Blockgruppen, in der Mitte baust du den Code, rechts siehst du Bühne und Figuren. Ziehe einen Block aus der linken Liste in die Mitte.</a:t>
            </a:r>
          </a:p>
          <a:p xmlns:a="http://schemas.openxmlformats.org/drawingml/2006/main">
            <a:r>
              <a:t>3. Baue zunächst den Teil „Datei &gt; Auf deinem Computer speichern“. Verbinde die Blöcke unter einem Ereignis, etwa Wenn grüne Flagge angeklickt wird.</a:t>
            </a:r>
          </a:p>
          <a:p xmlns:a="http://schemas.openxmlformats.org/drawingml/2006/main">
            <a:r>
              <a:t>4. Klicke die grüne Flagge. Führe den Test aus Aufgabe B durch und vergleiche Soll und Ist. Ändere jeweils nur einen Fehler.</a:t>
            </a:r>
          </a:p>
          <a:p xmlns:a="http://schemas.openxmlformats.org/drawingml/2006/main">
            <a:r>
              <a:t>5. Speichere über Datei &gt; Auf deinem Computer speichern. Lade K2_Sternspiel_Kennung.sb3 in OneDrive hoch. Öffne die Datei erneut über Datei &gt; Von deinem Computer laden.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Spielbar, nachvollziehbarer Code und individuelle Erklärung; Gestaltung allein genügt nicht.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den vorbereiteten Scratch-Editor. Wähle die Sprache Deutsch; speichere ohne öffentliches Konto.</a:t>
            </a:r>
          </a:p>
          <a:p xmlns:a="http://schemas.openxmlformats.org/drawingml/2006/main">
            <a:r>
              <a:t>2. Links stehen Blockgruppen, in der Mitte baust du den Code, rechts siehst du Bühne und Figuren. Ziehe einen Block aus der linken Liste in die Mitte.</a:t>
            </a:r>
          </a:p>
          <a:p xmlns:a="http://schemas.openxmlformats.org/drawingml/2006/main">
            <a:r>
              <a:t>3. Baue zunächst den Teil „Datei &gt; Auf deinem Computer speichern“. Verbinde die Blöcke unter einem Ereignis, etwa Wenn grüne Flagge angeklickt wird.</a:t>
            </a:r>
          </a:p>
          <a:p xmlns:a="http://schemas.openxmlformats.org/drawingml/2006/main">
            <a:r>
              <a:t>4. Klicke die grüne Flagge. Führe den Test aus Aufgabe B durch und vergleiche Soll und Ist. Ändere jeweils nur einen Fehler.</a:t>
            </a:r>
          </a:p>
          <a:p xmlns:a="http://schemas.openxmlformats.org/drawingml/2006/main">
            <a:r>
              <a:t>5. Speichere über Datei &gt; Auf deinem Computer speichern. Lade K2_Sternspiel_Kennung.sb3 in OneDrive hoch. Öffne die Datei erneut über Datei &gt; Von deinem Computer laden.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Spielbar, nachvollziehbarer Code und individuelle Erklärung; Gestaltung allein genügt nicht.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DGB-K2-P06-AB05</a:t>
            </a:r>
          </a:p>
          <a:p xmlns:a="http://schemas.openxmlformats.org/drawingml/2006/main">
            <a:r>
              <a:t>Auftrag A: Prüfe Start, Steuerung, Treffer, Ende und Neustart ohne mündliche Hilfe. Korrigiere die letzte Unklarheit.</a:t>
            </a:r>
          </a:p>
          <a:p xmlns:a="http://schemas.openxmlformats.org/drawingml/2006/main">
            <a:r>
              <a:t>Auftrag B: Speichere eine finale Projektdatei und öffne sie erneut. Erkläre Bedingung, Schleife und Variable an deinem Code.</a:t>
            </a:r>
          </a:p>
          <a:p xmlns:a="http://schemas.openxmlformats.org/drawingml/2006/main">
            <a:r>
              <a:t>Erwartungshorizont: Spielbar, nachvollziehbarer Code und individuelle Erklärung; Gestaltung allein genügt nicht.</a:t>
            </a:r>
          </a:p>
          <a:p xmlns:a="http://schemas.openxmlformats.org/drawingml/2006/main">
            <a:r>
              <a:t>Hilfe: Nutze die fünf genannten Prüfpunkte als Testliste.</a:t>
            </a:r>
          </a:p>
          <a:p xmlns:a="http://schemas.openxmlformats.org/drawingml/2006/main">
            <a:r>
              <a:t>Reflexion: Welche Änderung hat das Spiel zuverlässiger gemacht?</a:t>
            </a:r>
          </a:p>
          <a:p xmlns:a="http://schemas.openxmlformats.org/drawingml/2006/main">
            <a:r>
              <a:t>Erweiterung: Entwirf ein zweites Level, ohne das Grundspiel zu verändern.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2.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2P2: unter Nutzung einer geeigneten Entwicklungsumgebung einfache Programme erstellen, diese testen und debuggen (Fehler erkennen und beheben).</a:t>
            </a:r>
          </a:p>
          <a:p xmlns:a="http://schemas.openxmlformats.org/drawingml/2006/main">
            <a:r>
              <a:t>2P1: darstellen, wie Programme Daten speichern und verarbeiten, indem sie Zahlen oder andere Symbole zur Darstellung von Informationen verwenden.</a:t>
            </a:r>
          </a:p>
          <a:p xmlns:a="http://schemas.openxmlformats.org/drawingml/2006/main">
            <a:r>
              <a:t>2H1: darstellen, wie Hardware und Software als System zusammenarbeiten, um Aufgaben zu bewältigen.</a:t>
            </a:r>
          </a:p>
          <a:p xmlns:a="http://schemas.openxmlformats.org/drawingml/2006/main">
            <a:r>
              <a:t>2P3: die Rechte am geistigen Eigentum beachten und bei der Erstellung oder beim Remixen von Programmen die entsprechenden Urheberrechte angeben.</a:t>
            </a:r>
          </a:p>
          <a:p xmlns:a="http://schemas.openxmlformats.org/drawingml/2006/main">
            <a:r>
              <a:t>2I3: Lizenzmodelle, insb. offene (Creative Commons, Open Educational Resources, Open Source), benennen, erklären und anwenden.</a:t>
            </a:r>
          </a:p>
          <a:p xmlns:a="http://schemas.openxmlformats.org/drawingml/2006/main">
            <a:r>
              <a:t>Endprodukt: Ein spielbares Projekt in einer blockbasierten Entwicklungsumgebung.</a:t>
            </a:r>
          </a:p>
          <a:p xmlns:a="http://schemas.openxmlformats.org/drawingml/2006/main">
            <a:r>
              <a:t>Abschlusskriterium: Spielbar, nachvollziehbarer Code und individuelle Erklärung; Gestaltung allein genügt nicht.</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7de77a276924ce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bb21bb46ddc402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a5db7ade3e0480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3dc7383dcaa4d4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7950c1b104d41e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010d6272b9243f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F699E29B-BD3E-4A79-9FA2-1F5F08F69092}"/>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D655124-1D66-4814-A50E-4436810A842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FC0C665C-25EF-4F4F-8D9E-E8172FCD5DD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86E072B8-1956-4CE7-8295-D101B8222B04}"/>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D3DCF31C-5D71-4E9D-BC5E-7706308B9B9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784485C4-5655-4AD2-A064-A29416E9A612}"/>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C72AD338-ACDA-4283-9E82-B2CB54C9DEC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BE3101C3-61B2-4573-82C5-93B00EF6ED3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4DD2B7AA-EA35-4438-B8F5-1DBFB8A08C2A}"/>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F01165AE-D8E2-4230-91BE-715D5B2CAED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ED2E5D78-1D6C-4246-A492-A54C31561A0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08129314-0026-47C4-AE68-B49761CE59C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89870C0E-1573-4E78-B353-342AAEDEA87D}"/>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C362869-391A-4075-9E66-0EAA7B079A0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97B0F544-E95E-4EC1-A305-BEB8C3E04F3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3f5ba4c85ef4929" /><Relationship Type="http://schemas.openxmlformats.org/officeDocument/2006/relationships/slideLayout" Target="/ppt/slideLayouts/slideLayout1.xml" Id="Rda190e0bf6064f28" /><Relationship Type="http://schemas.openxmlformats.org/officeDocument/2006/relationships/slideLayout" Target="/ppt/slideLayouts/slideLayout2.xml" Id="Rdd55f59a793b4193" /><Relationship Type="http://schemas.openxmlformats.org/officeDocument/2006/relationships/slideLayout" Target="/ppt/slideLayouts/slideLayout3.xml" Id="Rcc36bfb0b4154a12" /><Relationship Type="http://schemas.openxmlformats.org/officeDocument/2006/relationships/slideLayout" Target="/ppt/slideLayouts/slideLayout4.xml" Id="Ra4ddffbbef19415f" /><Relationship Type="http://schemas.openxmlformats.org/officeDocument/2006/relationships/slideLayout" Target="/ppt/slideLayouts/slideLayout5.xml" Id="R16e5a1b9b5f848e2" /><Relationship Type="http://schemas.openxmlformats.org/officeDocument/2006/relationships/slideLayout" Target="/ppt/slideLayouts/slideLayout6.xml" Id="R18bc7c106d77408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a190e0bf6064f28"/>
    <p:sldLayoutId xmlns:r="http://schemas.openxmlformats.org/officeDocument/2006/relationships" id="2147483650" r:id="Rdd55f59a793b4193"/>
    <p:sldLayoutId xmlns:r="http://schemas.openxmlformats.org/officeDocument/2006/relationships" id="2147483651" r:id="Rcc36bfb0b4154a12"/>
    <p:sldLayoutId xmlns:r="http://schemas.openxmlformats.org/officeDocument/2006/relationships" id="2147483652" r:id="Ra4ddffbbef19415f"/>
    <p:sldLayoutId xmlns:r="http://schemas.openxmlformats.org/officeDocument/2006/relationships" id="2147483653" r:id="R16e5a1b9b5f848e2"/>
    <p:sldLayoutId xmlns:r="http://schemas.openxmlformats.org/officeDocument/2006/relationships" id="2147483654" r:id="R18bc7c106d77408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64d4b2d78b24cf5" /><Relationship Type="http://schemas.openxmlformats.org/officeDocument/2006/relationships/notesSlide" Target="/ppt/notesSlides/notesSlide1.xml" Id="R1516096004b5419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c360c0e3c394883" /><Relationship Type="http://schemas.openxmlformats.org/officeDocument/2006/relationships/notesSlide" Target="/ppt/notesSlides/notesSlide2.xml" Id="Rdefef6a33988496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4f8b43ae6134f5e" /><Relationship Type="http://schemas.openxmlformats.org/officeDocument/2006/relationships/notesSlide" Target="/ppt/notesSlides/notesSlide3.xml" Id="R7c6f37dc616b4a1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5a99b81c3914036" /><Relationship Type="http://schemas.openxmlformats.org/officeDocument/2006/relationships/image" Target="/ppt/media/image.png" Id="R09cbb829c8464de6" /><Relationship Type="http://schemas.openxmlformats.org/officeDocument/2006/relationships/notesSlide" Target="/ppt/notesSlides/notesSlide4.xml" Id="R0a953e5e4b4b47d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bff5ce201d3491c" /><Relationship Type="http://schemas.openxmlformats.org/officeDocument/2006/relationships/notesSlide" Target="/ppt/notesSlides/notesSlide5.xml" Id="Rce515486390244e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74136e6523e4db5" /><Relationship Type="http://schemas.openxmlformats.org/officeDocument/2006/relationships/image" Target="/ppt/media/image2.png" Id="R86597975c6bd4baa" /><Relationship Type="http://schemas.openxmlformats.org/officeDocument/2006/relationships/notesSlide" Target="/ppt/notesSlides/notesSlide6.xml" Id="Rb4f5b40b13ec431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0cab7f2022e4c1f" /><Relationship Type="http://schemas.openxmlformats.org/officeDocument/2006/relationships/notesSlide" Target="/ppt/notesSlides/notesSlide7.xml" Id="Ra58316aeecba442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14d29edd3584135" /><Relationship Type="http://schemas.openxmlformats.org/officeDocument/2006/relationships/notesSlide" Target="/ppt/notesSlides/notesSlide8.xml" Id="R97098fa6e51b4fb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aa1e55ff0d244ca" /><Relationship Type="http://schemas.openxmlformats.org/officeDocument/2006/relationships/image" Target="/ppt/media/image3.png" Id="Rf59afcca858e4f50" /><Relationship Type="http://schemas.openxmlformats.org/officeDocument/2006/relationships/notesSlide" Target="/ppt/notesSlides/notesSlide9.xml" Id="R39b16c04b5154e3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bb3774496cb4540" /><Relationship Type="http://schemas.openxmlformats.org/officeDocument/2006/relationships/notesSlide" Target="/ppt/notesSlides/notesSlide10.xml" Id="Rb3dd5b13113d45a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ddaa9f0523a44e1" /><Relationship Type="http://schemas.openxmlformats.org/officeDocument/2006/relationships/notesSlide" Target="/ppt/notesSlides/notesSlide11.xml" Id="Rbc7e888bd1714c3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f7b07733e51947bf" /><Relationship Type="http://schemas.openxmlformats.org/officeDocument/2006/relationships/image" Target="/ppt/media/image4.png" Id="R7cb8f9dca71c4910" /><Relationship Type="http://schemas.openxmlformats.org/officeDocument/2006/relationships/notesSlide" Target="/ppt/notesSlides/notesSlide12.xml" Id="Ra7f31b9cd1a14d7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2a33ace184b548f0" /><Relationship Type="http://schemas.openxmlformats.org/officeDocument/2006/relationships/notesSlide" Target="/ppt/notesSlides/notesSlide13.xml" Id="Rf61dfb2cf017419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3a22c73811441b7" /><Relationship Type="http://schemas.openxmlformats.org/officeDocument/2006/relationships/notesSlide" Target="/ppt/notesSlides/notesSlide14.xml" Id="Ra84f9432c7af440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5c2845aaf254244" /><Relationship Type="http://schemas.openxmlformats.org/officeDocument/2006/relationships/image" Target="/ppt/media/image5.png" Id="Ra55ab28e112f41f0" /><Relationship Type="http://schemas.openxmlformats.org/officeDocument/2006/relationships/notesSlide" Target="/ppt/notesSlides/notesSlide15.xml" Id="R2aa4f6f16dfb46a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b8ce99e5f3145ac" /><Relationship Type="http://schemas.openxmlformats.org/officeDocument/2006/relationships/notesSlide" Target="/ppt/notesSlides/notesSlide16.xml" Id="Red2c3d39a0bf4a5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f2758f8baea48d7" /><Relationship Type="http://schemas.openxmlformats.org/officeDocument/2006/relationships/notesSlide" Target="/ppt/notesSlides/notesSlide17.xml" Id="Rfe9134cdf05f42c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9f32e62cb9324b97" /><Relationship Type="http://schemas.openxmlformats.org/officeDocument/2006/relationships/image" Target="/ppt/media/image6.png" Id="R5e6733fe6cd24a80" /><Relationship Type="http://schemas.openxmlformats.org/officeDocument/2006/relationships/notesSlide" Target="/ppt/notesSlides/notesSlide18.xml" Id="Rd744673f436f4d5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ec2375a602d483b" /><Relationship Type="http://schemas.openxmlformats.org/officeDocument/2006/relationships/notesSlide" Target="/ppt/notesSlides/notesSlide19.xml" Id="Rf5d04cc984e2495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39a8ca28d4dd4043" /><Relationship Type="http://schemas.openxmlformats.org/officeDocument/2006/relationships/notesSlide" Target="/ppt/notesSlides/notesSlide20.xml" Id="Rf4a65e0bab6743a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6b8fe4a270ef4a01" /><Relationship Type="http://schemas.openxmlformats.org/officeDocument/2006/relationships/notesSlide" Target="/ppt/notesSlides/notesSlide21.xml" Id="Rc562d88c64044d2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f5767b23aba249bc" /><Relationship Type="http://schemas.openxmlformats.org/officeDocument/2006/relationships/notesSlide" Target="/ppt/notesSlides/notesSlide22.xml" Id="Rd6febb973687466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79b46a10ad534a74" /><Relationship Type="http://schemas.openxmlformats.org/officeDocument/2006/relationships/image" Target="/ppt/media/image7.png" Id="R006138c6c8aa4fbb" /><Relationship Type="http://schemas.openxmlformats.org/officeDocument/2006/relationships/notesSlide" Target="/ppt/notesSlides/notesSlide23.xml" Id="R75f414c3a1a14ae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d68696b6746f4cda" /><Relationship Type="http://schemas.openxmlformats.org/officeDocument/2006/relationships/notesSlide" Target="/ppt/notesSlides/notesSlide24.xml" Id="R785e8bb8392344f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e9e63f4af6324a8e" /><Relationship Type="http://schemas.openxmlformats.org/officeDocument/2006/relationships/image" Target="/ppt/media/image8.png" Id="Rca94630444264644" /><Relationship Type="http://schemas.openxmlformats.org/officeDocument/2006/relationships/notesSlide" Target="/ppt/notesSlides/notesSlide25.xml" Id="R957894f6aa804f3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97e4da20302a47f9" /><Relationship Type="http://schemas.openxmlformats.org/officeDocument/2006/relationships/notesSlide" Target="/ppt/notesSlides/notesSlide26.xml" Id="R84cae3a9d6774f3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a3588a69c6304c65" /><Relationship Type="http://schemas.openxmlformats.org/officeDocument/2006/relationships/notesSlide" Target="/ppt/notesSlides/notesSlide27.xml" Id="Rb0c8727b0b2d478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107450b5447f4cf7" /><Relationship Type="http://schemas.openxmlformats.org/officeDocument/2006/relationships/image" Target="/ppt/media/image9.png" Id="R838496b4c9554065" /><Relationship Type="http://schemas.openxmlformats.org/officeDocument/2006/relationships/notesSlide" Target="/ppt/notesSlides/notesSlide28.xml" Id="R4faee35c1ced41d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3231499748ca4d9a" /><Relationship Type="http://schemas.openxmlformats.org/officeDocument/2006/relationships/notesSlide" Target="/ppt/notesSlides/notesSlide29.xml" Id="R702d2c64b029422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55acf52607194259" /><Relationship Type="http://schemas.openxmlformats.org/officeDocument/2006/relationships/notesSlide" Target="/ppt/notesSlides/notesSlide30.xml" Id="R8e4d9cb4c4d44e7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3a609d52912845fe" /><Relationship Type="http://schemas.openxmlformats.org/officeDocument/2006/relationships/image" Target="/ppt/media/image10.png" Id="R8d5f5319b38742e3" /><Relationship Type="http://schemas.openxmlformats.org/officeDocument/2006/relationships/notesSlide" Target="/ppt/notesSlides/notesSlide31.xml" Id="R4700cde49a0a43a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cd0964bfc7b24058" /><Relationship Type="http://schemas.openxmlformats.org/officeDocument/2006/relationships/notesSlide" Target="/ppt/notesSlides/notesSlide32.xml" Id="R8835d4d0a4524a3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b86f7b96f7b2441d" /><Relationship Type="http://schemas.openxmlformats.org/officeDocument/2006/relationships/notesSlide" Target="/ppt/notesSlides/notesSlide33.xml" Id="R8cdf3a7ad0d5499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7bebe770dffb431a" /><Relationship Type="http://schemas.openxmlformats.org/officeDocument/2006/relationships/image" Target="/ppt/media/image11.png" Id="R646246611ece4755" /><Relationship Type="http://schemas.openxmlformats.org/officeDocument/2006/relationships/notesSlide" Target="/ppt/notesSlides/notesSlide34.xml" Id="R7f91891abca1441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3ac2a4f15326472b" /><Relationship Type="http://schemas.openxmlformats.org/officeDocument/2006/relationships/notesSlide" Target="/ppt/notesSlides/notesSlide35.xml" Id="Rf5f6e81c983946f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ee4dc8508a814d43" /><Relationship Type="http://schemas.openxmlformats.org/officeDocument/2006/relationships/notesSlide" Target="/ppt/notesSlides/notesSlide36.xml" Id="Re0712d7e6f5b437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283dfed46875488c" /><Relationship Type="http://schemas.openxmlformats.org/officeDocument/2006/relationships/image" Target="/ppt/media/image12.png" Id="R28b735b6da3944f3" /><Relationship Type="http://schemas.openxmlformats.org/officeDocument/2006/relationships/notesSlide" Target="/ppt/notesSlides/notesSlide37.xml" Id="R3e7a2e497279494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c661cf32c39d45c0" /><Relationship Type="http://schemas.openxmlformats.org/officeDocument/2006/relationships/notesSlide" Target="/ppt/notesSlides/notesSlide38.xml" Id="R07ed75c2482f4a8c"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0c527ea5abd9411e" /><Relationship Type="http://schemas.openxmlformats.org/officeDocument/2006/relationships/notesSlide" Target="/ppt/notesSlides/notesSlide39.xml" Id="Rf726a2aa0c2c4ad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18178d2d6eeb4edc" /><Relationship Type="http://schemas.openxmlformats.org/officeDocument/2006/relationships/notesSlide" Target="/ppt/notesSlides/notesSlide40.xml" Id="R2fe7538e63eb4adc"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09a3cc8c63624758" /><Relationship Type="http://schemas.openxmlformats.org/officeDocument/2006/relationships/notesSlide" Target="/ppt/notesSlides/notesSlide41.xml" Id="R6d16d8e8fcc5458e"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980b3cdcd3584dcd" /><Relationship Type="http://schemas.openxmlformats.org/officeDocument/2006/relationships/image" Target="/ppt/media/image13.png" Id="R7b64f080875d4855" /><Relationship Type="http://schemas.openxmlformats.org/officeDocument/2006/relationships/notesSlide" Target="/ppt/notesSlides/notesSlide42.xml" Id="Reae41b2757654720"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aad5a55baa154158" /><Relationship Type="http://schemas.openxmlformats.org/officeDocument/2006/relationships/notesSlide" Target="/ppt/notesSlides/notesSlide43.xml" Id="Rd34e53a1111e4119"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3a802e83f89c4e98" /><Relationship Type="http://schemas.openxmlformats.org/officeDocument/2006/relationships/image" Target="/ppt/media/image14.png" Id="R12633a1f89e84cf2" /><Relationship Type="http://schemas.openxmlformats.org/officeDocument/2006/relationships/notesSlide" Target="/ppt/notesSlides/notesSlide44.xml" Id="Rc7c9bfb2ec8d44d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af72329393314763" /><Relationship Type="http://schemas.openxmlformats.org/officeDocument/2006/relationships/notesSlide" Target="/ppt/notesSlides/notesSlide45.xml" Id="R61b8b94fd9bb4f2c"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b764402bee914ce5" /><Relationship Type="http://schemas.openxmlformats.org/officeDocument/2006/relationships/notesSlide" Target="/ppt/notesSlides/notesSlide46.xml" Id="R4362c465f68342a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81dc823d149f420a" /><Relationship Type="http://schemas.openxmlformats.org/officeDocument/2006/relationships/image" Target="/ppt/media/image15.png" Id="Rd10828a9b2aa4755" /><Relationship Type="http://schemas.openxmlformats.org/officeDocument/2006/relationships/notesSlide" Target="/ppt/notesSlides/notesSlide47.xml" Id="Ra5de271319dd477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6.xml" Id="Rc910496d85e74e47" /><Relationship Type="http://schemas.openxmlformats.org/officeDocument/2006/relationships/notesSlide" Target="/ppt/notesSlides/notesSlide48.xml" Id="R3b874036ae7c41d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6.xml" Id="R88506dd6e00641e1" /><Relationship Type="http://schemas.openxmlformats.org/officeDocument/2006/relationships/notesSlide" Target="/ppt/notesSlides/notesSlide49.xml" Id="Ra1acd7a24e8245d4" /></Relationships>
</file>

<file path=ppt/slides/_rels/slide50.xml.rels>&#65279;<?xml version="1.0" encoding="utf-8"?><Relationships xmlns="http://schemas.openxmlformats.org/package/2006/relationships"><Relationship Type="http://schemas.openxmlformats.org/officeDocument/2006/relationships/slideLayout" Target="/ppt/slideLayouts/slideLayout6.xml" Id="Ra83dad0ac7a04866" /><Relationship Type="http://schemas.openxmlformats.org/officeDocument/2006/relationships/image" Target="/ppt/media/image16.png" Id="Ra91e310f6c3a444f" /><Relationship Type="http://schemas.openxmlformats.org/officeDocument/2006/relationships/notesSlide" Target="/ppt/notesSlides/notesSlide50.xml" Id="Rb01505dba96c4efa" /></Relationships>
</file>

<file path=ppt/slides/_rels/slide51.xml.rels>&#65279;<?xml version="1.0" encoding="utf-8"?><Relationships xmlns="http://schemas.openxmlformats.org/package/2006/relationships"><Relationship Type="http://schemas.openxmlformats.org/officeDocument/2006/relationships/slideLayout" Target="/ppt/slideLayouts/slideLayout6.xml" Id="R9615a677127c4491" /><Relationship Type="http://schemas.openxmlformats.org/officeDocument/2006/relationships/notesSlide" Target="/ppt/notesSlides/notesSlide51.xml" Id="R16a63943e8e64090" /></Relationships>
</file>

<file path=ppt/slides/_rels/slide52.xml.rels>&#65279;<?xml version="1.0" encoding="utf-8"?><Relationships xmlns="http://schemas.openxmlformats.org/package/2006/relationships"><Relationship Type="http://schemas.openxmlformats.org/officeDocument/2006/relationships/slideLayout" Target="/ppt/slideLayouts/slideLayout6.xml" Id="Rff8fc23dda844550" /><Relationship Type="http://schemas.openxmlformats.org/officeDocument/2006/relationships/notesSlide" Target="/ppt/notesSlides/notesSlide52.xml" Id="R6472fb0127634928" /></Relationships>
</file>

<file path=ppt/slides/_rels/slide53.xml.rels>&#65279;<?xml version="1.0" encoding="utf-8"?><Relationships xmlns="http://schemas.openxmlformats.org/package/2006/relationships"><Relationship Type="http://schemas.openxmlformats.org/officeDocument/2006/relationships/slideLayout" Target="/ppt/slideLayouts/slideLayout6.xml" Id="R23004ef0d7f24ee6" /><Relationship Type="http://schemas.openxmlformats.org/officeDocument/2006/relationships/image" Target="/ppt/media/image17.png" Id="R335f557e039f4cfd" /><Relationship Type="http://schemas.openxmlformats.org/officeDocument/2006/relationships/notesSlide" Target="/ppt/notesSlides/notesSlide53.xml" Id="R63c39446fa0e46c2" /></Relationships>
</file>

<file path=ppt/slides/_rels/slide54.xml.rels>&#65279;<?xml version="1.0" encoding="utf-8"?><Relationships xmlns="http://schemas.openxmlformats.org/package/2006/relationships"><Relationship Type="http://schemas.openxmlformats.org/officeDocument/2006/relationships/slideLayout" Target="/ppt/slideLayouts/slideLayout6.xml" Id="R18f68323818e42aa" /><Relationship Type="http://schemas.openxmlformats.org/officeDocument/2006/relationships/notesSlide" Target="/ppt/notesSlides/notesSlide54.xml" Id="R5f09aa085027409a" /></Relationships>
</file>

<file path=ppt/slides/_rels/slide55.xml.rels>&#65279;<?xml version="1.0" encoding="utf-8"?><Relationships xmlns="http://schemas.openxmlformats.org/package/2006/relationships"><Relationship Type="http://schemas.openxmlformats.org/officeDocument/2006/relationships/slideLayout" Target="/ppt/slideLayouts/slideLayout6.xml" Id="Rc601ae52086f40e4" /><Relationship Type="http://schemas.openxmlformats.org/officeDocument/2006/relationships/notesSlide" Target="/ppt/notesSlides/notesSlide55.xml" Id="R56e0c70dbad44601" /></Relationships>
</file>

<file path=ppt/slides/_rels/slide56.xml.rels>&#65279;<?xml version="1.0" encoding="utf-8"?><Relationships xmlns="http://schemas.openxmlformats.org/package/2006/relationships"><Relationship Type="http://schemas.openxmlformats.org/officeDocument/2006/relationships/slideLayout" Target="/ppt/slideLayouts/slideLayout6.xml" Id="R42b7bea5907f4ef0" /><Relationship Type="http://schemas.openxmlformats.org/officeDocument/2006/relationships/image" Target="/ppt/media/image18.png" Id="R72d36643361e4127" /><Relationship Type="http://schemas.openxmlformats.org/officeDocument/2006/relationships/notesSlide" Target="/ppt/notesSlides/notesSlide56.xml" Id="R188aabb95a0844f8" /></Relationships>
</file>

<file path=ppt/slides/_rels/slide57.xml.rels>&#65279;<?xml version="1.0" encoding="utf-8"?><Relationships xmlns="http://schemas.openxmlformats.org/package/2006/relationships"><Relationship Type="http://schemas.openxmlformats.org/officeDocument/2006/relationships/slideLayout" Target="/ppt/slideLayouts/slideLayout6.xml" Id="R750996f06e914a58" /><Relationship Type="http://schemas.openxmlformats.org/officeDocument/2006/relationships/notesSlide" Target="/ppt/notesSlides/notesSlide57.xml" Id="Rb83716d7f80b4b5e" /></Relationships>
</file>

<file path=ppt/slides/_rels/slide58.xml.rels>&#65279;<?xml version="1.0" encoding="utf-8"?><Relationships xmlns="http://schemas.openxmlformats.org/package/2006/relationships"><Relationship Type="http://schemas.openxmlformats.org/officeDocument/2006/relationships/slideLayout" Target="/ppt/slideLayouts/slideLayout6.xml" Id="R3d827476d41145db" /><Relationship Type="http://schemas.openxmlformats.org/officeDocument/2006/relationships/notesSlide" Target="/ppt/notesSlides/notesSlide58.xml" Id="Rbeed390501fe495b" /></Relationships>
</file>

<file path=ppt/slides/_rels/slide59.xml.rels>&#65279;<?xml version="1.0" encoding="utf-8"?><Relationships xmlns="http://schemas.openxmlformats.org/package/2006/relationships"><Relationship Type="http://schemas.openxmlformats.org/officeDocument/2006/relationships/slideLayout" Target="/ppt/slideLayouts/slideLayout6.xml" Id="Re91362e60e634eed" /><Relationship Type="http://schemas.openxmlformats.org/officeDocument/2006/relationships/notesSlide" Target="/ppt/notesSlides/notesSlide59.xml" Id="R6ea436a5ed2f4b9b" /></Relationships>
</file>

<file path=ppt/slides/_rels/slide60.xml.rels>&#65279;<?xml version="1.0" encoding="utf-8"?><Relationships xmlns="http://schemas.openxmlformats.org/package/2006/relationships"><Relationship Type="http://schemas.openxmlformats.org/officeDocument/2006/relationships/slideLayout" Target="/ppt/slideLayouts/slideLayout6.xml" Id="R5b2e200f8beb46f7" /><Relationship Type="http://schemas.openxmlformats.org/officeDocument/2006/relationships/notesSlide" Target="/ppt/notesSlides/notesSlide60.xml" Id="R3a3fb186b3014c61" /></Relationships>
</file>

<file path=ppt/slides/_rels/slide61.xml.rels>&#65279;<?xml version="1.0" encoding="utf-8"?><Relationships xmlns="http://schemas.openxmlformats.org/package/2006/relationships"><Relationship Type="http://schemas.openxmlformats.org/officeDocument/2006/relationships/slideLayout" Target="/ppt/slideLayouts/slideLayout6.xml" Id="Rfce3f677ac6149e3" /><Relationship Type="http://schemas.openxmlformats.org/officeDocument/2006/relationships/image" Target="/ppt/media/image19.png" Id="R4ff8cb0baad24010" /><Relationship Type="http://schemas.openxmlformats.org/officeDocument/2006/relationships/notesSlide" Target="/ppt/notesSlides/notesSlide61.xml" Id="Ra7c2bf7a5efb4f5d" /></Relationships>
</file>

<file path=ppt/slides/_rels/slide62.xml.rels>&#65279;<?xml version="1.0" encoding="utf-8"?><Relationships xmlns="http://schemas.openxmlformats.org/package/2006/relationships"><Relationship Type="http://schemas.openxmlformats.org/officeDocument/2006/relationships/slideLayout" Target="/ppt/slideLayouts/slideLayout6.xml" Id="R3c8ea5eaa7114cd8" /><Relationship Type="http://schemas.openxmlformats.org/officeDocument/2006/relationships/notesSlide" Target="/ppt/notesSlides/notesSlide62.xml" Id="Rf288237023354cb8" /></Relationships>
</file>

<file path=ppt/slides/_rels/slide63.xml.rels>&#65279;<?xml version="1.0" encoding="utf-8"?><Relationships xmlns="http://schemas.openxmlformats.org/package/2006/relationships"><Relationship Type="http://schemas.openxmlformats.org/officeDocument/2006/relationships/slideLayout" Target="/ppt/slideLayouts/slideLayout6.xml" Id="R08ba5313609d44ad" /><Relationship Type="http://schemas.openxmlformats.org/officeDocument/2006/relationships/image" Target="/ppt/media/image20.png" Id="Ra05f6119d33c4cf0" /><Relationship Type="http://schemas.openxmlformats.org/officeDocument/2006/relationships/notesSlide" Target="/ppt/notesSlides/notesSlide63.xml" Id="R4ac363d8aa664e7d" /></Relationships>
</file>

<file path=ppt/slides/_rels/slide64.xml.rels>&#65279;<?xml version="1.0" encoding="utf-8"?><Relationships xmlns="http://schemas.openxmlformats.org/package/2006/relationships"><Relationship Type="http://schemas.openxmlformats.org/officeDocument/2006/relationships/slideLayout" Target="/ppt/slideLayouts/slideLayout6.xml" Id="R1f8183d81c9c4e5a" /><Relationship Type="http://schemas.openxmlformats.org/officeDocument/2006/relationships/notesSlide" Target="/ppt/notesSlides/notesSlide64.xml" Id="R70f317faf8ad44f6" /></Relationships>
</file>

<file path=ppt/slides/_rels/slide65.xml.rels>&#65279;<?xml version="1.0" encoding="utf-8"?><Relationships xmlns="http://schemas.openxmlformats.org/package/2006/relationships"><Relationship Type="http://schemas.openxmlformats.org/officeDocument/2006/relationships/slideLayout" Target="/ppt/slideLayouts/slideLayout6.xml" Id="R6da2208fe8f34880" /><Relationship Type="http://schemas.openxmlformats.org/officeDocument/2006/relationships/notesSlide" Target="/ppt/notesSlides/notesSlide65.xml" Id="R5336d199703f4785" /></Relationships>
</file>

<file path=ppt/slides/_rels/slide66.xml.rels>&#65279;<?xml version="1.0" encoding="utf-8"?><Relationships xmlns="http://schemas.openxmlformats.org/package/2006/relationships"><Relationship Type="http://schemas.openxmlformats.org/officeDocument/2006/relationships/slideLayout" Target="/ppt/slideLayouts/slideLayout6.xml" Id="R6db8f6c1b2094012" /><Relationship Type="http://schemas.openxmlformats.org/officeDocument/2006/relationships/image" Target="/ppt/media/image21.png" Id="R3cc8c64b728f4f94" /><Relationship Type="http://schemas.openxmlformats.org/officeDocument/2006/relationships/notesSlide" Target="/ppt/notesSlides/notesSlide66.xml" Id="Rf9c345cc980c4a2d" /></Relationships>
</file>

<file path=ppt/slides/_rels/slide67.xml.rels>&#65279;<?xml version="1.0" encoding="utf-8"?><Relationships xmlns="http://schemas.openxmlformats.org/package/2006/relationships"><Relationship Type="http://schemas.openxmlformats.org/officeDocument/2006/relationships/slideLayout" Target="/ppt/slideLayouts/slideLayout6.xml" Id="Re0d7380b5ff54fdc" /><Relationship Type="http://schemas.openxmlformats.org/officeDocument/2006/relationships/notesSlide" Target="/ppt/notesSlides/notesSlide67.xml" Id="Rb7046a4e8d7943c1" /></Relationships>
</file>

<file path=ppt/slides/_rels/slide68.xml.rels>&#65279;<?xml version="1.0" encoding="utf-8"?><Relationships xmlns="http://schemas.openxmlformats.org/package/2006/relationships"><Relationship Type="http://schemas.openxmlformats.org/officeDocument/2006/relationships/slideLayout" Target="/ppt/slideLayouts/slideLayout6.xml" Id="Re3159fe8ca504617" /><Relationship Type="http://schemas.openxmlformats.org/officeDocument/2006/relationships/notesSlide" Target="/ppt/notesSlides/notesSlide68.xml" Id="Rcd2b239183a14483" /></Relationships>
</file>

<file path=ppt/slides/_rels/slide69.xml.rels>&#65279;<?xml version="1.0" encoding="utf-8"?><Relationships xmlns="http://schemas.openxmlformats.org/package/2006/relationships"><Relationship Type="http://schemas.openxmlformats.org/officeDocument/2006/relationships/slideLayout" Target="/ppt/slideLayouts/slideLayout6.xml" Id="R4059d2f4f3bb41c1" /><Relationship Type="http://schemas.openxmlformats.org/officeDocument/2006/relationships/image" Target="/ppt/media/image22.png" Id="R5eecbb06471d4a71" /><Relationship Type="http://schemas.openxmlformats.org/officeDocument/2006/relationships/notesSlide" Target="/ppt/notesSlides/notesSlide69.xml" Id="R90198783f7d44a20" /></Relationships>
</file>

<file path=ppt/slides/_rels/slide70.xml.rels>&#65279;<?xml version="1.0" encoding="utf-8"?><Relationships xmlns="http://schemas.openxmlformats.org/package/2006/relationships"><Relationship Type="http://schemas.openxmlformats.org/officeDocument/2006/relationships/slideLayout" Target="/ppt/slideLayouts/slideLayout6.xml" Id="Rbbd844bc16554bea" /><Relationship Type="http://schemas.openxmlformats.org/officeDocument/2006/relationships/notesSlide" Target="/ppt/notesSlides/notesSlide70.xml" Id="Rc277fe6ef9f5402e" /></Relationships>
</file>

<file path=ppt/slides/_rels/slide71.xml.rels>&#65279;<?xml version="1.0" encoding="utf-8"?><Relationships xmlns="http://schemas.openxmlformats.org/package/2006/relationships"><Relationship Type="http://schemas.openxmlformats.org/officeDocument/2006/relationships/slideLayout" Target="/ppt/slideLayouts/slideLayout6.xml" Id="R5584571146474a37" /><Relationship Type="http://schemas.openxmlformats.org/officeDocument/2006/relationships/notesSlide" Target="/ppt/notesSlides/notesSlide71.xml" Id="R6a9b4c4a6c16497d" /></Relationships>
</file>

<file path=ppt/slides/_rels/slide72.xml.rels>&#65279;<?xml version="1.0" encoding="utf-8"?><Relationships xmlns="http://schemas.openxmlformats.org/package/2006/relationships"><Relationship Type="http://schemas.openxmlformats.org/officeDocument/2006/relationships/slideLayout" Target="/ppt/slideLayouts/slideLayout6.xml" Id="R27bacaafd2514723" /><Relationship Type="http://schemas.openxmlformats.org/officeDocument/2006/relationships/image" Target="/ppt/media/image23.png" Id="Rfdc2662e923e49d2" /><Relationship Type="http://schemas.openxmlformats.org/officeDocument/2006/relationships/notesSlide" Target="/ppt/notesSlides/notesSlide72.xml" Id="Rb705b3ed177b415f" /></Relationships>
</file>

<file path=ppt/slides/_rels/slide73.xml.rels>&#65279;<?xml version="1.0" encoding="utf-8"?><Relationships xmlns="http://schemas.openxmlformats.org/package/2006/relationships"><Relationship Type="http://schemas.openxmlformats.org/officeDocument/2006/relationships/slideLayout" Target="/ppt/slideLayouts/slideLayout6.xml" Id="R37223f5bceb04c37" /><Relationship Type="http://schemas.openxmlformats.org/officeDocument/2006/relationships/notesSlide" Target="/ppt/notesSlides/notesSlide73.xml" Id="R3666fdfa541c4b2d" /></Relationships>
</file>

<file path=ppt/slides/_rels/slide74.xml.rels>&#65279;<?xml version="1.0" encoding="utf-8"?><Relationships xmlns="http://schemas.openxmlformats.org/package/2006/relationships"><Relationship Type="http://schemas.openxmlformats.org/officeDocument/2006/relationships/slideLayout" Target="/ppt/slideLayouts/slideLayout6.xml" Id="Rfe92655d41474cb5" /><Relationship Type="http://schemas.openxmlformats.org/officeDocument/2006/relationships/notesSlide" Target="/ppt/notesSlides/notesSlide74.xml" Id="Rc662d014ed714f5a" /></Relationships>
</file>

<file path=ppt/slides/_rels/slide75.xml.rels>&#65279;<?xml version="1.0" encoding="utf-8"?><Relationships xmlns="http://schemas.openxmlformats.org/package/2006/relationships"><Relationship Type="http://schemas.openxmlformats.org/officeDocument/2006/relationships/slideLayout" Target="/ppt/slideLayouts/slideLayout6.xml" Id="Rf268c1d776254b2c" /><Relationship Type="http://schemas.openxmlformats.org/officeDocument/2006/relationships/image" Target="/ppt/media/image24.png" Id="Rb581ef34850f4c0e" /><Relationship Type="http://schemas.openxmlformats.org/officeDocument/2006/relationships/notesSlide" Target="/ppt/notesSlides/notesSlide75.xml" Id="R8a95a4cf4a344ae9" /></Relationships>
</file>

<file path=ppt/slides/_rels/slide76.xml.rels>&#65279;<?xml version="1.0" encoding="utf-8"?><Relationships xmlns="http://schemas.openxmlformats.org/package/2006/relationships"><Relationship Type="http://schemas.openxmlformats.org/officeDocument/2006/relationships/slideLayout" Target="/ppt/slideLayouts/slideLayout6.xml" Id="R8ce01f8d6d43426c" /><Relationship Type="http://schemas.openxmlformats.org/officeDocument/2006/relationships/notesSlide" Target="/ppt/notesSlides/notesSlide76.xml" Id="Rc46012c29fc9445d" /></Relationships>
</file>

<file path=ppt/slides/_rels/slide77.xml.rels>&#65279;<?xml version="1.0" encoding="utf-8"?><Relationships xmlns="http://schemas.openxmlformats.org/package/2006/relationships"><Relationship Type="http://schemas.openxmlformats.org/officeDocument/2006/relationships/slideLayout" Target="/ppt/slideLayouts/slideLayout6.xml" Id="R992fccfce9c04852" /><Relationship Type="http://schemas.openxmlformats.org/officeDocument/2006/relationships/notesSlide" Target="/ppt/notesSlides/notesSlide77.xml" Id="Rac548ddef6d34320" /></Relationships>
</file>

<file path=ppt/slides/_rels/slide78.xml.rels>&#65279;<?xml version="1.0" encoding="utf-8"?><Relationships xmlns="http://schemas.openxmlformats.org/package/2006/relationships"><Relationship Type="http://schemas.openxmlformats.org/officeDocument/2006/relationships/slideLayout" Target="/ppt/slideLayouts/slideLayout6.xml" Id="R5e9dd318d4c8462c" /><Relationship Type="http://schemas.openxmlformats.org/officeDocument/2006/relationships/notesSlide" Target="/ppt/notesSlides/notesSlide78.xml" Id="R247527b84032455b" /></Relationships>
</file>

<file path=ppt/slides/_rels/slide79.xml.rels>&#65279;<?xml version="1.0" encoding="utf-8"?><Relationships xmlns="http://schemas.openxmlformats.org/package/2006/relationships"><Relationship Type="http://schemas.openxmlformats.org/officeDocument/2006/relationships/slideLayout" Target="/ppt/slideLayouts/slideLayout6.xml" Id="R6e2688e7a4e845d6" /><Relationship Type="http://schemas.openxmlformats.org/officeDocument/2006/relationships/notesSlide" Target="/ppt/notesSlides/notesSlide79.xml" Id="Raf7f100d61d54773" /></Relationships>
</file>

<file path=ppt/slides/_rels/slide80.xml.rels>&#65279;<?xml version="1.0" encoding="utf-8"?><Relationships xmlns="http://schemas.openxmlformats.org/package/2006/relationships"><Relationship Type="http://schemas.openxmlformats.org/officeDocument/2006/relationships/slideLayout" Target="/ppt/slideLayouts/slideLayout6.xml" Id="R3af93ea523534844" /><Relationship Type="http://schemas.openxmlformats.org/officeDocument/2006/relationships/image" Target="/ppt/media/image25.png" Id="R07dd0686fba5485c" /><Relationship Type="http://schemas.openxmlformats.org/officeDocument/2006/relationships/notesSlide" Target="/ppt/notesSlides/notesSlide80.xml" Id="Ra226120c92d747b1" /></Relationships>
</file>

<file path=ppt/slides/_rels/slide81.xml.rels>&#65279;<?xml version="1.0" encoding="utf-8"?><Relationships xmlns="http://schemas.openxmlformats.org/package/2006/relationships"><Relationship Type="http://schemas.openxmlformats.org/officeDocument/2006/relationships/slideLayout" Target="/ppt/slideLayouts/slideLayout6.xml" Id="Rf805e7d5147c4235" /><Relationship Type="http://schemas.openxmlformats.org/officeDocument/2006/relationships/notesSlide" Target="/ppt/notesSlides/notesSlide81.xml" Id="R8674ef8394d9429c" /></Relationships>
</file>

<file path=ppt/slides/_rels/slide82.xml.rels>&#65279;<?xml version="1.0" encoding="utf-8"?><Relationships xmlns="http://schemas.openxmlformats.org/package/2006/relationships"><Relationship Type="http://schemas.openxmlformats.org/officeDocument/2006/relationships/slideLayout" Target="/ppt/slideLayouts/slideLayout6.xml" Id="Re57d2d3a38934cb0" /><Relationship Type="http://schemas.openxmlformats.org/officeDocument/2006/relationships/image" Target="/ppt/media/image26.png" Id="Rbe56f214870d40dd" /><Relationship Type="http://schemas.openxmlformats.org/officeDocument/2006/relationships/notesSlide" Target="/ppt/notesSlides/notesSlide82.xml" Id="R8de283791c804c7f" /></Relationships>
</file>

<file path=ppt/slides/_rels/slide83.xml.rels>&#65279;<?xml version="1.0" encoding="utf-8"?><Relationships xmlns="http://schemas.openxmlformats.org/package/2006/relationships"><Relationship Type="http://schemas.openxmlformats.org/officeDocument/2006/relationships/slideLayout" Target="/ppt/slideLayouts/slideLayout6.xml" Id="Rd91a1372f5fc4e86" /><Relationship Type="http://schemas.openxmlformats.org/officeDocument/2006/relationships/notesSlide" Target="/ppt/notesSlides/notesSlide83.xml" Id="R347461f9f82c4748" /></Relationships>
</file>

<file path=ppt/slides/_rels/slide84.xml.rels>&#65279;<?xml version="1.0" encoding="utf-8"?><Relationships xmlns="http://schemas.openxmlformats.org/package/2006/relationships"><Relationship Type="http://schemas.openxmlformats.org/officeDocument/2006/relationships/slideLayout" Target="/ppt/slideLayouts/slideLayout6.xml" Id="R25a83e41ebeb4d33" /><Relationship Type="http://schemas.openxmlformats.org/officeDocument/2006/relationships/notesSlide" Target="/ppt/notesSlides/notesSlide84.xml" Id="Rb8e9b6df24b44553" /></Relationships>
</file>

<file path=ppt/slides/_rels/slide85.xml.rels>&#65279;<?xml version="1.0" encoding="utf-8"?><Relationships xmlns="http://schemas.openxmlformats.org/package/2006/relationships"><Relationship Type="http://schemas.openxmlformats.org/officeDocument/2006/relationships/slideLayout" Target="/ppt/slideLayouts/slideLayout6.xml" Id="Raf3be2f88ae6483e" /><Relationship Type="http://schemas.openxmlformats.org/officeDocument/2006/relationships/image" Target="/ppt/media/image27.png" Id="R3af1b19b9bdb4614" /><Relationship Type="http://schemas.openxmlformats.org/officeDocument/2006/relationships/notesSlide" Target="/ppt/notesSlides/notesSlide85.xml" Id="R23df107e0dd3429b" /></Relationships>
</file>

<file path=ppt/slides/_rels/slide86.xml.rels>&#65279;<?xml version="1.0" encoding="utf-8"?><Relationships xmlns="http://schemas.openxmlformats.org/package/2006/relationships"><Relationship Type="http://schemas.openxmlformats.org/officeDocument/2006/relationships/slideLayout" Target="/ppt/slideLayouts/slideLayout6.xml" Id="R9ab3470c02114b18" /><Relationship Type="http://schemas.openxmlformats.org/officeDocument/2006/relationships/notesSlide" Target="/ppt/notesSlides/notesSlide86.xml" Id="R3be6f7843ab14a25" /></Relationships>
</file>

<file path=ppt/slides/_rels/slide87.xml.rels>&#65279;<?xml version="1.0" encoding="utf-8"?><Relationships xmlns="http://schemas.openxmlformats.org/package/2006/relationships"><Relationship Type="http://schemas.openxmlformats.org/officeDocument/2006/relationships/slideLayout" Target="/ppt/slideLayouts/slideLayout6.xml" Id="R556a026bdf2d4da1" /><Relationship Type="http://schemas.openxmlformats.org/officeDocument/2006/relationships/notesSlide" Target="/ppt/notesSlides/notesSlide87.xml" Id="Rcfbb9e236b844d9a" /></Relationships>
</file>

<file path=ppt/slides/_rels/slide88.xml.rels>&#65279;<?xml version="1.0" encoding="utf-8"?><Relationships xmlns="http://schemas.openxmlformats.org/package/2006/relationships"><Relationship Type="http://schemas.openxmlformats.org/officeDocument/2006/relationships/slideLayout" Target="/ppt/slideLayouts/slideLayout6.xml" Id="Rb7355fe867c74c4f" /><Relationship Type="http://schemas.openxmlformats.org/officeDocument/2006/relationships/image" Target="/ppt/media/image28.png" Id="Rd46451c3bc7646d1" /><Relationship Type="http://schemas.openxmlformats.org/officeDocument/2006/relationships/notesSlide" Target="/ppt/notesSlides/notesSlide88.xml" Id="R647747a0484f4b77" /></Relationships>
</file>

<file path=ppt/slides/_rels/slide89.xml.rels>&#65279;<?xml version="1.0" encoding="utf-8"?><Relationships xmlns="http://schemas.openxmlformats.org/package/2006/relationships"><Relationship Type="http://schemas.openxmlformats.org/officeDocument/2006/relationships/slideLayout" Target="/ppt/slideLayouts/slideLayout6.xml" Id="Rcd098604613c4e54" /><Relationship Type="http://schemas.openxmlformats.org/officeDocument/2006/relationships/notesSlide" Target="/ppt/notesSlides/notesSlide89.xml" Id="R43851a12c9784cd8" /></Relationships>
</file>

<file path=ppt/slides/_rels/slide90.xml.rels>&#65279;<?xml version="1.0" encoding="utf-8"?><Relationships xmlns="http://schemas.openxmlformats.org/package/2006/relationships"><Relationship Type="http://schemas.openxmlformats.org/officeDocument/2006/relationships/slideLayout" Target="/ppt/slideLayouts/slideLayout6.xml" Id="R162efc5e7d5049dc" /><Relationship Type="http://schemas.openxmlformats.org/officeDocument/2006/relationships/notesSlide" Target="/ppt/notesSlides/notesSlide90.xml" Id="R618b0f9d066b4b94" /></Relationships>
</file>

<file path=ppt/slides/_rels/slide91.xml.rels>&#65279;<?xml version="1.0" encoding="utf-8"?><Relationships xmlns="http://schemas.openxmlformats.org/package/2006/relationships"><Relationship Type="http://schemas.openxmlformats.org/officeDocument/2006/relationships/slideLayout" Target="/ppt/slideLayouts/slideLayout6.xml" Id="R52e356312ed54fcb" /><Relationship Type="http://schemas.openxmlformats.org/officeDocument/2006/relationships/image" Target="/ppt/media/image29.png" Id="Rf4157b2d3c994746" /><Relationship Type="http://schemas.openxmlformats.org/officeDocument/2006/relationships/notesSlide" Target="/ppt/notesSlides/notesSlide91.xml" Id="Rad73c597e93c4b25" /></Relationships>
</file>

<file path=ppt/slides/_rels/slide92.xml.rels>&#65279;<?xml version="1.0" encoding="utf-8"?><Relationships xmlns="http://schemas.openxmlformats.org/package/2006/relationships"><Relationship Type="http://schemas.openxmlformats.org/officeDocument/2006/relationships/slideLayout" Target="/ppt/slideLayouts/slideLayout6.xml" Id="R685677136b824aa4" /><Relationship Type="http://schemas.openxmlformats.org/officeDocument/2006/relationships/notesSlide" Target="/ppt/notesSlides/notesSlide92.xml" Id="Rc6bd979002d54528" /></Relationships>
</file>

<file path=ppt/slides/_rels/slide93.xml.rels>&#65279;<?xml version="1.0" encoding="utf-8"?><Relationships xmlns="http://schemas.openxmlformats.org/package/2006/relationships"><Relationship Type="http://schemas.openxmlformats.org/officeDocument/2006/relationships/slideLayout" Target="/ppt/slideLayouts/slideLayout6.xml" Id="R946f81f27b1c431e" /><Relationship Type="http://schemas.openxmlformats.org/officeDocument/2006/relationships/notesSlide" Target="/ppt/notesSlides/notesSlide93.xml" Id="Rc1ff885673bb470d" /></Relationships>
</file>

<file path=ppt/slides/_rels/slide94.xml.rels>&#65279;<?xml version="1.0" encoding="utf-8"?><Relationships xmlns="http://schemas.openxmlformats.org/package/2006/relationships"><Relationship Type="http://schemas.openxmlformats.org/officeDocument/2006/relationships/slideLayout" Target="/ppt/slideLayouts/slideLayout6.xml" Id="R5bd91740953e43ef" /><Relationship Type="http://schemas.openxmlformats.org/officeDocument/2006/relationships/image" Target="/ppt/media/image30.png" Id="R1183573371104d0a" /><Relationship Type="http://schemas.openxmlformats.org/officeDocument/2006/relationships/notesSlide" Target="/ppt/notesSlides/notesSlide94.xml" Id="R3dd1063245f44bce" /></Relationships>
</file>

<file path=ppt/slides/_rels/slide95.xml.rels>&#65279;<?xml version="1.0" encoding="utf-8"?><Relationships xmlns="http://schemas.openxmlformats.org/package/2006/relationships"><Relationship Type="http://schemas.openxmlformats.org/officeDocument/2006/relationships/slideLayout" Target="/ppt/slideLayouts/slideLayout6.xml" Id="R6741bc5742024411" /><Relationship Type="http://schemas.openxmlformats.org/officeDocument/2006/relationships/notesSlide" Target="/ppt/notesSlides/notesSlide95.xml" Id="R9cb4cf402bfe4144" /></Relationships>
</file>

<file path=ppt/slides/_rels/slide96.xml.rels>&#65279;<?xml version="1.0" encoding="utf-8"?><Relationships xmlns="http://schemas.openxmlformats.org/package/2006/relationships"><Relationship Type="http://schemas.openxmlformats.org/officeDocument/2006/relationships/slideLayout" Target="/ppt/slideLayouts/slideLayout6.xml" Id="Rb21dbc0a12714e35" /><Relationship Type="http://schemas.openxmlformats.org/officeDocument/2006/relationships/notesSlide" Target="/ppt/notesSlides/notesSlide96.xml" Id="R205d82a518ea41e4" /></Relationships>
</file>

<file path=ppt/slides/_rels/slide97.xml.rels>&#65279;<?xml version="1.0" encoding="utf-8"?><Relationships xmlns="http://schemas.openxmlformats.org/package/2006/relationships"><Relationship Type="http://schemas.openxmlformats.org/officeDocument/2006/relationships/slideLayout" Target="/ppt/slideLayouts/slideLayout6.xml" Id="R4e16db59a71c4448" /><Relationship Type="http://schemas.openxmlformats.org/officeDocument/2006/relationships/notesSlide" Target="/ppt/notesSlides/notesSlide97.xml" Id="Rd3ce7001fe584d92" /></Relationships>
</file>

<file path=ppt/slides/_rels/slide98.xml.rels>&#65279;<?xml version="1.0" encoding="utf-8"?><Relationships xmlns="http://schemas.openxmlformats.org/package/2006/relationships"><Relationship Type="http://schemas.openxmlformats.org/officeDocument/2006/relationships/slideLayout" Target="/ppt/slideLayouts/slideLayout6.xml" Id="R584aff04ce784a9b" /><Relationship Type="http://schemas.openxmlformats.org/officeDocument/2006/relationships/notesSlide" Target="/ppt/notesSlides/notesSlide98.xml" Id="Rf63d3cbc4bc348e1" /></Relationships>
</file>

<file path=ppt/slides/_rels/slide99.xml.rels>&#65279;<?xml version="1.0" encoding="utf-8"?><Relationships xmlns="http://schemas.openxmlformats.org/package/2006/relationships"><Relationship Type="http://schemas.openxmlformats.org/officeDocument/2006/relationships/slideLayout" Target="/ppt/slideLayouts/slideLayout6.xml" Id="Ra26f821a924c4414" /><Relationship Type="http://schemas.openxmlformats.org/officeDocument/2006/relationships/image" Target="/ppt/media/image31.png" Id="Rc17c931984d846af" /><Relationship Type="http://schemas.openxmlformats.org/officeDocument/2006/relationships/notesSlide" Target="/ppt/notesSlides/notesSlide99.xml" Id="R7f611e86979348be"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6.xml" Id="R59da0986672f4369" /><Relationship Type="http://schemas.openxmlformats.org/officeDocument/2006/relationships/notesSlide" Target="/ppt/notesSlides/notesSlide100.xml" Id="Reb76d5cb8b044417"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6.xml" Id="R383a0056946545b2" /><Relationship Type="http://schemas.openxmlformats.org/officeDocument/2006/relationships/image" Target="/ppt/media/image32.png" Id="R2eef19537f3a41ad" /><Relationship Type="http://schemas.openxmlformats.org/officeDocument/2006/relationships/notesSlide" Target="/ppt/notesSlides/notesSlide101.xml" Id="R8660df3e841c4990"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6.xml" Id="R01de8ac40f0d4f90" /><Relationship Type="http://schemas.openxmlformats.org/officeDocument/2006/relationships/notesSlide" Target="/ppt/notesSlides/notesSlide102.xml" Id="Rb31c1ba12e5f4bf3"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6.xml" Id="R10c217944039484e" /><Relationship Type="http://schemas.openxmlformats.org/officeDocument/2006/relationships/notesSlide" Target="/ppt/notesSlides/notesSlide103.xml" Id="Ra0d096b743f54a9d"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6.xml" Id="R98a78c2bd7244943" /><Relationship Type="http://schemas.openxmlformats.org/officeDocument/2006/relationships/image" Target="/ppt/media/image33.png" Id="Rfcbd146a6f674a06" /><Relationship Type="http://schemas.openxmlformats.org/officeDocument/2006/relationships/notesSlide" Target="/ppt/notesSlides/notesSlide104.xml" Id="R1d7ebe4348264108"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6.xml" Id="R55c57c0ace7540f4" /><Relationship Type="http://schemas.openxmlformats.org/officeDocument/2006/relationships/notesSlide" Target="/ppt/notesSlides/notesSlide105.xml" Id="R8c1af8ea1d4e4e1e"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6.xml" Id="R48383281ff7f42d4" /><Relationship Type="http://schemas.openxmlformats.org/officeDocument/2006/relationships/notesSlide" Target="/ppt/notesSlides/notesSlide106.xml" Id="R6daf642b571c442c"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6.xml" Id="R766813030b0a4d2e" /><Relationship Type="http://schemas.openxmlformats.org/officeDocument/2006/relationships/notesSlide" Target="/ppt/notesSlides/notesSlide107.xml" Id="Rc3e7fde432764941"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6.xml" Id="R3c14fc55e3d14929" /><Relationship Type="http://schemas.openxmlformats.org/officeDocument/2006/relationships/notesSlide" Target="/ppt/notesSlides/notesSlide108.xml" Id="R155555eb7c864ceb"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6.xml" Id="Rfcfe80f6ec394961" /><Relationship Type="http://schemas.openxmlformats.org/officeDocument/2006/relationships/image" Target="/ppt/media/image34.png" Id="Rfd9c693a13f54a35" /><Relationship Type="http://schemas.openxmlformats.org/officeDocument/2006/relationships/notesSlide" Target="/ppt/notesSlides/notesSlide109.xml" Id="R5c72eaf191f640be"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6.xml" Id="Rf4d30a9889764230" /><Relationship Type="http://schemas.openxmlformats.org/officeDocument/2006/relationships/notesSlide" Target="/ppt/notesSlides/notesSlide110.xml" Id="R9b9e024ea8a549b5"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6.xml" Id="Rd04c6ad3ed924e28" /><Relationship Type="http://schemas.openxmlformats.org/officeDocument/2006/relationships/notesSlide" Target="/ppt/notesSlides/notesSlide111.xml" Id="R76b4d0b7930b4a9b"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6.xml" Id="Rfd4a041ac91a4d21" /><Relationship Type="http://schemas.openxmlformats.org/officeDocument/2006/relationships/notesSlide" Target="/ppt/notesSlides/notesSlide112.xml" Id="R1491b59b11214b7e"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6.xml" Id="R1e874067ac0f491b" /><Relationship Type="http://schemas.openxmlformats.org/officeDocument/2006/relationships/notesSlide" Target="/ppt/notesSlides/notesSlide113.xml" Id="Rce4751942b374a25"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6.xml" Id="Ra32e6a4c83da4840" /><Relationship Type="http://schemas.openxmlformats.org/officeDocument/2006/relationships/image" Target="/ppt/media/image35.png" Id="Rcb58f97f91014ebc" /><Relationship Type="http://schemas.openxmlformats.org/officeDocument/2006/relationships/notesSlide" Target="/ppt/notesSlides/notesSlide114.xml" Id="Rf6e64b16dc934337"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6.xml" Id="Rc211f0aedb504818" /><Relationship Type="http://schemas.openxmlformats.org/officeDocument/2006/relationships/notesSlide" Target="/ppt/notesSlides/notesSlide115.xml" Id="Rb6beedb3194b40cf"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6.xml" Id="R09a478baa57d4eb8" /><Relationship Type="http://schemas.openxmlformats.org/officeDocument/2006/relationships/notesSlide" Target="/ppt/notesSlides/notesSlide116.xml" Id="Ra61fdb54c76a48cd" /></Relationships>
</file>

<file path=ppt/slides/_rels/slide117.xml.rels>&#65279;<?xml version="1.0" encoding="utf-8"?><Relationships xmlns="http://schemas.openxmlformats.org/package/2006/relationships"><Relationship Type="http://schemas.openxmlformats.org/officeDocument/2006/relationships/slideLayout" Target="/ppt/slideLayouts/slideLayout6.xml" Id="R087ceba77deb49c2" /><Relationship Type="http://schemas.openxmlformats.org/officeDocument/2006/relationships/image" Target="/ppt/media/image36.png" Id="Rfc6c1f2c0a3f47df" /><Relationship Type="http://schemas.openxmlformats.org/officeDocument/2006/relationships/notesSlide" Target="/ppt/notesSlides/notesSlide117.xml" Id="R85cde694e6114a27" /></Relationships>
</file>

<file path=ppt/slides/_rels/slide118.xml.rels>&#65279;<?xml version="1.0" encoding="utf-8"?><Relationships xmlns="http://schemas.openxmlformats.org/package/2006/relationships"><Relationship Type="http://schemas.openxmlformats.org/officeDocument/2006/relationships/slideLayout" Target="/ppt/slideLayouts/slideLayout6.xml" Id="R85cd932284c0464c" /><Relationship Type="http://schemas.openxmlformats.org/officeDocument/2006/relationships/notesSlide" Target="/ppt/notesSlides/notesSlide118.xml" Id="R6e5be78826c944e2" /></Relationships>
</file>

<file path=ppt/slides/_rels/slide119.xml.rels>&#65279;<?xml version="1.0" encoding="utf-8"?><Relationships xmlns="http://schemas.openxmlformats.org/package/2006/relationships"><Relationship Type="http://schemas.openxmlformats.org/officeDocument/2006/relationships/slideLayout" Target="/ppt/slideLayouts/slideLayout6.xml" Id="Ra6b81bfb56fb442b" /><Relationship Type="http://schemas.openxmlformats.org/officeDocument/2006/relationships/notesSlide" Target="/ppt/notesSlides/notesSlide119.xml" Id="Rc4f2b3a14e914dd3" /></Relationships>
</file>

<file path=ppt/slides/_rels/slide120.xml.rels>&#65279;<?xml version="1.0" encoding="utf-8"?><Relationships xmlns="http://schemas.openxmlformats.org/package/2006/relationships"><Relationship Type="http://schemas.openxmlformats.org/officeDocument/2006/relationships/slideLayout" Target="/ppt/slideLayouts/slideLayout6.xml" Id="R740de185031a4d69" /><Relationship Type="http://schemas.openxmlformats.org/officeDocument/2006/relationships/notesSlide" Target="/ppt/notesSlides/notesSlide120.xml" Id="R7f3e547d205e4a42"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251934C-7684-42ED-B692-64D8A9196A6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2" name="">
            <a:extLst xmlns:a="http://schemas.openxmlformats.org/drawingml/2006/main">
              <a:ext uri="{FF2B5EF4-FFF2-40B4-BE49-F238E27FC236}">
                <a16:creationId xmlns:a16="http://schemas.microsoft.com/office/drawing/2014/main" id="{E17D227B-DCFA-4A79-8BD9-CC8C9FE803B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a:t>
            </a:r>
          </a:p>
        </p:txBody>
      </p:sp>
      <p:sp>
        <p:nvSpPr>
          <p:cNvPr id="3" name="">
            <a:extLst xmlns:a="http://schemas.openxmlformats.org/drawingml/2006/main">
              <a:ext uri="{FF2B5EF4-FFF2-40B4-BE49-F238E27FC236}">
                <a16:creationId xmlns:a16="http://schemas.microsoft.com/office/drawing/2014/main" id="{55FC0BEE-0DFF-460A-8642-0C957368F737}"/>
              </a:ext>
            </a:extLst>
          </p:cNvPr>
          <p:cNvSpPr>
            <a:spLocks xmlns:a="http://schemas.openxmlformats.org/drawingml/2006/main" noGrp="1"/>
          </p:cNvSpPr>
          <p:nvPr/>
        </p:nvSpPr>
        <p:spPr>
          <a:xfrm xmlns:a="http://schemas.openxmlformats.org/drawingml/2006/main">
            <a:off x="609600" y="723900"/>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DIGITALE BILDUNG / DIGITALE GRUNDBILDUNG</a:t>
            </a:r>
          </a:p>
        </p:txBody>
      </p:sp>
      <p:sp>
        <p:nvSpPr>
          <p:cNvPr id="4" name="">
            <a:extLst xmlns:a="http://schemas.openxmlformats.org/drawingml/2006/main">
              <a:ext uri="{FF2B5EF4-FFF2-40B4-BE49-F238E27FC236}">
                <a16:creationId xmlns:a16="http://schemas.microsoft.com/office/drawing/2014/main" id="{B9C377FC-CB51-4CCB-88B5-CC5A7B795029}"/>
              </a:ext>
            </a:extLst>
          </p:cNvPr>
          <p:cNvSpPr>
            <a:spLocks xmlns:a="http://schemas.openxmlformats.org/drawingml/2006/main" noGrp="1"/>
          </p:cNvSpPr>
          <p:nvPr/>
        </p:nvSpPr>
        <p:spPr>
          <a:xfrm xmlns:a="http://schemas.openxmlformats.org/drawingml/2006/main">
            <a:off x="609600" y="1790700"/>
            <a:ext cx="10477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300" b="0">
                <a:solidFill>
                  <a:srgbClr val="333333"/>
                </a:solidFill>
                <a:latin typeface="Bebas Neue"/>
                <a:ea typeface="Bebas Neue"/>
                <a:cs typeface="Bebas Neue"/>
              </a:defRPr>
            </a:pPr>
            <a:r>
              <a:rPr sz="6300" b="0">
                <a:solidFill>
                  <a:srgbClr val="333333"/>
                </a:solidFill>
                <a:latin typeface="Bebas Neue"/>
                <a:ea typeface="Bebas Neue"/>
                <a:cs typeface="Bebas Neue"/>
              </a:rPr>
              <a:t>2. Klasse</a:t>
            </a:r>
          </a:p>
        </p:txBody>
      </p:sp>
      <p:sp>
        <p:nvSpPr>
          <p:cNvPr id="5" name="">
            <a:extLst xmlns:a="http://schemas.openxmlformats.org/drawingml/2006/main">
              <a:ext uri="{FF2B5EF4-FFF2-40B4-BE49-F238E27FC236}">
                <a16:creationId xmlns:a16="http://schemas.microsoft.com/office/drawing/2014/main" id="{DEA7DE6E-3307-43FD-805C-DFA0356B6AF9}"/>
              </a:ext>
            </a:extLst>
          </p:cNvPr>
          <p:cNvSpPr>
            <a:spLocks xmlns:a="http://schemas.openxmlformats.org/drawingml/2006/main" noGrp="1"/>
          </p:cNvSpPr>
          <p:nvPr/>
        </p:nvSpPr>
        <p:spPr>
          <a:xfrm xmlns:a="http://schemas.openxmlformats.org/drawingml/2006/main">
            <a:off x="609600" y="3171825"/>
            <a:ext cx="10382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Gestalten und zusammenarbeiten</a:t>
            </a:r>
          </a:p>
        </p:txBody>
      </p:sp>
      <p:sp>
        <p:nvSpPr>
          <p:cNvPr id="6" name="">
            <a:extLst xmlns:a="http://schemas.openxmlformats.org/drawingml/2006/main">
              <a:ext uri="{FF2B5EF4-FFF2-40B4-BE49-F238E27FC236}">
                <a16:creationId xmlns:a16="http://schemas.microsoft.com/office/drawing/2014/main" id="{52F4F36C-86D7-458D-B146-0F262257A0DF}"/>
              </a:ext>
            </a:extLst>
          </p:cNvPr>
          <p:cNvSpPr>
            <a:spLocks xmlns:a="http://schemas.openxmlformats.org/drawingml/2006/main" noGrp="1"/>
          </p:cNvSpPr>
          <p:nvPr/>
        </p:nvSpPr>
        <p:spPr>
          <a:xfrm xmlns:a="http://schemas.openxmlformats.org/drawingml/2006/main">
            <a:off x="609600" y="5048250"/>
            <a:ext cx="8572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666666"/>
                </a:solidFill>
                <a:latin typeface="Argentum Sans"/>
                <a:ea typeface="Argentum Sans"/>
                <a:cs typeface="Argentum Sans"/>
              </a:defRPr>
            </a:pPr>
            <a:r>
              <a:rPr sz="2100" b="0">
                <a:solidFill>
                  <a:srgbClr val="666666"/>
                </a:solidFill>
                <a:latin typeface="Argentum Sans"/>
                <a:ea typeface="Argentum Sans"/>
                <a:cs typeface="Argentum Sans"/>
              </a:rPr>
              <a:t>6 Themen für den Unterricht</a:t>
            </a:r>
          </a:p>
        </p:txBody>
      </p:sp>
    </p:spTree>
    <p:extLst>
      <p:ext uri="{BB962C8B-B14F-4D97-AF65-F5344CB8AC3E}">
        <p14:creationId xmlns:p14="http://schemas.microsoft.com/office/powerpoint/2010/main" val="176816440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BF96ADA-0BD9-4E17-A5CE-52C9A22CC65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6. Schulstufe</a:t>
            </a:r>
          </a:p>
        </p:txBody>
      </p:sp>
      <p:sp>
        <p:nvSpPr>
          <p:cNvPr id="2" name="">
            <a:extLst xmlns:a="http://schemas.openxmlformats.org/drawingml/2006/main">
              <a:ext uri="{FF2B5EF4-FFF2-40B4-BE49-F238E27FC236}">
                <a16:creationId xmlns:a16="http://schemas.microsoft.com/office/drawing/2014/main" id="{944D0583-942D-4838-8C3F-7D657A18ABA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Unsere Themen</a:t>
            </a:r>
          </a:p>
        </p:txBody>
      </p:sp>
      <p:sp>
        <p:nvSpPr>
          <p:cNvPr id="3" name="">
            <a:extLst xmlns:a="http://schemas.openxmlformats.org/drawingml/2006/main">
              <a:ext uri="{FF2B5EF4-FFF2-40B4-BE49-F238E27FC236}">
                <a16:creationId xmlns:a16="http://schemas.microsoft.com/office/drawing/2014/main" id="{B90F4ECD-DB70-4544-8275-1E5B45D4C83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C7C50957-53F3-42B0-8C76-EAFCA527320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a:t>
            </a:r>
          </a:p>
        </p:txBody>
      </p:sp>
      <p:sp>
        <p:nvSpPr>
          <p:cNvPr id="5" name="">
            <a:extLst xmlns:a="http://schemas.openxmlformats.org/drawingml/2006/main">
              <a:ext uri="{FF2B5EF4-FFF2-40B4-BE49-F238E27FC236}">
                <a16:creationId xmlns:a16="http://schemas.microsoft.com/office/drawing/2014/main" id="{949203DB-8B64-4A78-9910-6B860020538B}"/>
              </a:ext>
            </a:extLst>
          </p:cNvPr>
          <p:cNvSpPr>
            <a:spLocks xmlns:a="http://schemas.openxmlformats.org/drawingml/2006/main" noGrp="1"/>
          </p:cNvSpPr>
          <p:nvPr/>
        </p:nvSpPr>
        <p:spPr>
          <a:xfrm xmlns:a="http://schemas.openxmlformats.org/drawingml/2006/main">
            <a:off x="609600" y="200025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CA96F7D0-43DB-483C-BB8F-4EA05D482F68}"/>
              </a:ext>
            </a:extLst>
          </p:cNvPr>
          <p:cNvSpPr>
            <a:spLocks xmlns:a="http://schemas.openxmlformats.org/drawingml/2006/main" noGrp="1"/>
          </p:cNvSpPr>
          <p:nvPr/>
        </p:nvSpPr>
        <p:spPr>
          <a:xfrm xmlns:a="http://schemas.openxmlformats.org/drawingml/2006/main">
            <a:off x="1457325" y="200025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Die Reise einer Nachricht</a:t>
            </a:r>
          </a:p>
        </p:txBody>
      </p:sp>
      <p:sp>
        <p:nvSpPr>
          <p:cNvPr id="7" name="">
            <a:extLst xmlns:a="http://schemas.openxmlformats.org/drawingml/2006/main">
              <a:ext uri="{FF2B5EF4-FFF2-40B4-BE49-F238E27FC236}">
                <a16:creationId xmlns:a16="http://schemas.microsoft.com/office/drawing/2014/main" id="{2A69157F-6951-448F-9A81-1E9711C18CCE}"/>
              </a:ext>
            </a:extLst>
          </p:cNvPr>
          <p:cNvSpPr>
            <a:spLocks xmlns:a="http://schemas.openxmlformats.org/drawingml/2006/main" noGrp="1"/>
          </p:cNvSpPr>
          <p:nvPr/>
        </p:nvSpPr>
        <p:spPr>
          <a:xfrm xmlns:a="http://schemas.openxmlformats.org/drawingml/2006/main">
            <a:off x="609600" y="265747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1F101FF-6C97-4911-9D21-652B139C4D07}"/>
              </a:ext>
            </a:extLst>
          </p:cNvPr>
          <p:cNvSpPr>
            <a:spLocks xmlns:a="http://schemas.openxmlformats.org/drawingml/2006/main" noGrp="1"/>
          </p:cNvSpPr>
          <p:nvPr/>
        </p:nvSpPr>
        <p:spPr>
          <a:xfrm xmlns:a="http://schemas.openxmlformats.org/drawingml/2006/main">
            <a:off x="1457325" y="265747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Daten unter der Lupe</a:t>
            </a:r>
          </a:p>
        </p:txBody>
      </p:sp>
      <p:sp>
        <p:nvSpPr>
          <p:cNvPr id="9" name="">
            <a:extLst xmlns:a="http://schemas.openxmlformats.org/drawingml/2006/main">
              <a:ext uri="{FF2B5EF4-FFF2-40B4-BE49-F238E27FC236}">
                <a16:creationId xmlns:a16="http://schemas.microsoft.com/office/drawing/2014/main" id="{E90F5D49-9761-4553-B04B-50D205249FC0}"/>
              </a:ext>
            </a:extLst>
          </p:cNvPr>
          <p:cNvSpPr>
            <a:spLocks xmlns:a="http://schemas.openxmlformats.org/drawingml/2006/main" noGrp="1"/>
          </p:cNvSpPr>
          <p:nvPr/>
        </p:nvSpPr>
        <p:spPr>
          <a:xfrm xmlns:a="http://schemas.openxmlformats.org/drawingml/2006/main">
            <a:off x="609600" y="331470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3009F6FD-2330-42E9-81B3-2547FCCC3454}"/>
              </a:ext>
            </a:extLst>
          </p:cNvPr>
          <p:cNvSpPr>
            <a:spLocks xmlns:a="http://schemas.openxmlformats.org/drawingml/2006/main" noGrp="1"/>
          </p:cNvSpPr>
          <p:nvPr/>
        </p:nvSpPr>
        <p:spPr>
          <a:xfrm xmlns:a="http://schemas.openxmlformats.org/drawingml/2006/main">
            <a:off x="1457325" y="331470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Mein digitaler Schutzplan</a:t>
            </a:r>
          </a:p>
        </p:txBody>
      </p:sp>
      <p:sp>
        <p:nvSpPr>
          <p:cNvPr id="11" name="">
            <a:extLst xmlns:a="http://schemas.openxmlformats.org/drawingml/2006/main">
              <a:ext uri="{FF2B5EF4-FFF2-40B4-BE49-F238E27FC236}">
                <a16:creationId xmlns:a16="http://schemas.microsoft.com/office/drawing/2014/main" id="{6F2C7125-AA09-43C7-8DB1-E4C879CB700F}"/>
              </a:ext>
            </a:extLst>
          </p:cNvPr>
          <p:cNvSpPr>
            <a:spLocks xmlns:a="http://schemas.openxmlformats.org/drawingml/2006/main" noGrp="1"/>
          </p:cNvSpPr>
          <p:nvPr/>
        </p:nvSpPr>
        <p:spPr>
          <a:xfrm xmlns:a="http://schemas.openxmlformats.org/drawingml/2006/main">
            <a:off x="609600" y="397192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CE105BAD-A9BC-406E-B529-2470FC23B0B8}"/>
              </a:ext>
            </a:extLst>
          </p:cNvPr>
          <p:cNvSpPr>
            <a:spLocks xmlns:a="http://schemas.openxmlformats.org/drawingml/2006/main" noGrp="1"/>
          </p:cNvSpPr>
          <p:nvPr/>
        </p:nvSpPr>
        <p:spPr>
          <a:xfrm xmlns:a="http://schemas.openxmlformats.org/drawingml/2006/main">
            <a:off x="1457325" y="397192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Werbung fair gestalten</a:t>
            </a:r>
          </a:p>
        </p:txBody>
      </p:sp>
      <p:sp>
        <p:nvSpPr>
          <p:cNvPr id="13" name="">
            <a:extLst xmlns:a="http://schemas.openxmlformats.org/drawingml/2006/main">
              <a:ext uri="{FF2B5EF4-FFF2-40B4-BE49-F238E27FC236}">
                <a16:creationId xmlns:a16="http://schemas.microsoft.com/office/drawing/2014/main" id="{5EABBE1C-36C3-4A17-8594-DDA98EB9DAD8}"/>
              </a:ext>
            </a:extLst>
          </p:cNvPr>
          <p:cNvSpPr>
            <a:spLocks xmlns:a="http://schemas.openxmlformats.org/drawingml/2006/main" noGrp="1"/>
          </p:cNvSpPr>
          <p:nvPr/>
        </p:nvSpPr>
        <p:spPr>
          <a:xfrm xmlns:a="http://schemas.openxmlformats.org/drawingml/2006/main">
            <a:off x="609600" y="462915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9B38377-A21A-4DDD-B3B1-19DEBB3D1D3F}"/>
              </a:ext>
            </a:extLst>
          </p:cNvPr>
          <p:cNvSpPr>
            <a:spLocks xmlns:a="http://schemas.openxmlformats.org/drawingml/2006/main" noGrp="1"/>
          </p:cNvSpPr>
          <p:nvPr/>
        </p:nvSpPr>
        <p:spPr>
          <a:xfrm xmlns:a="http://schemas.openxmlformats.org/drawingml/2006/main">
            <a:off x="1457325" y="462915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Wissen gemeinsam veröffentlichen</a:t>
            </a:r>
          </a:p>
        </p:txBody>
      </p:sp>
      <p:sp>
        <p:nvSpPr>
          <p:cNvPr id="15" name="">
            <a:extLst xmlns:a="http://schemas.openxmlformats.org/drawingml/2006/main">
              <a:ext uri="{FF2B5EF4-FFF2-40B4-BE49-F238E27FC236}">
                <a16:creationId xmlns:a16="http://schemas.microsoft.com/office/drawing/2014/main" id="{444617FF-F040-4930-8244-9AF9C442FADD}"/>
              </a:ext>
            </a:extLst>
          </p:cNvPr>
          <p:cNvSpPr>
            <a:spLocks xmlns:a="http://schemas.openxmlformats.org/drawingml/2006/main" noGrp="1"/>
          </p:cNvSpPr>
          <p:nvPr/>
        </p:nvSpPr>
        <p:spPr>
          <a:xfrm xmlns:a="http://schemas.openxmlformats.org/drawingml/2006/main">
            <a:off x="609600" y="528637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06</a:t>
            </a:r>
          </a:p>
        </p:txBody>
      </p:sp>
      <p:sp>
        <p:nvSpPr>
          <p:cNvPr id="16" name="">
            <a:extLst xmlns:a="http://schemas.openxmlformats.org/drawingml/2006/main">
              <a:ext uri="{FF2B5EF4-FFF2-40B4-BE49-F238E27FC236}">
                <a16:creationId xmlns:a16="http://schemas.microsoft.com/office/drawing/2014/main" id="{685E45A4-D32F-4F42-AFBE-30026ECE0DA6}"/>
              </a:ext>
            </a:extLst>
          </p:cNvPr>
          <p:cNvSpPr>
            <a:spLocks xmlns:a="http://schemas.openxmlformats.org/drawingml/2006/main" noGrp="1"/>
          </p:cNvSpPr>
          <p:nvPr/>
        </p:nvSpPr>
        <p:spPr>
          <a:xfrm xmlns:a="http://schemas.openxmlformats.org/drawingml/2006/main">
            <a:off x="1457325" y="528637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Ein Spiel mit klaren Regeln</a:t>
            </a:r>
          </a:p>
        </p:txBody>
      </p:sp>
    </p:spTree>
    <p:extLst>
      <p:ext uri="{BB962C8B-B14F-4D97-AF65-F5344CB8AC3E}">
        <p14:creationId xmlns:p14="http://schemas.microsoft.com/office/powerpoint/2010/main" val="144757196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84AAC0A-1D85-4A87-A25B-E7ADDD6DD27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DEIN ALLTAG</a:t>
            </a:r>
          </a:p>
        </p:txBody>
      </p:sp>
      <p:sp>
        <p:nvSpPr>
          <p:cNvPr id="2" name="">
            <a:extLst xmlns:a="http://schemas.openxmlformats.org/drawingml/2006/main">
              <a:ext uri="{FF2B5EF4-FFF2-40B4-BE49-F238E27FC236}">
                <a16:creationId xmlns:a16="http://schemas.microsoft.com/office/drawing/2014/main" id="{CF199546-9274-4904-A4BE-E8FF370E72E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 Reise einer Nachricht</a:t>
            </a:r>
          </a:p>
        </p:txBody>
      </p:sp>
      <p:sp>
        <p:nvSpPr>
          <p:cNvPr id="3" name="">
            <a:extLst xmlns:a="http://schemas.openxmlformats.org/drawingml/2006/main">
              <a:ext uri="{FF2B5EF4-FFF2-40B4-BE49-F238E27FC236}">
                <a16:creationId xmlns:a16="http://schemas.microsoft.com/office/drawing/2014/main" id="{041DFD5B-3B3A-492D-AFA9-E2C02006C46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B996EFE-0D21-471F-B7A2-BE71D0093FE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a:t>
            </a:r>
          </a:p>
        </p:txBody>
      </p:sp>
      <p:sp>
        <p:nvSpPr>
          <p:cNvPr id="5" name="">
            <a:extLst xmlns:a="http://schemas.openxmlformats.org/drawingml/2006/main">
              <a:ext uri="{FF2B5EF4-FFF2-40B4-BE49-F238E27FC236}">
                <a16:creationId xmlns:a16="http://schemas.microsoft.com/office/drawing/2014/main" id="{0AE0AF45-AEE0-400A-AC5A-C2CF8178A56F}"/>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Du schickst eine Nachricht und kurz darauf kommt sie auf einem anderen Gerät an. Was passiert dazwischen? Ihr spielt den Transport einer Nachricht mit Papierpaketen nach und verbindet das Modell mit einem echten Dateitransfer. Anschließend erklärt ihr den Weg in einem kurzen Hörbeitrag so, dass jüngere Lernende ihn verstehen können.</a:t>
            </a:r>
          </a:p>
        </p:txBody>
      </p:sp>
      <p:sp>
        <p:nvSpPr>
          <p:cNvPr id="6" name="">
            <a:extLst xmlns:a="http://schemas.openxmlformats.org/drawingml/2006/main">
              <a:ext uri="{FF2B5EF4-FFF2-40B4-BE49-F238E27FC236}">
                <a16:creationId xmlns:a16="http://schemas.microsoft.com/office/drawing/2014/main" id="{EF5F1EE3-205E-4ECF-9FEB-498DA5668FE6}"/>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2F2747A3-87A7-4745-8B7A-5FD4D1300594}"/>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Schreibt HALLO NETZ auf drei Karten: 1 HAL, 2 LO, 3 NETZ. Gebt die Karten in vertauschter Reihenfolge weiter. Wie lässt sich am Ziel die richtige Nachricht zusammensetzen?</a:t>
            </a:r>
          </a:p>
        </p:txBody>
      </p:sp>
    </p:spTree>
    <p:extLst>
      <p:ext uri="{BB962C8B-B14F-4D97-AF65-F5344CB8AC3E}">
        <p14:creationId xmlns:p14="http://schemas.microsoft.com/office/powerpoint/2010/main" val="76775222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B351F9C-6F76-4233-816A-4E4FA996F8A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5 UNTERRICHTSEINHEITEN</a:t>
            </a:r>
          </a:p>
        </p:txBody>
      </p:sp>
      <p:sp>
        <p:nvSpPr>
          <p:cNvPr id="2" name="">
            <a:extLst xmlns:a="http://schemas.openxmlformats.org/drawingml/2006/main">
              <a:ext uri="{FF2B5EF4-FFF2-40B4-BE49-F238E27FC236}">
                <a16:creationId xmlns:a16="http://schemas.microsoft.com/office/drawing/2014/main" id="{9A855DE8-276B-43FA-B1FD-F363B754754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 Reise einer Nachricht</a:t>
            </a:r>
          </a:p>
        </p:txBody>
      </p:sp>
      <p:sp>
        <p:nvSpPr>
          <p:cNvPr id="3" name="">
            <a:extLst xmlns:a="http://schemas.openxmlformats.org/drawingml/2006/main">
              <a:ext uri="{FF2B5EF4-FFF2-40B4-BE49-F238E27FC236}">
                <a16:creationId xmlns:a16="http://schemas.microsoft.com/office/drawing/2014/main" id="{98C3E9F5-935B-404E-96FB-03AE38A38BF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DA81512F-1CE3-4ADA-974F-7EB92E4C72C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a:t>
            </a:r>
          </a:p>
        </p:txBody>
      </p:sp>
      <p:sp>
        <p:nvSpPr>
          <p:cNvPr id="5" name="">
            <a:extLst xmlns:a="http://schemas.openxmlformats.org/drawingml/2006/main">
              <a:ext uri="{FF2B5EF4-FFF2-40B4-BE49-F238E27FC236}">
                <a16:creationId xmlns:a16="http://schemas.microsoft.com/office/drawing/2014/main" id="{FE92B693-705D-4535-B265-4CE9D28BDCC8}"/>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B014D45A-0660-474C-BA32-3576E1F90127}"/>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die Aufgaben von Endgerät, Router und Server unterscheiden.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Datenpakete mit einem Modell erklären und seine Grenzen nennen.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verständliche Audioerklärung aufnehmen, bearbeiten und prüfen.</a:t>
            </a:r>
          </a:p>
        </p:txBody>
      </p:sp>
      <p:sp>
        <p:nvSpPr>
          <p:cNvPr id="7" name="">
            <a:extLst xmlns:a="http://schemas.openxmlformats.org/drawingml/2006/main">
              <a:ext uri="{FF2B5EF4-FFF2-40B4-BE49-F238E27FC236}">
                <a16:creationId xmlns:a16="http://schemas.microsoft.com/office/drawing/2014/main" id="{D5FD81F7-DC80-4960-A666-AD6304FE96CE}"/>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E5F277CA-8835-426B-BE03-6DD60FD07209}"/>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zweiminütiger Erklärpodcast als Audiodatei mit gesprochenem Quellen- und Urheberhinweis.</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9cbb829c8464de6"/>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481F6DD-499A-4C7A-9C97-D1FB163DE07A}"/>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41082515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FDCC67C-A6AE-40F1-8058-9062B5DC7DF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VORBEREITUNG</a:t>
            </a:r>
          </a:p>
        </p:txBody>
      </p:sp>
      <p:sp>
        <p:nvSpPr>
          <p:cNvPr id="2" name="">
            <a:extLst xmlns:a="http://schemas.openxmlformats.org/drawingml/2006/main">
              <a:ext uri="{FF2B5EF4-FFF2-40B4-BE49-F238E27FC236}">
                <a16:creationId xmlns:a16="http://schemas.microsoft.com/office/drawing/2014/main" id="{67395C62-C387-4942-A897-A3B6A61999D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76121AE4-EFAB-4A6A-AD60-74B8E4FD8F2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928CC6A4-57D5-4D62-864C-A0261581738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a:t>
            </a:r>
          </a:p>
        </p:txBody>
      </p:sp>
      <p:sp>
        <p:nvSpPr>
          <p:cNvPr id="5" name="">
            <a:extLst xmlns:a="http://schemas.openxmlformats.org/drawingml/2006/main">
              <a:ext uri="{FF2B5EF4-FFF2-40B4-BE49-F238E27FC236}">
                <a16:creationId xmlns:a16="http://schemas.microsoft.com/office/drawing/2014/main" id="{0BD642CB-87E6-44CF-84AE-6D2C6B05524A}"/>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und Audacity. Ablage und Abgabe: OneDrive. Audacity ist eine kostenlose zusätzliche Audioanwendung; Installation/Freigabe übernimmt vorab die Schule. Keine Installation durch Lernende. </a:t>
            </a:r>
          </a:p>
        </p:txBody>
      </p:sp>
      <p:sp>
        <p:nvSpPr>
          <p:cNvPr id="6" name="">
            <a:extLst xmlns:a="http://schemas.openxmlformats.org/drawingml/2006/main">
              <a:ext uri="{FF2B5EF4-FFF2-40B4-BE49-F238E27FC236}">
                <a16:creationId xmlns:a16="http://schemas.microsoft.com/office/drawing/2014/main" id="{F678BA5D-1B75-4985-9ED2-AA24BCE71184}"/>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Fachkarte: Ein sendendes Gerät verarbeitet eine Nachricht mit Software. Daten werden für die Übertragung in Pakete aufgeteilt. Geräte im Netzwerk leiten diese weiter; am Ziel werden die Daten passend zusammengesetzt. Ein Server stellt einen Dienst bereit. Ein Router verbindet Netzwerke. Das Internet ist ein Netz von Netzen. In der Simulation erhält jedes Papierpaket Absender, Empfänger und eine Nummer. Das ist ein vereinfachtes Modell, kein vollständiger Internetstandard.</a:t>
            </a:r>
          </a:p>
        </p:txBody>
      </p:sp>
    </p:spTree>
    <p:extLst>
      <p:ext uri="{BB962C8B-B14F-4D97-AF65-F5344CB8AC3E}">
        <p14:creationId xmlns:p14="http://schemas.microsoft.com/office/powerpoint/2010/main" val="14926348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A2D9638-8D9E-4611-8F79-26A582D41B4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1 · ZUERST ANSEHEN</a:t>
            </a:r>
          </a:p>
        </p:txBody>
      </p:sp>
      <p:sp>
        <p:nvSpPr>
          <p:cNvPr id="2" name="">
            <a:extLst xmlns:a="http://schemas.openxmlformats.org/drawingml/2006/main">
              <a:ext uri="{FF2B5EF4-FFF2-40B4-BE49-F238E27FC236}">
                <a16:creationId xmlns:a16="http://schemas.microsoft.com/office/drawing/2014/main" id="{4DA6736E-CCAC-434D-B043-CCE86BEC969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E5453E20-B866-4E60-888C-32711A5B688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6597975c6bd4baa"/>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46333979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FDE247D-1A1C-45F5-98AC-56CB539D9AE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1 · GEMEINSAM NACHMACHEN</a:t>
            </a:r>
          </a:p>
        </p:txBody>
      </p:sp>
      <p:sp>
        <p:nvSpPr>
          <p:cNvPr id="2" name="">
            <a:extLst xmlns:a="http://schemas.openxmlformats.org/drawingml/2006/main">
              <a:ext uri="{FF2B5EF4-FFF2-40B4-BE49-F238E27FC236}">
                <a16:creationId xmlns:a16="http://schemas.microsoft.com/office/drawing/2014/main" id="{ADFB9842-EF39-4C74-9410-1D7B9BE6E36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Netzwerk und Geräte</a:t>
            </a:r>
          </a:p>
        </p:txBody>
      </p:sp>
      <p:sp>
        <p:nvSpPr>
          <p:cNvPr id="3" name="">
            <a:extLst xmlns:a="http://schemas.openxmlformats.org/drawingml/2006/main">
              <a:ext uri="{FF2B5EF4-FFF2-40B4-BE49-F238E27FC236}">
                <a16:creationId xmlns:a16="http://schemas.microsoft.com/office/drawing/2014/main" id="{CD57AC78-13A1-42A0-B8FF-3018415DF2A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A1DB188A-44FE-4532-A788-12BFC66CC71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a:t>
            </a:r>
          </a:p>
        </p:txBody>
      </p:sp>
      <p:sp>
        <p:nvSpPr>
          <p:cNvPr id="5" name="">
            <a:extLst xmlns:a="http://schemas.openxmlformats.org/drawingml/2006/main">
              <a:ext uri="{FF2B5EF4-FFF2-40B4-BE49-F238E27FC236}">
                <a16:creationId xmlns:a16="http://schemas.microsoft.com/office/drawing/2014/main" id="{8ED63E5E-0F92-42A8-BEF9-EE6470E8198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FB2A7000-DBAB-4CA9-B6A2-1DEBB3E95C88}"/>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Zeichne den Weg Laptop → Router → Server → Empfangsgerät in Word über Einfügen &gt; Formen. Verbinde die Formen mit Pfeilen.</a:t>
            </a:r>
          </a:p>
        </p:txBody>
      </p:sp>
      <p:sp>
        <p:nvSpPr>
          <p:cNvPr id="7" name="">
            <a:extLst xmlns:a="http://schemas.openxmlformats.org/drawingml/2006/main">
              <a:ext uri="{FF2B5EF4-FFF2-40B4-BE49-F238E27FC236}">
                <a16:creationId xmlns:a16="http://schemas.microsoft.com/office/drawing/2014/main" id="{D69A1E5F-5AAB-44B7-B208-1F0E0065FF78}"/>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C6B5A0F-074B-4D3A-B5AB-A26ECAF9760B}"/>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Unter Windows 11: Klicke rechts unten auf Netzwerk/Lautstärke/Akku, öffne die WLAN-Auswahl und wähle nur das freigegebene Schulnetz. Zugang nach Schulvorgabe.</a:t>
            </a:r>
          </a:p>
        </p:txBody>
      </p:sp>
      <p:sp>
        <p:nvSpPr>
          <p:cNvPr id="9" name="">
            <a:extLst xmlns:a="http://schemas.openxmlformats.org/drawingml/2006/main">
              <a:ext uri="{FF2B5EF4-FFF2-40B4-BE49-F238E27FC236}">
                <a16:creationId xmlns:a16="http://schemas.microsoft.com/office/drawing/2014/main" id="{DC0A05A4-9146-49E3-A399-2E26F9D8D75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51AE0EA0-6F77-42F1-B4B2-40E70124FF4A}"/>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Erstelle in Word eine kleine Testdatei und lade über Datei &gt; Speichern unter/Exportieren eine Kopie auf den Laptop herunter.</a:t>
            </a:r>
          </a:p>
        </p:txBody>
      </p:sp>
      <p:sp>
        <p:nvSpPr>
          <p:cNvPr id="11" name="">
            <a:extLst xmlns:a="http://schemas.openxmlformats.org/drawingml/2006/main">
              <a:ext uri="{FF2B5EF4-FFF2-40B4-BE49-F238E27FC236}">
                <a16:creationId xmlns:a16="http://schemas.microsoft.com/office/drawing/2014/main" id="{354A93AE-D6AB-47C7-ABDB-001554B0F6ED}"/>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22D12E74-68EB-4A81-9A80-195C73525E2B}"/>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Wähle im Themenordner Neu/Hochladen &gt; Dateien, wähle die lokale Testdatei und bestätige Öffnen.</a:t>
            </a:r>
          </a:p>
        </p:txBody>
      </p:sp>
      <p:sp>
        <p:nvSpPr>
          <p:cNvPr id="13" name="">
            <a:extLst xmlns:a="http://schemas.openxmlformats.org/drawingml/2006/main">
              <a:ext uri="{FF2B5EF4-FFF2-40B4-BE49-F238E27FC236}">
                <a16:creationId xmlns:a16="http://schemas.microsoft.com/office/drawing/2014/main" id="{52202FBB-634F-4E52-8F1F-2C55EB1494D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761D100-CA6E-4D8C-9C4E-62FAAE640C74}"/>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die hochgeladene Datei über den freigegebenen Empfangszugang. Erkläre, dass das einfache Modell reale Netzwerkdetails auslässt.</a:t>
            </a:r>
          </a:p>
        </p:txBody>
      </p:sp>
    </p:spTree>
    <p:extLst>
      <p:ext uri="{BB962C8B-B14F-4D97-AF65-F5344CB8AC3E}">
        <p14:creationId xmlns:p14="http://schemas.microsoft.com/office/powerpoint/2010/main" val="124056440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5688379-9E05-44D3-82A3-22E8CFBF6F1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1 · 50 MINUTEN</a:t>
            </a:r>
          </a:p>
        </p:txBody>
      </p:sp>
      <p:sp>
        <p:nvSpPr>
          <p:cNvPr id="2" name="">
            <a:extLst xmlns:a="http://schemas.openxmlformats.org/drawingml/2006/main">
              <a:ext uri="{FF2B5EF4-FFF2-40B4-BE49-F238E27FC236}">
                <a16:creationId xmlns:a16="http://schemas.microsoft.com/office/drawing/2014/main" id="{5C50941B-B5CB-4356-85B1-01B6D1FB6B4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Netzwerk und Geräte</a:t>
            </a:r>
          </a:p>
        </p:txBody>
      </p:sp>
      <p:sp>
        <p:nvSpPr>
          <p:cNvPr id="3" name="">
            <a:extLst xmlns:a="http://schemas.openxmlformats.org/drawingml/2006/main">
              <a:ext uri="{FF2B5EF4-FFF2-40B4-BE49-F238E27FC236}">
                <a16:creationId xmlns:a16="http://schemas.microsoft.com/office/drawing/2014/main" id="{570953B3-6FDC-40C2-B60C-F9A73245CB6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EACC0B07-91DC-482C-998D-689300617E4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a:t>
            </a:r>
          </a:p>
        </p:txBody>
      </p:sp>
      <p:sp>
        <p:nvSpPr>
          <p:cNvPr id="5" name="">
            <a:extLst xmlns:a="http://schemas.openxmlformats.org/drawingml/2006/main">
              <a:ext uri="{FF2B5EF4-FFF2-40B4-BE49-F238E27FC236}">
                <a16:creationId xmlns:a16="http://schemas.microsoft.com/office/drawing/2014/main" id="{3DA416C3-5C6B-4047-9342-3BF769304740}"/>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00D25A18-DA7D-43F3-8A28-6630AE6C6534}"/>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Zeichne einen möglichen Nachrichtenweg über Endgerät, Router und Server zum Empfangsgerät. Erkläre die beteiligte Hardware und Software.</a:t>
            </a:r>
          </a:p>
        </p:txBody>
      </p:sp>
      <p:sp>
        <p:nvSpPr>
          <p:cNvPr id="7" name="">
            <a:extLst xmlns:a="http://schemas.openxmlformats.org/drawingml/2006/main">
              <a:ext uri="{FF2B5EF4-FFF2-40B4-BE49-F238E27FC236}">
                <a16:creationId xmlns:a16="http://schemas.microsoft.com/office/drawing/2014/main" id="{5FEE8F2D-9931-448E-BEC4-A4360E0D2CB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8FAFEBC-2681-4E8E-8B3E-8440BD22FEA7}"/>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Verbinde ein Schulgerät unter Anleitung mit dem vorgesehenen Netzwerk und übertrage eine selbst erstellte Testdatei an den freigegebenen Ablageort.</a:t>
            </a:r>
          </a:p>
        </p:txBody>
      </p:sp>
      <p:sp>
        <p:nvSpPr>
          <p:cNvPr id="9" name="">
            <a:extLst xmlns:a="http://schemas.openxmlformats.org/drawingml/2006/main">
              <a:ext uri="{FF2B5EF4-FFF2-40B4-BE49-F238E27FC236}">
                <a16:creationId xmlns:a16="http://schemas.microsoft.com/office/drawing/2014/main" id="{A387DA33-F061-4B56-8B9F-33628CAD8EA3}"/>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9EAA4D01-6B26-475B-B405-CAAE9F353ACC}"/>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Aufgabe übernimmt Software, welche die Hardware?</a:t>
            </a:r>
          </a:p>
        </p:txBody>
      </p:sp>
    </p:spTree>
    <p:extLst>
      <p:ext uri="{BB962C8B-B14F-4D97-AF65-F5344CB8AC3E}">
        <p14:creationId xmlns:p14="http://schemas.microsoft.com/office/powerpoint/2010/main" val="80012338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51F4155-4F52-485C-BA68-A0681C3A34B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2 · ZUERST ANSEHEN</a:t>
            </a:r>
          </a:p>
        </p:txBody>
      </p:sp>
      <p:sp>
        <p:nvSpPr>
          <p:cNvPr id="2" name="">
            <a:extLst xmlns:a="http://schemas.openxmlformats.org/drawingml/2006/main">
              <a:ext uri="{FF2B5EF4-FFF2-40B4-BE49-F238E27FC236}">
                <a16:creationId xmlns:a16="http://schemas.microsoft.com/office/drawing/2014/main" id="{90A4C731-66EE-47EC-B679-9E50956A7F6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AC40864C-0D6F-4C01-BFBF-F459B6D49A6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59afcca858e4f5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04034899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E18FBCE-A66F-438F-AE72-0C6FEFD9D79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2 · GEMEINSAM NACHMACHEN</a:t>
            </a:r>
          </a:p>
        </p:txBody>
      </p:sp>
      <p:sp>
        <p:nvSpPr>
          <p:cNvPr id="2" name="">
            <a:extLst xmlns:a="http://schemas.openxmlformats.org/drawingml/2006/main">
              <a:ext uri="{FF2B5EF4-FFF2-40B4-BE49-F238E27FC236}">
                <a16:creationId xmlns:a16="http://schemas.microsoft.com/office/drawing/2014/main" id="{F1673266-A753-4AC5-A9FD-BAD1964657A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Pakete modellieren</a:t>
            </a:r>
          </a:p>
        </p:txBody>
      </p:sp>
      <p:sp>
        <p:nvSpPr>
          <p:cNvPr id="3" name="">
            <a:extLst xmlns:a="http://schemas.openxmlformats.org/drawingml/2006/main">
              <a:ext uri="{FF2B5EF4-FFF2-40B4-BE49-F238E27FC236}">
                <a16:creationId xmlns:a16="http://schemas.microsoft.com/office/drawing/2014/main" id="{5FF65963-FC7C-43E7-8CB5-200DBBD7FD8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029B91B7-C891-4CAF-B2BA-13309B1B9FB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a:t>
            </a:r>
          </a:p>
        </p:txBody>
      </p:sp>
      <p:sp>
        <p:nvSpPr>
          <p:cNvPr id="5" name="">
            <a:extLst xmlns:a="http://schemas.openxmlformats.org/drawingml/2006/main">
              <a:ext uri="{FF2B5EF4-FFF2-40B4-BE49-F238E27FC236}">
                <a16:creationId xmlns:a16="http://schemas.microsoft.com/office/drawing/2014/main" id="{C68F51D1-F20F-4A7B-B603-417D30E0816B}"/>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FC8EE79E-A2DE-4F14-958C-F4C18C90240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01_Netzpodcast.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8A35670D-7202-49D6-97C1-F28E7D1AADB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CE3F9D3F-63D8-40E8-BB04-2E1E8B6B3A7E}"/>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„Pakete modellieren“.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92BC3E6F-FE04-4C56-B240-EFDDF85CED9A}"/>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6872A9C-DD8B-417B-B745-381414E693F9}"/>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„Paket 1: HAL“. Ergänze darunter eine Begründung aus der Materialkarte.</a:t>
            </a:r>
          </a:p>
        </p:txBody>
      </p:sp>
      <p:sp>
        <p:nvSpPr>
          <p:cNvPr id="11" name="">
            <a:extLst xmlns:a="http://schemas.openxmlformats.org/drawingml/2006/main">
              <a:ext uri="{FF2B5EF4-FFF2-40B4-BE49-F238E27FC236}">
                <a16:creationId xmlns:a16="http://schemas.microsoft.com/office/drawing/2014/main" id="{E0388323-6C10-4269-98F1-A9C7CFFD254E}"/>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A5EE71C-C955-4132-B7A1-3CB52222EAA7}"/>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60F0442D-070C-4538-83A4-21BB9AA1F595}"/>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A956F67E-6685-4E1B-96E7-B717EBD3C01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K2_Netzpodcast_Kennung; halte deinen eigenen Beitrag fest.</a:t>
            </a:r>
          </a:p>
        </p:txBody>
      </p:sp>
    </p:spTree>
    <p:extLst>
      <p:ext uri="{BB962C8B-B14F-4D97-AF65-F5344CB8AC3E}">
        <p14:creationId xmlns:p14="http://schemas.microsoft.com/office/powerpoint/2010/main" val="60672483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D209DFE-7763-43C3-9B8A-22EDC15B587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2 · 50 MINUTEN</a:t>
            </a:r>
          </a:p>
        </p:txBody>
      </p:sp>
      <p:sp>
        <p:nvSpPr>
          <p:cNvPr id="2" name="">
            <a:extLst xmlns:a="http://schemas.openxmlformats.org/drawingml/2006/main">
              <a:ext uri="{FF2B5EF4-FFF2-40B4-BE49-F238E27FC236}">
                <a16:creationId xmlns:a16="http://schemas.microsoft.com/office/drawing/2014/main" id="{296E6AE3-CD2A-4871-9701-4FB20A2E1FE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Pakete modellieren</a:t>
            </a:r>
          </a:p>
        </p:txBody>
      </p:sp>
      <p:sp>
        <p:nvSpPr>
          <p:cNvPr id="3" name="">
            <a:extLst xmlns:a="http://schemas.openxmlformats.org/drawingml/2006/main">
              <a:ext uri="{FF2B5EF4-FFF2-40B4-BE49-F238E27FC236}">
                <a16:creationId xmlns:a16="http://schemas.microsoft.com/office/drawing/2014/main" id="{73BEBDD1-369E-4928-BEB0-22B55AD537B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A7CE0C3-1BF4-48C1-9227-159BDC2E803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a:t>
            </a:r>
          </a:p>
        </p:txBody>
      </p:sp>
      <p:sp>
        <p:nvSpPr>
          <p:cNvPr id="5" name="">
            <a:extLst xmlns:a="http://schemas.openxmlformats.org/drawingml/2006/main">
              <a:ext uri="{FF2B5EF4-FFF2-40B4-BE49-F238E27FC236}">
                <a16:creationId xmlns:a16="http://schemas.microsoft.com/office/drawing/2014/main" id="{5E36F34F-CCC6-4339-A08B-42332FBDBF0E}"/>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0530466B-F0F2-4715-8184-9ED3486A4F8F}"/>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Zerlege „HALLO NETZ“ in drei nummerierte Papierpakete. Lass sie über zwei Zwischenstationen in anderer Reihenfolge ankommen.</a:t>
            </a:r>
          </a:p>
        </p:txBody>
      </p:sp>
      <p:sp>
        <p:nvSpPr>
          <p:cNvPr id="7" name="">
            <a:extLst xmlns:a="http://schemas.openxmlformats.org/drawingml/2006/main">
              <a:ext uri="{FF2B5EF4-FFF2-40B4-BE49-F238E27FC236}">
                <a16:creationId xmlns:a16="http://schemas.microsoft.com/office/drawing/2014/main" id="{E94F63F4-9CE9-4BF8-9A45-9A11766EA4F1}"/>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2FD63311-9BC5-410E-997B-C58E73D43000}"/>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Setze sie am Ziel zusammen. Erkläre, welche Angaben nötig sind und an welcher Stelle das Modell vereinfacht.</a:t>
            </a:r>
          </a:p>
        </p:txBody>
      </p:sp>
      <p:sp>
        <p:nvSpPr>
          <p:cNvPr id="9" name="">
            <a:extLst xmlns:a="http://schemas.openxmlformats.org/drawingml/2006/main">
              <a:ext uri="{FF2B5EF4-FFF2-40B4-BE49-F238E27FC236}">
                <a16:creationId xmlns:a16="http://schemas.microsoft.com/office/drawing/2014/main" id="{3C229ED4-FB37-4E4E-92BC-343836BA21ED}"/>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FAC390E9-BEA7-407A-9D4E-B543AA874FE0}"/>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wäre ohne Paketnummern schwieriger?</a:t>
            </a:r>
          </a:p>
        </p:txBody>
      </p:sp>
    </p:spTree>
    <p:extLst>
      <p:ext uri="{BB962C8B-B14F-4D97-AF65-F5344CB8AC3E}">
        <p14:creationId xmlns:p14="http://schemas.microsoft.com/office/powerpoint/2010/main" val="136673154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90A91B4-79F9-4C1F-A5D1-02738390C78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3 · ZUERST ANSEHEN</a:t>
            </a:r>
          </a:p>
        </p:txBody>
      </p:sp>
      <p:sp>
        <p:nvSpPr>
          <p:cNvPr id="2" name="">
            <a:extLst xmlns:a="http://schemas.openxmlformats.org/drawingml/2006/main">
              <a:ext uri="{FF2B5EF4-FFF2-40B4-BE49-F238E27FC236}">
                <a16:creationId xmlns:a16="http://schemas.microsoft.com/office/drawing/2014/main" id="{5C6AE9C1-D594-4581-93D2-873CD584144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49C64851-05EC-4552-A7F4-C824F756B41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cb8f9dca71c491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90674394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227B2E2-8B09-472B-9291-50595E5C3F8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3 · GEMEINSAM NACHMACHEN</a:t>
            </a:r>
          </a:p>
        </p:txBody>
      </p:sp>
      <p:sp>
        <p:nvSpPr>
          <p:cNvPr id="2" name="">
            <a:extLst xmlns:a="http://schemas.openxmlformats.org/drawingml/2006/main">
              <a:ext uri="{FF2B5EF4-FFF2-40B4-BE49-F238E27FC236}">
                <a16:creationId xmlns:a16="http://schemas.microsoft.com/office/drawing/2014/main" id="{F139E310-E6A9-41E3-9D38-5AE06791FCB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Podcast planen</a:t>
            </a:r>
          </a:p>
        </p:txBody>
      </p:sp>
      <p:sp>
        <p:nvSpPr>
          <p:cNvPr id="3" name="">
            <a:extLst xmlns:a="http://schemas.openxmlformats.org/drawingml/2006/main">
              <a:ext uri="{FF2B5EF4-FFF2-40B4-BE49-F238E27FC236}">
                <a16:creationId xmlns:a16="http://schemas.microsoft.com/office/drawing/2014/main" id="{8EC7917E-0B8E-4D32-A912-4C587543C37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1ED00883-F1E8-4C66-B8AD-65EC1A40071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13</a:t>
            </a:r>
          </a:p>
        </p:txBody>
      </p:sp>
      <p:sp>
        <p:nvSpPr>
          <p:cNvPr id="5" name="">
            <a:extLst xmlns:a="http://schemas.openxmlformats.org/drawingml/2006/main">
              <a:ext uri="{FF2B5EF4-FFF2-40B4-BE49-F238E27FC236}">
                <a16:creationId xmlns:a16="http://schemas.microsoft.com/office/drawing/2014/main" id="{E2CDC634-8313-44C5-9730-E8C5CC7EBDC0}"/>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D439C84E-D31A-4348-8CE8-8CE50C564DDE}"/>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01_Netzpodcast.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D397ECEB-06F0-4DF0-8C06-8AAF0CCA7B1D}"/>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A8D6719-5070-42AF-BA24-BC36F15894F4}"/>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„Podcast planen“.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8DCB301C-222E-436A-B108-44D509275515}"/>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87B4940-8889-4CE6-AE62-0249B0766158}"/>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„Router: Ich leite Pakete weiter.“. Ergänze darunter eine Begründung aus der Materialkarte.</a:t>
            </a:r>
          </a:p>
        </p:txBody>
      </p:sp>
      <p:sp>
        <p:nvSpPr>
          <p:cNvPr id="11" name="">
            <a:extLst xmlns:a="http://schemas.openxmlformats.org/drawingml/2006/main">
              <a:ext uri="{FF2B5EF4-FFF2-40B4-BE49-F238E27FC236}">
                <a16:creationId xmlns:a16="http://schemas.microsoft.com/office/drawing/2014/main" id="{D71D29E4-974D-4792-AC81-7AB637E8851D}"/>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6725852-3BEF-4538-813D-9B0B46D36A9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B81409ED-0C48-4A4C-83A1-4222609B68DA}"/>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1A0AC762-BF49-4DF8-8B4C-D4BEF631F90B}"/>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K2_Netzpodcast_Kennung; halte deinen eigenen Beitrag fest.</a:t>
            </a:r>
          </a:p>
        </p:txBody>
      </p:sp>
    </p:spTree>
    <p:extLst>
      <p:ext uri="{BB962C8B-B14F-4D97-AF65-F5344CB8AC3E}">
        <p14:creationId xmlns:p14="http://schemas.microsoft.com/office/powerpoint/2010/main" val="28022295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D0A7CAC-B704-452E-AACE-528163BE05C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3 · 50 MINUTEN</a:t>
            </a:r>
          </a:p>
        </p:txBody>
      </p:sp>
      <p:sp>
        <p:nvSpPr>
          <p:cNvPr id="2" name="">
            <a:extLst xmlns:a="http://schemas.openxmlformats.org/drawingml/2006/main">
              <a:ext uri="{FF2B5EF4-FFF2-40B4-BE49-F238E27FC236}">
                <a16:creationId xmlns:a16="http://schemas.microsoft.com/office/drawing/2014/main" id="{47B98BE6-166D-4406-8EB3-1C857C6C3DC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Podcast planen</a:t>
            </a:r>
          </a:p>
        </p:txBody>
      </p:sp>
      <p:sp>
        <p:nvSpPr>
          <p:cNvPr id="3" name="">
            <a:extLst xmlns:a="http://schemas.openxmlformats.org/drawingml/2006/main">
              <a:ext uri="{FF2B5EF4-FFF2-40B4-BE49-F238E27FC236}">
                <a16:creationId xmlns:a16="http://schemas.microsoft.com/office/drawing/2014/main" id="{7A81ABDD-3322-41D3-82E1-331AC07BF87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184CD63E-D4E4-42C2-B321-0C103455F8A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14</a:t>
            </a:r>
          </a:p>
        </p:txBody>
      </p:sp>
      <p:sp>
        <p:nvSpPr>
          <p:cNvPr id="5" name="">
            <a:extLst xmlns:a="http://schemas.openxmlformats.org/drawingml/2006/main">
              <a:ext uri="{FF2B5EF4-FFF2-40B4-BE49-F238E27FC236}">
                <a16:creationId xmlns:a16="http://schemas.microsoft.com/office/drawing/2014/main" id="{3321E565-8B27-4607-A798-DC3B3ADE9AEE}"/>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BFE064D7-DB68-4FFD-B447-37971BB44B4D}"/>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zwei verfügbare Aufnahmeprogramme nach Bedienung, Export und Kosten; berücksichtige eine freie Softwareoption, die die Lehrperson vorstellt. Wähle begründet.</a:t>
            </a:r>
          </a:p>
        </p:txBody>
      </p:sp>
      <p:sp>
        <p:nvSpPr>
          <p:cNvPr id="7" name="">
            <a:extLst xmlns:a="http://schemas.openxmlformats.org/drawingml/2006/main">
              <a:ext uri="{FF2B5EF4-FFF2-40B4-BE49-F238E27FC236}">
                <a16:creationId xmlns:a16="http://schemas.microsoft.com/office/drawing/2014/main" id="{701168DD-A1DB-4BC6-BCCC-99DAFD460683}"/>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C553A2FA-042E-46D0-8EA4-2D37018812C1}"/>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Schreibe einen Dialog für etwa zwei Minuten mit Router, Server und Datenpaket. Plane einen gesprochenen Hinweis auf die Fachkarte.</a:t>
            </a:r>
          </a:p>
        </p:txBody>
      </p:sp>
      <p:sp>
        <p:nvSpPr>
          <p:cNvPr id="9" name="">
            <a:extLst xmlns:a="http://schemas.openxmlformats.org/drawingml/2006/main">
              <a:ext uri="{FF2B5EF4-FFF2-40B4-BE49-F238E27FC236}">
                <a16:creationId xmlns:a16="http://schemas.microsoft.com/office/drawing/2014/main" id="{63D4F85B-3B8B-488C-8540-455B36CD182C}"/>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12B79103-8635-4A53-86F7-1F4A0A3851DF}"/>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Vereinfachung muss im Podcast hörbar werden?</a:t>
            </a:r>
          </a:p>
        </p:txBody>
      </p:sp>
    </p:spTree>
    <p:extLst>
      <p:ext uri="{BB962C8B-B14F-4D97-AF65-F5344CB8AC3E}">
        <p14:creationId xmlns:p14="http://schemas.microsoft.com/office/powerpoint/2010/main" val="1401028585"/>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250A96B-2998-43D2-AA86-F0A3D883DE2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4 · ZUERST ANSEHEN</a:t>
            </a:r>
          </a:p>
        </p:txBody>
      </p:sp>
      <p:sp>
        <p:nvSpPr>
          <p:cNvPr id="2" name="">
            <a:extLst xmlns:a="http://schemas.openxmlformats.org/drawingml/2006/main">
              <a:ext uri="{FF2B5EF4-FFF2-40B4-BE49-F238E27FC236}">
                <a16:creationId xmlns:a16="http://schemas.microsoft.com/office/drawing/2014/main" id="{06BA5521-46BD-4ACF-90D3-F36CE961AC3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426754E1-7F38-4CDB-A6E0-B1834E010DE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55ab28e112f41f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94731505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97A0295-BE1F-4546-93A2-45237289106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4 · GEMEINSAM NACHMACHEN</a:t>
            </a:r>
          </a:p>
        </p:txBody>
      </p:sp>
      <p:sp>
        <p:nvSpPr>
          <p:cNvPr id="2" name="">
            <a:extLst xmlns:a="http://schemas.openxmlformats.org/drawingml/2006/main">
              <a:ext uri="{FF2B5EF4-FFF2-40B4-BE49-F238E27FC236}">
                <a16:creationId xmlns:a16="http://schemas.microsoft.com/office/drawing/2014/main" id="{8ECCC6AC-694E-4567-A6B2-5243797CF86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Aufnehmen und schneiden</a:t>
            </a:r>
          </a:p>
        </p:txBody>
      </p:sp>
      <p:sp>
        <p:nvSpPr>
          <p:cNvPr id="3" name="">
            <a:extLst xmlns:a="http://schemas.openxmlformats.org/drawingml/2006/main">
              <a:ext uri="{FF2B5EF4-FFF2-40B4-BE49-F238E27FC236}">
                <a16:creationId xmlns:a16="http://schemas.microsoft.com/office/drawing/2014/main" id="{F5119944-4B4D-404E-BD9A-E3107889A28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0386516D-F35A-4883-BEA4-5D9F89C4E41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16</a:t>
            </a:r>
          </a:p>
        </p:txBody>
      </p:sp>
      <p:sp>
        <p:nvSpPr>
          <p:cNvPr id="5" name="">
            <a:extLst xmlns:a="http://schemas.openxmlformats.org/drawingml/2006/main">
              <a:ext uri="{FF2B5EF4-FFF2-40B4-BE49-F238E27FC236}">
                <a16:creationId xmlns:a16="http://schemas.microsoft.com/office/drawing/2014/main" id="{E7A16A3C-4721-4B62-A15B-F32319BDCC2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6BF10AA6-C5DC-4A98-B877-0B3F01CF1396}"/>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die von der Schule vorbereitete Audacity-App. Wähle unter Audio-Einrichtung das freigegebene Mikrofon.</a:t>
            </a:r>
          </a:p>
        </p:txBody>
      </p:sp>
      <p:sp>
        <p:nvSpPr>
          <p:cNvPr id="7" name="">
            <a:extLst xmlns:a="http://schemas.openxmlformats.org/drawingml/2006/main">
              <a:ext uri="{FF2B5EF4-FFF2-40B4-BE49-F238E27FC236}">
                <a16:creationId xmlns:a16="http://schemas.microsoft.com/office/drawing/2014/main" id="{C35039BA-DC12-4E84-99A6-6A115DE39FC9}"/>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A1BFA63D-D1BD-4DFA-BEF6-2B56656BC251}"/>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den roten Aufnahmeknopf, sprich einen kurzen Testsatz und stoppe mit dem Quadrat. Spiele mit dem Dreieck ab.</a:t>
            </a:r>
          </a:p>
        </p:txBody>
      </p:sp>
      <p:sp>
        <p:nvSpPr>
          <p:cNvPr id="9" name="">
            <a:extLst xmlns:a="http://schemas.openxmlformats.org/drawingml/2006/main">
              <a:ext uri="{FF2B5EF4-FFF2-40B4-BE49-F238E27FC236}">
                <a16:creationId xmlns:a16="http://schemas.microsoft.com/office/drawing/2014/main" id="{F5DA13B6-1F48-49D8-8182-5204535F2143}"/>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7BB6417B-3D6B-45CE-945A-040914C36529}"/>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Nimm den Dialog auf. Markiere eine lange Pause in der Wellenform mit gedrückter Maustaste. Drücke Entf; höre den Übergang an.</a:t>
            </a:r>
          </a:p>
        </p:txBody>
      </p:sp>
      <p:sp>
        <p:nvSpPr>
          <p:cNvPr id="11" name="">
            <a:extLst xmlns:a="http://schemas.openxmlformats.org/drawingml/2006/main">
              <a:ext uri="{FF2B5EF4-FFF2-40B4-BE49-F238E27FC236}">
                <a16:creationId xmlns:a16="http://schemas.microsoft.com/office/drawing/2014/main" id="{765AFC67-BB91-4931-A2DD-BCDC2AD3081D}"/>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01A2DAAF-AA1E-48E3-81AE-891ABCA676A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Bei einer falschen Löschung: Strg + Z. Schneide nur Versprecher und Pausen, keine fachlich wichtigen Teile.</a:t>
            </a:r>
          </a:p>
        </p:txBody>
      </p:sp>
      <p:sp>
        <p:nvSpPr>
          <p:cNvPr id="13" name="">
            <a:extLst xmlns:a="http://schemas.openxmlformats.org/drawingml/2006/main">
              <a:ext uri="{FF2B5EF4-FFF2-40B4-BE49-F238E27FC236}">
                <a16:creationId xmlns:a16="http://schemas.microsoft.com/office/drawing/2014/main" id="{897B9C1C-860B-48DB-BE52-F7145C3DFD5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040391D1-8493-4F4A-A675-221B838AE01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das bearbeitbare Projekt lokal als .aup3. Exportiere zusätzlich eine WAV-Datei für OneDrive; schließe vor Upload des Projekts Audacity.</a:t>
            </a:r>
          </a:p>
        </p:txBody>
      </p:sp>
    </p:spTree>
    <p:extLst>
      <p:ext uri="{BB962C8B-B14F-4D97-AF65-F5344CB8AC3E}">
        <p14:creationId xmlns:p14="http://schemas.microsoft.com/office/powerpoint/2010/main" val="27713251"/>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4DAD929-EBF5-4FC3-9F6C-9C58E7A2EAD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4 · 50 MINUTEN</a:t>
            </a:r>
          </a:p>
        </p:txBody>
      </p:sp>
      <p:sp>
        <p:nvSpPr>
          <p:cNvPr id="2" name="">
            <a:extLst xmlns:a="http://schemas.openxmlformats.org/drawingml/2006/main">
              <a:ext uri="{FF2B5EF4-FFF2-40B4-BE49-F238E27FC236}">
                <a16:creationId xmlns:a16="http://schemas.microsoft.com/office/drawing/2014/main" id="{3B8D7F0A-97C6-4C76-A821-17E2276EC04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Aufnehmen und schneiden</a:t>
            </a:r>
          </a:p>
        </p:txBody>
      </p:sp>
      <p:sp>
        <p:nvSpPr>
          <p:cNvPr id="3" name="">
            <a:extLst xmlns:a="http://schemas.openxmlformats.org/drawingml/2006/main">
              <a:ext uri="{FF2B5EF4-FFF2-40B4-BE49-F238E27FC236}">
                <a16:creationId xmlns:a16="http://schemas.microsoft.com/office/drawing/2014/main" id="{51375CDE-68B5-473A-B791-9B787217BFE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1B2C8694-7B39-4B3D-A9BB-198991C8FC3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17</a:t>
            </a:r>
          </a:p>
        </p:txBody>
      </p:sp>
      <p:sp>
        <p:nvSpPr>
          <p:cNvPr id="5" name="">
            <a:extLst xmlns:a="http://schemas.openxmlformats.org/drawingml/2006/main">
              <a:ext uri="{FF2B5EF4-FFF2-40B4-BE49-F238E27FC236}">
                <a16:creationId xmlns:a16="http://schemas.microsoft.com/office/drawing/2014/main" id="{D549E0AF-891E-4F96-93A8-74F102DAB40C}"/>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F8D03AE7-4DB3-4A41-9F9A-329C4432347B}"/>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Nimm den Dialog auf. Schneide lange Pausen und Versprecher, ohne die Aussage zu verändern.</a:t>
            </a:r>
          </a:p>
        </p:txBody>
      </p:sp>
      <p:sp>
        <p:nvSpPr>
          <p:cNvPr id="7" name="">
            <a:extLst xmlns:a="http://schemas.openxmlformats.org/drawingml/2006/main">
              <a:ext uri="{FF2B5EF4-FFF2-40B4-BE49-F238E27FC236}">
                <a16:creationId xmlns:a16="http://schemas.microsoft.com/office/drawing/2014/main" id="{3B9E6D1C-338B-4A1A-8C06-07B2FF3DD4AA}"/>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EFE856CC-66A4-41D2-AAEC-5BA1ADDC54EF}"/>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Höre gemeinsam Probe, verbessere Verständlichkeit und notiere einen technischen Fehler mit Soll, Ist und bereits versuchter Lösung.</a:t>
            </a:r>
          </a:p>
        </p:txBody>
      </p:sp>
      <p:sp>
        <p:nvSpPr>
          <p:cNvPr id="9" name="">
            <a:extLst xmlns:a="http://schemas.openxmlformats.org/drawingml/2006/main">
              <a:ext uri="{FF2B5EF4-FFF2-40B4-BE49-F238E27FC236}">
                <a16:creationId xmlns:a16="http://schemas.microsoft.com/office/drawing/2014/main" id="{1C52118D-C758-4B5A-90FF-6E71AA36CFC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91B1EA2A-9C72-44C3-BABE-D44680176F19}"/>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verbessert die Aufnahme stärker als ein Effekt?</a:t>
            </a:r>
          </a:p>
        </p:txBody>
      </p:sp>
    </p:spTree>
    <p:extLst>
      <p:ext uri="{BB962C8B-B14F-4D97-AF65-F5344CB8AC3E}">
        <p14:creationId xmlns:p14="http://schemas.microsoft.com/office/powerpoint/2010/main" val="173393650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71893FE-78C7-41F8-84AC-8B5A74AE1CF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5 · ZUERST ANSEHEN</a:t>
            </a:r>
          </a:p>
        </p:txBody>
      </p:sp>
      <p:sp>
        <p:nvSpPr>
          <p:cNvPr id="2" name="">
            <a:extLst xmlns:a="http://schemas.openxmlformats.org/drawingml/2006/main">
              <a:ext uri="{FF2B5EF4-FFF2-40B4-BE49-F238E27FC236}">
                <a16:creationId xmlns:a16="http://schemas.microsoft.com/office/drawing/2014/main" id="{C4EEAE90-818B-47AA-8843-7BB844AFB42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BD7AD8AA-048B-4495-A3CD-C1D61EF1D53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e6733fe6cd24a8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41369164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024A6AA-0F8B-4FC8-B6DA-89B4CBCE895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5 · GEMEINSAM NACHMACHEN</a:t>
            </a:r>
          </a:p>
        </p:txBody>
      </p:sp>
      <p:sp>
        <p:nvSpPr>
          <p:cNvPr id="2" name="">
            <a:extLst xmlns:a="http://schemas.openxmlformats.org/drawingml/2006/main">
              <a:ext uri="{FF2B5EF4-FFF2-40B4-BE49-F238E27FC236}">
                <a16:creationId xmlns:a16="http://schemas.microsoft.com/office/drawing/2014/main" id="{45194B1A-8548-4AAC-9BA9-58DBF15106A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Hörtest und Ausgabe</a:t>
            </a:r>
          </a:p>
        </p:txBody>
      </p:sp>
      <p:sp>
        <p:nvSpPr>
          <p:cNvPr id="3" name="">
            <a:extLst xmlns:a="http://schemas.openxmlformats.org/drawingml/2006/main">
              <a:ext uri="{FF2B5EF4-FFF2-40B4-BE49-F238E27FC236}">
                <a16:creationId xmlns:a16="http://schemas.microsoft.com/office/drawing/2014/main" id="{CE25DD10-8808-4DAB-BD86-9FBCECFA013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33982D2E-CAE6-4D7D-B495-1CCB7164591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19</a:t>
            </a:r>
          </a:p>
        </p:txBody>
      </p:sp>
      <p:sp>
        <p:nvSpPr>
          <p:cNvPr id="5" name="">
            <a:extLst xmlns:a="http://schemas.openxmlformats.org/drawingml/2006/main">
              <a:ext uri="{FF2B5EF4-FFF2-40B4-BE49-F238E27FC236}">
                <a16:creationId xmlns:a16="http://schemas.microsoft.com/office/drawing/2014/main" id="{132057EC-839A-42D9-823F-4F490889BDE4}"/>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D9AC3AE7-8093-4447-86DC-6EE8ADFC03D2}"/>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 Audacity-Projekt und höre den Dialog vollständig an.</a:t>
            </a:r>
          </a:p>
        </p:txBody>
      </p:sp>
      <p:sp>
        <p:nvSpPr>
          <p:cNvPr id="7" name="">
            <a:extLst xmlns:a="http://schemas.openxmlformats.org/drawingml/2006/main">
              <a:ext uri="{FF2B5EF4-FFF2-40B4-BE49-F238E27FC236}">
                <a16:creationId xmlns:a16="http://schemas.microsoft.com/office/drawing/2014/main" id="{BBF09B0E-54D3-4861-8227-FFF996C85F22}"/>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FBBA3A1A-C114-4023-949B-4C47915D1101}"/>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Datei &gt; Audio exportieren und den Export auf den Computer.</a:t>
            </a:r>
          </a:p>
        </p:txBody>
      </p:sp>
      <p:sp>
        <p:nvSpPr>
          <p:cNvPr id="9" name="">
            <a:extLst xmlns:a="http://schemas.openxmlformats.org/drawingml/2006/main">
              <a:ext uri="{FF2B5EF4-FFF2-40B4-BE49-F238E27FC236}">
                <a16:creationId xmlns:a16="http://schemas.microsoft.com/office/drawing/2014/main" id="{0E79ECA5-188D-484E-88F4-13215F4E134A}"/>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C42C1AB9-C3B0-4B58-BB46-1DFB6A973F4E}"/>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WAV als Dateiformat und deinen lokalen Übungsordner. Kontrolliere den Dateinamen.</a:t>
            </a:r>
          </a:p>
        </p:txBody>
      </p:sp>
      <p:sp>
        <p:nvSpPr>
          <p:cNvPr id="11" name="">
            <a:extLst xmlns:a="http://schemas.openxmlformats.org/drawingml/2006/main">
              <a:ext uri="{FF2B5EF4-FFF2-40B4-BE49-F238E27FC236}">
                <a16:creationId xmlns:a16="http://schemas.microsoft.com/office/drawing/2014/main" id="{426EB854-A5B0-48CF-A640-891501BC9B39}"/>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9A581058-ACBB-400F-AA0A-CC9A9F33470A}"/>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im Browser. Wähle im Themenordner Neu/Hochladen &gt; Dateien und lade die WAV-Datei hoch.</a:t>
            </a:r>
          </a:p>
        </p:txBody>
      </p:sp>
      <p:sp>
        <p:nvSpPr>
          <p:cNvPr id="13" name="">
            <a:extLst xmlns:a="http://schemas.openxmlformats.org/drawingml/2006/main">
              <a:ext uri="{FF2B5EF4-FFF2-40B4-BE49-F238E27FC236}">
                <a16:creationId xmlns:a16="http://schemas.microsoft.com/office/drawing/2014/main" id="{5D51F147-1CD4-4B07-B830-0DB4356136E8}"/>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51A4FEC4-D2DD-4C4B-8471-77646F84A01A}"/>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zweite Person die Datei über den vereinbarten Schulzugriff abspielen. Prüfe Verständlichkeit und geschützten Empfängerkreis.</a:t>
            </a:r>
          </a:p>
        </p:txBody>
      </p:sp>
    </p:spTree>
    <p:extLst>
      <p:ext uri="{BB962C8B-B14F-4D97-AF65-F5344CB8AC3E}">
        <p14:creationId xmlns:p14="http://schemas.microsoft.com/office/powerpoint/2010/main" val="153809850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59EDB5B-7A7F-4344-B2AF-21965759EA3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5 · 50 MINUTEN</a:t>
            </a:r>
          </a:p>
        </p:txBody>
      </p:sp>
      <p:sp>
        <p:nvSpPr>
          <p:cNvPr id="2" name="">
            <a:extLst xmlns:a="http://schemas.openxmlformats.org/drawingml/2006/main">
              <a:ext uri="{FF2B5EF4-FFF2-40B4-BE49-F238E27FC236}">
                <a16:creationId xmlns:a16="http://schemas.microsoft.com/office/drawing/2014/main" id="{8F185D1B-D0F0-46BA-BD55-46504341AC2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Hörtest und Ausgabe</a:t>
            </a:r>
          </a:p>
        </p:txBody>
      </p:sp>
      <p:sp>
        <p:nvSpPr>
          <p:cNvPr id="3" name="">
            <a:extLst xmlns:a="http://schemas.openxmlformats.org/drawingml/2006/main">
              <a:ext uri="{FF2B5EF4-FFF2-40B4-BE49-F238E27FC236}">
                <a16:creationId xmlns:a16="http://schemas.microsoft.com/office/drawing/2014/main" id="{CD53955E-F629-4684-8EC5-1E98736A61F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69F8C790-58AA-4577-BE71-E2F254A3E55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20</a:t>
            </a:r>
          </a:p>
        </p:txBody>
      </p:sp>
      <p:sp>
        <p:nvSpPr>
          <p:cNvPr id="5" name="">
            <a:extLst xmlns:a="http://schemas.openxmlformats.org/drawingml/2006/main">
              <a:ext uri="{FF2B5EF4-FFF2-40B4-BE49-F238E27FC236}">
                <a16:creationId xmlns:a16="http://schemas.microsoft.com/office/drawing/2014/main" id="{9C95B5F2-AE89-4C85-BB33-B5DFAC2A05CD}"/>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03D33776-1101-431E-BE11-982160CC8F8F}"/>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ein anderes Team Router, Server und Datenpaket anhand der Aufnahme erklären. Verbessere fachliche Lücken.</a:t>
            </a:r>
          </a:p>
        </p:txBody>
      </p:sp>
      <p:sp>
        <p:nvSpPr>
          <p:cNvPr id="7" name="">
            <a:extLst xmlns:a="http://schemas.openxmlformats.org/drawingml/2006/main">
              <a:ext uri="{FF2B5EF4-FFF2-40B4-BE49-F238E27FC236}">
                <a16:creationId xmlns:a16="http://schemas.microsoft.com/office/drawing/2014/main" id="{806E4EC2-D521-4B5B-B720-CD6F8AC8581A}"/>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6785774E-B270-4DB7-9C72-D332E0790EA9}"/>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Exportiere eine abspielbare Audiodatei, teste sie auf einem zweiten Gerät und benenne einen geschützten Veröffentlichungsweg.</a:t>
            </a:r>
          </a:p>
        </p:txBody>
      </p:sp>
      <p:sp>
        <p:nvSpPr>
          <p:cNvPr id="9" name="">
            <a:extLst xmlns:a="http://schemas.openxmlformats.org/drawingml/2006/main">
              <a:ext uri="{FF2B5EF4-FFF2-40B4-BE49-F238E27FC236}">
                <a16:creationId xmlns:a16="http://schemas.microsoft.com/office/drawing/2014/main" id="{4210F72B-6C68-4981-86ED-5B2446D95E6A}"/>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35963EBA-B666-43CC-859D-7181A13A7083}"/>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Woran erkennst du, dass der Podcast etwas erklärt hat?</a:t>
            </a:r>
          </a:p>
        </p:txBody>
      </p:sp>
    </p:spTree>
    <p:extLst>
      <p:ext uri="{BB962C8B-B14F-4D97-AF65-F5344CB8AC3E}">
        <p14:creationId xmlns:p14="http://schemas.microsoft.com/office/powerpoint/2010/main" val="48817913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D00200C-560F-4289-A5CE-4AB36D1ADB2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ABSCHLUSS</a:t>
            </a:r>
          </a:p>
        </p:txBody>
      </p:sp>
      <p:sp>
        <p:nvSpPr>
          <p:cNvPr id="2" name="">
            <a:extLst xmlns:a="http://schemas.openxmlformats.org/drawingml/2006/main">
              <a:ext uri="{FF2B5EF4-FFF2-40B4-BE49-F238E27FC236}">
                <a16:creationId xmlns:a16="http://schemas.microsoft.com/office/drawing/2014/main" id="{11513CFB-A381-4446-BB6D-79AAFB522B9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06812C74-698D-43E8-BA24-91DF90FF609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717573F7-90A9-4AB4-AFBC-0BA0F47AEC6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21</a:t>
            </a:r>
          </a:p>
        </p:txBody>
      </p:sp>
      <p:sp>
        <p:nvSpPr>
          <p:cNvPr id="5" name="">
            <a:extLst xmlns:a="http://schemas.openxmlformats.org/drawingml/2006/main">
              <a:ext uri="{FF2B5EF4-FFF2-40B4-BE49-F238E27FC236}">
                <a16:creationId xmlns:a16="http://schemas.microsoft.com/office/drawing/2014/main" id="{5EB8CDE4-0E0B-4920-923C-5C278F32C134}"/>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Nachrichtenweg und beobachteter Transfer einer Testdatei.</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Zusammengesetzte Papiernachricht mit Erklärung der Nummerierung.</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Zweiminütige Aufnahme mit verständlicher Erklärung und Quellenhinweis.</a:t>
            </a:r>
          </a:p>
        </p:txBody>
      </p:sp>
      <p:sp>
        <p:nvSpPr>
          <p:cNvPr id="6" name="">
            <a:extLst xmlns:a="http://schemas.openxmlformats.org/drawingml/2006/main">
              <a:ext uri="{FF2B5EF4-FFF2-40B4-BE49-F238E27FC236}">
                <a16:creationId xmlns:a16="http://schemas.microsoft.com/office/drawing/2014/main" id="{84CAA1FD-1C22-4AE9-B3A9-473CE442C800}"/>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9FEBD5A4-1E29-4CC1-97D3-906DE1A36FD8}"/>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773584849"/>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DEC7B85-F1B9-41EA-89A6-B8B12BA4294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DEIN ALLTAG</a:t>
            </a:r>
          </a:p>
        </p:txBody>
      </p:sp>
      <p:sp>
        <p:nvSpPr>
          <p:cNvPr id="2" name="">
            <a:extLst xmlns:a="http://schemas.openxmlformats.org/drawingml/2006/main">
              <a:ext uri="{FF2B5EF4-FFF2-40B4-BE49-F238E27FC236}">
                <a16:creationId xmlns:a16="http://schemas.microsoft.com/office/drawing/2014/main" id="{01EF97A8-91F0-4F41-BC77-336CBE53D94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unter der Lupe</a:t>
            </a:r>
          </a:p>
        </p:txBody>
      </p:sp>
      <p:sp>
        <p:nvSpPr>
          <p:cNvPr id="3" name="">
            <a:extLst xmlns:a="http://schemas.openxmlformats.org/drawingml/2006/main">
              <a:ext uri="{FF2B5EF4-FFF2-40B4-BE49-F238E27FC236}">
                <a16:creationId xmlns:a16="http://schemas.microsoft.com/office/drawing/2014/main" id="{1078C4DF-573B-4830-95DD-42CA2B42295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BB033607-819D-4083-A099-A79DFA87D88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22</a:t>
            </a:r>
          </a:p>
        </p:txBody>
      </p:sp>
      <p:sp>
        <p:nvSpPr>
          <p:cNvPr id="5" name="">
            <a:extLst xmlns:a="http://schemas.openxmlformats.org/drawingml/2006/main">
              <a:ext uri="{FF2B5EF4-FFF2-40B4-BE49-F238E27FC236}">
                <a16:creationId xmlns:a16="http://schemas.microsoft.com/office/drawing/2014/main" id="{D2DF50D9-9A55-4A7B-8080-9BDC83D9AAB4}"/>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Eine Ausleihe möchte wissen, welche Gegenstände häufig genutzt werden. Reichen viele Reparaturen schon aus, um etwas als schlecht zu bezeichnen? Du ordnest erfundene Ausleihdaten, prüfst Vermutungen und zeigst eine vorsichtige Empfehlung. Außerdem probierst du aus, wie Codes und Dateiformate helfen, dieselben Daten weiterzugeben.</a:t>
            </a:r>
          </a:p>
        </p:txBody>
      </p:sp>
      <p:sp>
        <p:nvSpPr>
          <p:cNvPr id="6" name="">
            <a:extLst xmlns:a="http://schemas.openxmlformats.org/drawingml/2006/main">
              <a:ext uri="{FF2B5EF4-FFF2-40B4-BE49-F238E27FC236}">
                <a16:creationId xmlns:a16="http://schemas.microsoft.com/office/drawing/2014/main" id="{4BEDB29D-C4C4-4248-9774-37C837F6EE45}"/>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2D710636-7285-46BB-B239-55CBFA1AD623}"/>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Vergleiche Ball: 12 Ausleihen, 2 Reparaturen mit Kopfhörer: 6 Ausleihen, 2 Reparaturen. Kannst du daraus schon sagen, welcher Gegenstand besser ist? Notiere eine gesicherte Aussage und eine offene Frage.</a:t>
            </a:r>
          </a:p>
        </p:txBody>
      </p:sp>
    </p:spTree>
    <p:extLst>
      <p:ext uri="{BB962C8B-B14F-4D97-AF65-F5344CB8AC3E}">
        <p14:creationId xmlns:p14="http://schemas.microsoft.com/office/powerpoint/2010/main" val="102647989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A00B517-5325-4F44-B951-4BC277FDFB8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5 UNTERRICHTSEINHEITEN</a:t>
            </a:r>
          </a:p>
        </p:txBody>
      </p:sp>
      <p:sp>
        <p:nvSpPr>
          <p:cNvPr id="2" name="">
            <a:extLst xmlns:a="http://schemas.openxmlformats.org/drawingml/2006/main">
              <a:ext uri="{FF2B5EF4-FFF2-40B4-BE49-F238E27FC236}">
                <a16:creationId xmlns:a16="http://schemas.microsoft.com/office/drawing/2014/main" id="{109ACE0F-6237-4E28-8F95-970626966CC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unter der Lupe</a:t>
            </a:r>
          </a:p>
        </p:txBody>
      </p:sp>
      <p:sp>
        <p:nvSpPr>
          <p:cNvPr id="3" name="">
            <a:extLst xmlns:a="http://schemas.openxmlformats.org/drawingml/2006/main">
              <a:ext uri="{FF2B5EF4-FFF2-40B4-BE49-F238E27FC236}">
                <a16:creationId xmlns:a16="http://schemas.microsoft.com/office/drawing/2014/main" id="{C8BC1F90-8AC8-48C1-9F9F-F9305EA2B19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4209D259-DCEC-4544-AA0C-525FD694F94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23</a:t>
            </a:r>
          </a:p>
        </p:txBody>
      </p:sp>
      <p:sp>
        <p:nvSpPr>
          <p:cNvPr id="5" name="">
            <a:extLst xmlns:a="http://schemas.openxmlformats.org/drawingml/2006/main">
              <a:ext uri="{FF2B5EF4-FFF2-40B4-BE49-F238E27FC236}">
                <a16:creationId xmlns:a16="http://schemas.microsoft.com/office/drawing/2014/main" id="{3B57667B-3448-4DD1-A8AC-A75E97D271EA}"/>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2757E810-37ED-4839-8EDA-5CFB2A68A559}"/>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vollständige Datentabelle sortieren und filtern.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einfache Codes und Unterschiede von Dateiformaten erklären.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belegte Aussage von einer Vermutung unterscheiden.</a:t>
            </a:r>
          </a:p>
        </p:txBody>
      </p:sp>
      <p:sp>
        <p:nvSpPr>
          <p:cNvPr id="7" name="">
            <a:extLst xmlns:a="http://schemas.openxmlformats.org/drawingml/2006/main">
              <a:ext uri="{FF2B5EF4-FFF2-40B4-BE49-F238E27FC236}">
                <a16:creationId xmlns:a16="http://schemas.microsoft.com/office/drawing/2014/main" id="{97807FB3-9953-4FE5-97B7-0B400BA806AD}"/>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D068A5E1-95D8-485D-84B6-B29A61ACED6D}"/>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Eine einseitige Infografik als PDF mit Daten, Diagramm und Grenzen.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06138c6c8aa4fbb"/>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906F1652-8841-4C55-9B11-852841813BB8}"/>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338111757"/>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E660910-0B07-4433-90BC-27D4C63998B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VORBEREITUNG</a:t>
            </a:r>
          </a:p>
        </p:txBody>
      </p:sp>
      <p:sp>
        <p:nvSpPr>
          <p:cNvPr id="2" name="">
            <a:extLst xmlns:a="http://schemas.openxmlformats.org/drawingml/2006/main">
              <a:ext uri="{FF2B5EF4-FFF2-40B4-BE49-F238E27FC236}">
                <a16:creationId xmlns:a16="http://schemas.microsoft.com/office/drawing/2014/main" id="{79EF0AC8-F698-4638-9D2D-C965B8318FD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1ADFE4A5-C039-4864-8C7C-375B3D36DBA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64AA9210-0CE7-42B6-A7A1-A9A0910B8E8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24</a:t>
            </a:r>
          </a:p>
        </p:txBody>
      </p:sp>
      <p:sp>
        <p:nvSpPr>
          <p:cNvPr id="5" name="">
            <a:extLst xmlns:a="http://schemas.openxmlformats.org/drawingml/2006/main">
              <a:ext uri="{FF2B5EF4-FFF2-40B4-BE49-F238E27FC236}">
                <a16:creationId xmlns:a16="http://schemas.microsoft.com/office/drawing/2014/main" id="{511C5D8B-F64A-4631-B5B3-0FD2848F8712}"/>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Excel und PowerPoint. Ablage und Abgabe: OneDrive. </a:t>
            </a:r>
          </a:p>
        </p:txBody>
      </p:sp>
      <p:sp>
        <p:nvSpPr>
          <p:cNvPr id="6" name="">
            <a:extLst xmlns:a="http://schemas.openxmlformats.org/drawingml/2006/main">
              <a:ext uri="{FF2B5EF4-FFF2-40B4-BE49-F238E27FC236}">
                <a16:creationId xmlns:a16="http://schemas.microsoft.com/office/drawing/2014/main" id="{6DB94B2E-7E7E-400D-8C23-4F37E5025CB5}"/>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 Daten einer Ausleihe: Gegenstand, Ausleihen, Reparaturen: Ball 12/2; Buch 18/1; Brettspiel 9/3; Kopfhörer 6/2; Tablet 5/1; Springseil 10/0. Jede Zahl ist erfunden. Binärmodell: Mit 3 Bits sind die Muster 000,001,010,011,100,101,110,111 möglich. 1 Byte umfasst 8 Bits. Text, Bild und Audio verwenden unterschiedliche Dateiformate; Größe und Format sind verschiedene Eigenschaften.</a:t>
            </a:r>
          </a:p>
        </p:txBody>
      </p:sp>
    </p:spTree>
    <p:extLst>
      <p:ext uri="{BB962C8B-B14F-4D97-AF65-F5344CB8AC3E}">
        <p14:creationId xmlns:p14="http://schemas.microsoft.com/office/powerpoint/2010/main" val="38459583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188B0F2-3D90-463F-9753-17E139DE2D5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1 · ZUERST ANSEHEN</a:t>
            </a:r>
          </a:p>
        </p:txBody>
      </p:sp>
      <p:sp>
        <p:nvSpPr>
          <p:cNvPr id="2" name="">
            <a:extLst xmlns:a="http://schemas.openxmlformats.org/drawingml/2006/main">
              <a:ext uri="{FF2B5EF4-FFF2-40B4-BE49-F238E27FC236}">
                <a16:creationId xmlns:a16="http://schemas.microsoft.com/office/drawing/2014/main" id="{B2F8804F-FD49-4779-8C74-7E58355902A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B0D646D9-F054-4EB5-BE51-235C176C7E9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a94630444264644"/>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53090207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1B08A85-C3B0-4370-BF27-020B9F5E528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1 · GEMEINSAM NACHMACHEN</a:t>
            </a:r>
          </a:p>
        </p:txBody>
      </p:sp>
      <p:sp>
        <p:nvSpPr>
          <p:cNvPr id="2" name="">
            <a:extLst xmlns:a="http://schemas.openxmlformats.org/drawingml/2006/main">
              <a:ext uri="{FF2B5EF4-FFF2-40B4-BE49-F238E27FC236}">
                <a16:creationId xmlns:a16="http://schemas.microsoft.com/office/drawing/2014/main" id="{4D5B39FA-FFD9-4FA5-8420-F7AF779F233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erfassen und ordnen</a:t>
            </a:r>
          </a:p>
        </p:txBody>
      </p:sp>
      <p:sp>
        <p:nvSpPr>
          <p:cNvPr id="3" name="">
            <a:extLst xmlns:a="http://schemas.openxmlformats.org/drawingml/2006/main">
              <a:ext uri="{FF2B5EF4-FFF2-40B4-BE49-F238E27FC236}">
                <a16:creationId xmlns:a16="http://schemas.microsoft.com/office/drawing/2014/main" id="{A399DB75-CDD6-4310-943D-879D515A42C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258ABA3F-3BE0-4CDC-9985-501032FC10E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26</a:t>
            </a:r>
          </a:p>
        </p:txBody>
      </p:sp>
      <p:sp>
        <p:nvSpPr>
          <p:cNvPr id="5" name="">
            <a:extLst xmlns:a="http://schemas.openxmlformats.org/drawingml/2006/main">
              <a:ext uri="{FF2B5EF4-FFF2-40B4-BE49-F238E27FC236}">
                <a16:creationId xmlns:a16="http://schemas.microsoft.com/office/drawing/2014/main" id="{782C0DED-ADC4-48C4-B9E9-72AA2198CC7D}"/>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92DD86C-01B6-481D-9CF6-59AB94A7F711}"/>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Erstelle in OneDrive eine Excel-Datei. Schreibe Gegenstand, Ausleihen und Reparaturen in A1 bis C1.</a:t>
            </a:r>
          </a:p>
        </p:txBody>
      </p:sp>
      <p:sp>
        <p:nvSpPr>
          <p:cNvPr id="7" name="">
            <a:extLst xmlns:a="http://schemas.openxmlformats.org/drawingml/2006/main">
              <a:ext uri="{FF2B5EF4-FFF2-40B4-BE49-F238E27FC236}">
                <a16:creationId xmlns:a16="http://schemas.microsoft.com/office/drawing/2014/main" id="{FB5058E7-5D5A-4C67-BE41-D5DDAEB5BD5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F81B7FC4-BC9E-4C86-9565-9DB894C08D38}"/>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Trage die sechs vollständigen Datenzeilen der Materialkarte ein. Markiere A1:C7 und wähle Einfügen &gt; Tabelle, mit Überschriften.</a:t>
            </a:r>
          </a:p>
        </p:txBody>
      </p:sp>
      <p:sp>
        <p:nvSpPr>
          <p:cNvPr id="9" name="">
            <a:extLst xmlns:a="http://schemas.openxmlformats.org/drawingml/2006/main">
              <a:ext uri="{FF2B5EF4-FFF2-40B4-BE49-F238E27FC236}">
                <a16:creationId xmlns:a16="http://schemas.microsoft.com/office/drawing/2014/main" id="{CEBA91F6-02A9-4291-9FE1-450A6813ED15}"/>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87DBFCA-4BC1-4039-9AB5-43011FCE22B8}"/>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Pfeil bei Ausleihen. Wähle Absteigend sortieren; alle Spalten einer Zeile müssen zusammenbleiben.</a:t>
            </a:r>
          </a:p>
        </p:txBody>
      </p:sp>
      <p:sp>
        <p:nvSpPr>
          <p:cNvPr id="11" name="">
            <a:extLst xmlns:a="http://schemas.openxmlformats.org/drawingml/2006/main">
              <a:ext uri="{FF2B5EF4-FFF2-40B4-BE49-F238E27FC236}">
                <a16:creationId xmlns:a16="http://schemas.microsoft.com/office/drawing/2014/main" id="{4905C03C-FE02-4ACD-908B-F6FAA3619022}"/>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973F737-928A-4EC8-AE3E-88FEE8464864}"/>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Pfeil bei Reparaturen. Wähle Zahlenfilter &gt; Größer oder gleich und gib 2 ein.</a:t>
            </a:r>
          </a:p>
        </p:txBody>
      </p:sp>
      <p:sp>
        <p:nvSpPr>
          <p:cNvPr id="13" name="">
            <a:extLst xmlns:a="http://schemas.openxmlformats.org/drawingml/2006/main">
              <a:ext uri="{FF2B5EF4-FFF2-40B4-BE49-F238E27FC236}">
                <a16:creationId xmlns:a16="http://schemas.microsoft.com/office/drawing/2014/main" id="{0F88948D-AD67-4087-9AC3-C0B1578768DD}"/>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223DF40-36BC-4A8A-B359-F98374283131}"/>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die sichtbaren Zeilen. Entferne den Filter wieder und kontrolliere: Alle sechs Ausgangszeilen sind noch vorhanden.</a:t>
            </a:r>
          </a:p>
        </p:txBody>
      </p:sp>
    </p:spTree>
    <p:extLst>
      <p:ext uri="{BB962C8B-B14F-4D97-AF65-F5344CB8AC3E}">
        <p14:creationId xmlns:p14="http://schemas.microsoft.com/office/powerpoint/2010/main" val="207164682"/>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526BC88-ED70-4E26-8E9B-B139BD35CA5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1 · 50 MINUTEN</a:t>
            </a:r>
          </a:p>
        </p:txBody>
      </p:sp>
      <p:sp>
        <p:nvSpPr>
          <p:cNvPr id="2" name="">
            <a:extLst xmlns:a="http://schemas.openxmlformats.org/drawingml/2006/main">
              <a:ext uri="{FF2B5EF4-FFF2-40B4-BE49-F238E27FC236}">
                <a16:creationId xmlns:a16="http://schemas.microsoft.com/office/drawing/2014/main" id="{73F35D9E-8041-4990-81AF-203E85D39D6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erfassen und ordnen</a:t>
            </a:r>
          </a:p>
        </p:txBody>
      </p:sp>
      <p:sp>
        <p:nvSpPr>
          <p:cNvPr id="3" name="">
            <a:extLst xmlns:a="http://schemas.openxmlformats.org/drawingml/2006/main">
              <a:ext uri="{FF2B5EF4-FFF2-40B4-BE49-F238E27FC236}">
                <a16:creationId xmlns:a16="http://schemas.microsoft.com/office/drawing/2014/main" id="{296CA5CE-1C2D-49F2-93D4-9B1429EF678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46440386-434D-4F9C-BDE9-4F1DEAFDFCD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27</a:t>
            </a:r>
          </a:p>
        </p:txBody>
      </p:sp>
      <p:sp>
        <p:nvSpPr>
          <p:cNvPr id="5" name="">
            <a:extLst xmlns:a="http://schemas.openxmlformats.org/drawingml/2006/main">
              <a:ext uri="{FF2B5EF4-FFF2-40B4-BE49-F238E27FC236}">
                <a16:creationId xmlns:a16="http://schemas.microsoft.com/office/drawing/2014/main" id="{5030428A-0A29-4A5A-8818-9A717A503B4B}"/>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399E9442-3733-4546-8E59-2B249EEA477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Übertrage alle sechs Zeilen in eine Tabelle mit eindeutigen Überschriften. Prüfe die Eingabe paarweise.</a:t>
            </a:r>
          </a:p>
        </p:txBody>
      </p:sp>
      <p:sp>
        <p:nvSpPr>
          <p:cNvPr id="7" name="">
            <a:extLst xmlns:a="http://schemas.openxmlformats.org/drawingml/2006/main">
              <a:ext uri="{FF2B5EF4-FFF2-40B4-BE49-F238E27FC236}">
                <a16:creationId xmlns:a16="http://schemas.microsoft.com/office/drawing/2014/main" id="{1168504D-0E47-458A-A2ED-BBD051EEFC74}"/>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942C1B83-7CEA-446D-9A0A-54D235B8225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Sortiere nach Ausleihen absteigend und filtere Gegenstände mit mindestens zwei Reparaturen. Bewahre die vollständigen Ausgangsdaten.</a:t>
            </a:r>
          </a:p>
        </p:txBody>
      </p:sp>
      <p:sp>
        <p:nvSpPr>
          <p:cNvPr id="9" name="">
            <a:extLst xmlns:a="http://schemas.openxmlformats.org/drawingml/2006/main">
              <a:ext uri="{FF2B5EF4-FFF2-40B4-BE49-F238E27FC236}">
                <a16:creationId xmlns:a16="http://schemas.microsoft.com/office/drawing/2014/main" id="{7CA78300-E0EF-4437-B6D1-B64070B001E9}"/>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4A98B567-E4BF-4C8E-8948-B09434A5B6DA}"/>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darfst du nicht nur eine Zahlenspalte sortieren?</a:t>
            </a:r>
          </a:p>
        </p:txBody>
      </p:sp>
    </p:spTree>
    <p:extLst>
      <p:ext uri="{BB962C8B-B14F-4D97-AF65-F5344CB8AC3E}">
        <p14:creationId xmlns:p14="http://schemas.microsoft.com/office/powerpoint/2010/main" val="1682332910"/>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8BD63A5-9B24-486A-8DD5-707BE0741DA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2 · ZUERST ANSEHEN</a:t>
            </a:r>
          </a:p>
        </p:txBody>
      </p:sp>
      <p:sp>
        <p:nvSpPr>
          <p:cNvPr id="2" name="">
            <a:extLst xmlns:a="http://schemas.openxmlformats.org/drawingml/2006/main">
              <a:ext uri="{FF2B5EF4-FFF2-40B4-BE49-F238E27FC236}">
                <a16:creationId xmlns:a16="http://schemas.microsoft.com/office/drawing/2014/main" id="{56D34227-03D8-4F84-BDF8-FC7D2FF609F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64C87EC9-CB1A-4518-B7FD-815C568AAF7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38496b4c9554065"/>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191947357"/>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603B070-66F4-4EFE-B7A1-B203165BCE1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2 · GEMEINSAM NACHMACHEN</a:t>
            </a:r>
          </a:p>
        </p:txBody>
      </p:sp>
      <p:sp>
        <p:nvSpPr>
          <p:cNvPr id="2" name="">
            <a:extLst xmlns:a="http://schemas.openxmlformats.org/drawingml/2006/main">
              <a:ext uri="{FF2B5EF4-FFF2-40B4-BE49-F238E27FC236}">
                <a16:creationId xmlns:a16="http://schemas.microsoft.com/office/drawing/2014/main" id="{39CA88CE-9E2B-4DE5-8B17-3417F5A7F8E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codieren</a:t>
            </a:r>
          </a:p>
        </p:txBody>
      </p:sp>
      <p:sp>
        <p:nvSpPr>
          <p:cNvPr id="3" name="">
            <a:extLst xmlns:a="http://schemas.openxmlformats.org/drawingml/2006/main">
              <a:ext uri="{FF2B5EF4-FFF2-40B4-BE49-F238E27FC236}">
                <a16:creationId xmlns:a16="http://schemas.microsoft.com/office/drawing/2014/main" id="{0B15D8B4-B021-4A1D-ADD8-0E95B2A333F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46A4E8FA-AD42-4249-8E46-20DF4E41E0B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29</a:t>
            </a:r>
          </a:p>
        </p:txBody>
      </p:sp>
      <p:sp>
        <p:nvSpPr>
          <p:cNvPr id="5" name="">
            <a:extLst xmlns:a="http://schemas.openxmlformats.org/drawingml/2006/main">
              <a:ext uri="{FF2B5EF4-FFF2-40B4-BE49-F238E27FC236}">
                <a16:creationId xmlns:a16="http://schemas.microsoft.com/office/drawing/2014/main" id="{BF4D4380-578A-473B-88AB-669D7FCBC4FF}"/>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FF4E01E0-3B7B-457E-B90A-FBF7F2DBB7CD}"/>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Ergänze in deiner Tabelle eine Spalte Code. Weise den sechs Gegenständen die Muster 000, 001, 010, 011, 100, 101 zu.</a:t>
            </a:r>
          </a:p>
        </p:txBody>
      </p:sp>
      <p:sp>
        <p:nvSpPr>
          <p:cNvPr id="7" name="">
            <a:extLst xmlns:a="http://schemas.openxmlformats.org/drawingml/2006/main">
              <a:ext uri="{FF2B5EF4-FFF2-40B4-BE49-F238E27FC236}">
                <a16:creationId xmlns:a16="http://schemas.microsoft.com/office/drawing/2014/main" id="{DF031618-1C35-40A0-898B-41F04F226DB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5289D19-1550-454A-A1DF-0721574B365F}"/>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Formatiere diese Spalte vorher als Text, damit die führenden Nullen erhalten bleiben.</a:t>
            </a:r>
          </a:p>
        </p:txBody>
      </p:sp>
      <p:sp>
        <p:nvSpPr>
          <p:cNvPr id="9" name="">
            <a:extLst xmlns:a="http://schemas.openxmlformats.org/drawingml/2006/main">
              <a:ext uri="{FF2B5EF4-FFF2-40B4-BE49-F238E27FC236}">
                <a16:creationId xmlns:a16="http://schemas.microsoft.com/office/drawing/2014/main" id="{44A0004D-DD0C-4AF7-8C2D-D6BC487B0A42}"/>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5AB57D8E-A664-4A01-B024-12F2049C3C9C}"/>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die Arbeitsmappe in OneDrive. Wähle Datei &gt; Speichern unter/Exportieren &gt; Als CSV herunterladen, sofern im Schulzugang vorhanden.</a:t>
            </a:r>
          </a:p>
        </p:txBody>
      </p:sp>
      <p:sp>
        <p:nvSpPr>
          <p:cNvPr id="11" name="">
            <a:extLst xmlns:a="http://schemas.openxmlformats.org/drawingml/2006/main">
              <a:ext uri="{FF2B5EF4-FFF2-40B4-BE49-F238E27FC236}">
                <a16:creationId xmlns:a16="http://schemas.microsoft.com/office/drawing/2014/main" id="{DBF41D7D-5B53-4D32-B8DB-CD56B90EF8A9}"/>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9C8BC53-B67B-4047-B833-60B8187CFACB}"/>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Fehlt der CSV-Export im Browser, nutze mit der Lehrperson die installierte Excel-App: Datei &gt; Speichern unter &gt; CSV UTF-8.</a:t>
            </a:r>
          </a:p>
        </p:txBody>
      </p:sp>
      <p:sp>
        <p:nvSpPr>
          <p:cNvPr id="13" name="">
            <a:extLst xmlns:a="http://schemas.openxmlformats.org/drawingml/2006/main">
              <a:ext uri="{FF2B5EF4-FFF2-40B4-BE49-F238E27FC236}">
                <a16:creationId xmlns:a16="http://schemas.microsoft.com/office/drawing/2014/main" id="{2B8FED11-E93C-46ED-B88D-B58F7C539C17}"/>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2E0E215-ABCB-40AC-8DFA-6D6C306455A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CSV als Text und vergleiche mit der Arbeitsmappe. Prüfe Dateiendung, Größe und verlorene Gestaltung; Original behalten.</a:t>
            </a:r>
          </a:p>
        </p:txBody>
      </p:sp>
    </p:spTree>
    <p:extLst>
      <p:ext uri="{BB962C8B-B14F-4D97-AF65-F5344CB8AC3E}">
        <p14:creationId xmlns:p14="http://schemas.microsoft.com/office/powerpoint/2010/main" val="1875937432"/>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BFD6EEF-7621-454B-AF86-8C3FB4E5222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2 · 50 MINUTEN</a:t>
            </a:r>
          </a:p>
        </p:txBody>
      </p:sp>
      <p:sp>
        <p:nvSpPr>
          <p:cNvPr id="2" name="">
            <a:extLst xmlns:a="http://schemas.openxmlformats.org/drawingml/2006/main">
              <a:ext uri="{FF2B5EF4-FFF2-40B4-BE49-F238E27FC236}">
                <a16:creationId xmlns:a16="http://schemas.microsoft.com/office/drawing/2014/main" id="{89720F35-BDFA-417B-BC58-25A45E06207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codieren</a:t>
            </a:r>
          </a:p>
        </p:txBody>
      </p:sp>
      <p:sp>
        <p:nvSpPr>
          <p:cNvPr id="3" name="">
            <a:extLst xmlns:a="http://schemas.openxmlformats.org/drawingml/2006/main">
              <a:ext uri="{FF2B5EF4-FFF2-40B4-BE49-F238E27FC236}">
                <a16:creationId xmlns:a16="http://schemas.microsoft.com/office/drawing/2014/main" id="{2AE2C8F4-1FF8-44C7-B4F2-18D500A870B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3D6DE1AF-A252-4975-845B-7623EAB5337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30</a:t>
            </a:r>
          </a:p>
        </p:txBody>
      </p:sp>
      <p:sp>
        <p:nvSpPr>
          <p:cNvPr id="5" name="">
            <a:extLst xmlns:a="http://schemas.openxmlformats.org/drawingml/2006/main">
              <a:ext uri="{FF2B5EF4-FFF2-40B4-BE49-F238E27FC236}">
                <a16:creationId xmlns:a16="http://schemas.microsoft.com/office/drawing/2014/main" id="{9E6E7F4C-9C2F-40CA-80B1-A0FF26348F4D}"/>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C5547DDB-A594-484B-97C2-AA69FEF5F2E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Ordne sechs Gegenständen sechs unterschiedliche 3-Bit-Muster zu. Erkläre, wie ein Programm anhand des Codes den Namen findet.</a:t>
            </a:r>
          </a:p>
        </p:txBody>
      </p:sp>
      <p:sp>
        <p:nvSpPr>
          <p:cNvPr id="7" name="">
            <a:extLst xmlns:a="http://schemas.openxmlformats.org/drawingml/2006/main">
              <a:ext uri="{FF2B5EF4-FFF2-40B4-BE49-F238E27FC236}">
                <a16:creationId xmlns:a16="http://schemas.microsoft.com/office/drawing/2014/main" id="{B474DC6D-C781-4D1D-B24F-20104333902E}"/>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23C0156-BFC0-4EF4-9471-DBDF4F39E92C}"/>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Speichere eine kleine Tabelle als CSV und im Arbeitsformat. Vergleiche Dateiendung, Dateigröße und erhaltene Formatierung.</a:t>
            </a:r>
          </a:p>
        </p:txBody>
      </p:sp>
      <p:sp>
        <p:nvSpPr>
          <p:cNvPr id="9" name="">
            <a:extLst xmlns:a="http://schemas.openxmlformats.org/drawingml/2006/main">
              <a:ext uri="{FF2B5EF4-FFF2-40B4-BE49-F238E27FC236}">
                <a16:creationId xmlns:a16="http://schemas.microsoft.com/office/drawing/2014/main" id="{A165567B-F6E6-4BE4-98B8-B0F6C363F801}"/>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3B2D2B2C-B03E-4484-A69A-FE9450735033}"/>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Information geht beim Formatwechsel verloren?</a:t>
            </a:r>
          </a:p>
        </p:txBody>
      </p:sp>
    </p:spTree>
    <p:extLst>
      <p:ext uri="{BB962C8B-B14F-4D97-AF65-F5344CB8AC3E}">
        <p14:creationId xmlns:p14="http://schemas.microsoft.com/office/powerpoint/2010/main" val="1330918862"/>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C5F4E1C-7B87-44E9-9841-63E78F5BCBB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3 · ZUERST ANSEHEN</a:t>
            </a:r>
          </a:p>
        </p:txBody>
      </p:sp>
      <p:sp>
        <p:nvSpPr>
          <p:cNvPr id="2" name="">
            <a:extLst xmlns:a="http://schemas.openxmlformats.org/drawingml/2006/main">
              <a:ext uri="{FF2B5EF4-FFF2-40B4-BE49-F238E27FC236}">
                <a16:creationId xmlns:a16="http://schemas.microsoft.com/office/drawing/2014/main" id="{987262DE-838A-46D0-B667-C5644A1FC9F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9A763B85-1963-4137-ABA1-286E28C1F4F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d5f5319b38742e3"/>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077730485"/>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DAB1313-6C73-469C-B369-0751370652D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3 · GEMEINSAM NACHMACHEN</a:t>
            </a:r>
          </a:p>
        </p:txBody>
      </p:sp>
      <p:sp>
        <p:nvSpPr>
          <p:cNvPr id="2" name="">
            <a:extLst xmlns:a="http://schemas.openxmlformats.org/drawingml/2006/main">
              <a:ext uri="{FF2B5EF4-FFF2-40B4-BE49-F238E27FC236}">
                <a16:creationId xmlns:a16="http://schemas.microsoft.com/office/drawing/2014/main" id="{A60DF85C-F2F0-481D-87C3-2DE5919A4D5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Darstellen und deuten</a:t>
            </a:r>
          </a:p>
        </p:txBody>
      </p:sp>
      <p:sp>
        <p:nvSpPr>
          <p:cNvPr id="3" name="">
            <a:extLst xmlns:a="http://schemas.openxmlformats.org/drawingml/2006/main">
              <a:ext uri="{FF2B5EF4-FFF2-40B4-BE49-F238E27FC236}">
                <a16:creationId xmlns:a16="http://schemas.microsoft.com/office/drawing/2014/main" id="{795505B6-880F-430E-BBDF-4959B4000F2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C59E127C-1B50-47BC-83AE-FBA914568BE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32</a:t>
            </a:r>
          </a:p>
        </p:txBody>
      </p:sp>
      <p:sp>
        <p:nvSpPr>
          <p:cNvPr id="5" name="">
            <a:extLst xmlns:a="http://schemas.openxmlformats.org/drawingml/2006/main">
              <a:ext uri="{FF2B5EF4-FFF2-40B4-BE49-F238E27FC236}">
                <a16:creationId xmlns:a16="http://schemas.microsoft.com/office/drawing/2014/main" id="{312BC8BD-21F7-4F4A-BD85-69BB36EFF0F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F99B9EF8-86AB-440E-8B16-EA9EE18C517C}"/>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deine Excel-Arbeitsmappe in OneDrive. Markiere die Überschriften und alle zugehörigen Datenzellen zusammen.</a:t>
            </a:r>
          </a:p>
        </p:txBody>
      </p:sp>
      <p:sp>
        <p:nvSpPr>
          <p:cNvPr id="7" name="">
            <a:extLst xmlns:a="http://schemas.openxmlformats.org/drawingml/2006/main">
              <a:ext uri="{FF2B5EF4-FFF2-40B4-BE49-F238E27FC236}">
                <a16:creationId xmlns:a16="http://schemas.microsoft.com/office/drawing/2014/main" id="{3A8124B5-C934-42E1-942E-A34E977FE80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233BBB35-2C67-41DB-AB4E-8B010FEB71BD}"/>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Einfügen &gt; Diagramme &gt; Säule oder Balken. Zeige alle Kategorien mit ihren Werten.</a:t>
            </a:r>
          </a:p>
        </p:txBody>
      </p:sp>
      <p:sp>
        <p:nvSpPr>
          <p:cNvPr id="9" name="">
            <a:extLst xmlns:a="http://schemas.openxmlformats.org/drawingml/2006/main">
              <a:ext uri="{FF2B5EF4-FFF2-40B4-BE49-F238E27FC236}">
                <a16:creationId xmlns:a16="http://schemas.microsoft.com/office/drawing/2014/main" id="{A0D0D1DA-60B0-4465-90F2-142FCB1EBE90}"/>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609DF8B7-4787-4049-AFB1-167E20DBD540}"/>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das Diagramm an. Ändere den Titel und ergänze über die Diagrammeinstellungen Achsenbeschriftungen und Einheiten.</a:t>
            </a:r>
          </a:p>
        </p:txBody>
      </p:sp>
      <p:sp>
        <p:nvSpPr>
          <p:cNvPr id="11" name="">
            <a:extLst xmlns:a="http://schemas.openxmlformats.org/drawingml/2006/main">
              <a:ext uri="{FF2B5EF4-FFF2-40B4-BE49-F238E27FC236}">
                <a16:creationId xmlns:a16="http://schemas.microsoft.com/office/drawing/2014/main" id="{1FC79618-F006-46CD-AF9A-DC9F43488364}"/>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1F204F3-CA9D-4789-AD33-51DD29E64C90}"/>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Kategorien, Größenverhältnisse und Achsenskala. Bei Säulen und Balken beginnt die Mengenachse bei null.</a:t>
            </a:r>
          </a:p>
        </p:txBody>
      </p:sp>
      <p:sp>
        <p:nvSpPr>
          <p:cNvPr id="13" name="">
            <a:extLst xmlns:a="http://schemas.openxmlformats.org/drawingml/2006/main">
              <a:ext uri="{FF2B5EF4-FFF2-40B4-BE49-F238E27FC236}">
                <a16:creationId xmlns:a16="http://schemas.microsoft.com/office/drawing/2014/main" id="{8DE02A8D-5531-47F5-BD10-3000E1674C2E}"/>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A716BF80-A876-47CF-B2D6-1453ED7CB8CE}"/>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Lies einen Wert am Diagramm ab und vergleiche ihn mit der Tabelle. Übertrage das Diagramm mit Kopieren/Einfügen in deinen Bericht.</a:t>
            </a:r>
          </a:p>
        </p:txBody>
      </p:sp>
    </p:spTree>
    <p:extLst>
      <p:ext uri="{BB962C8B-B14F-4D97-AF65-F5344CB8AC3E}">
        <p14:creationId xmlns:p14="http://schemas.microsoft.com/office/powerpoint/2010/main" val="2050071196"/>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E83311E-475D-460D-88C7-FE78F4C07EB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3 · 50 MINUTEN</a:t>
            </a:r>
          </a:p>
        </p:txBody>
      </p:sp>
      <p:sp>
        <p:nvSpPr>
          <p:cNvPr id="2" name="">
            <a:extLst xmlns:a="http://schemas.openxmlformats.org/drawingml/2006/main">
              <a:ext uri="{FF2B5EF4-FFF2-40B4-BE49-F238E27FC236}">
                <a16:creationId xmlns:a16="http://schemas.microsoft.com/office/drawing/2014/main" id="{79D0782C-4F17-454F-A0B7-EA91E41A53F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Darstellen und deuten</a:t>
            </a:r>
          </a:p>
        </p:txBody>
      </p:sp>
      <p:sp>
        <p:nvSpPr>
          <p:cNvPr id="3" name="">
            <a:extLst xmlns:a="http://schemas.openxmlformats.org/drawingml/2006/main">
              <a:ext uri="{FF2B5EF4-FFF2-40B4-BE49-F238E27FC236}">
                <a16:creationId xmlns:a16="http://schemas.microsoft.com/office/drawing/2014/main" id="{D479E4C3-C332-4891-AF9D-DF3CC525ABD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4BA60ABD-151B-43B0-A790-2815703BA29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33</a:t>
            </a:r>
          </a:p>
        </p:txBody>
      </p:sp>
      <p:sp>
        <p:nvSpPr>
          <p:cNvPr id="5" name="">
            <a:extLst xmlns:a="http://schemas.openxmlformats.org/drawingml/2006/main">
              <a:ext uri="{FF2B5EF4-FFF2-40B4-BE49-F238E27FC236}">
                <a16:creationId xmlns:a16="http://schemas.microsoft.com/office/drawing/2014/main" id="{41EE49C5-E0EA-468A-A684-CF81A97A3A72}"/>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CD0DCB6D-6257-4A00-B492-94D783ADAA11}"/>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ein Diagramm zu den Ausleihen mit beschrifteter Achse und Nullpunkt.</a:t>
            </a:r>
          </a:p>
        </p:txBody>
      </p:sp>
      <p:sp>
        <p:nvSpPr>
          <p:cNvPr id="7" name="">
            <a:extLst xmlns:a="http://schemas.openxmlformats.org/drawingml/2006/main">
              <a:ext uri="{FF2B5EF4-FFF2-40B4-BE49-F238E27FC236}">
                <a16:creationId xmlns:a16="http://schemas.microsoft.com/office/drawing/2014/main" id="{DF7ED4CC-B813-42CA-B5FE-C1BBBAEEFF97}"/>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55850292-3D6C-4165-B095-FB29F8AFDA2F}"/>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Formuliere zwei belegte Aussagen und eine nicht belegbare Vermutung. Erkläre, warum Reparaturzahl allein nichts über Qualität beweist.</a:t>
            </a:r>
          </a:p>
        </p:txBody>
      </p:sp>
      <p:sp>
        <p:nvSpPr>
          <p:cNvPr id="9" name="">
            <a:extLst xmlns:a="http://schemas.openxmlformats.org/drawingml/2006/main">
              <a:ext uri="{FF2B5EF4-FFF2-40B4-BE49-F238E27FC236}">
                <a16:creationId xmlns:a16="http://schemas.microsoft.com/office/drawing/2014/main" id="{EF03D9DA-DCED-465E-960A-AB385BA1FFEA}"/>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004C1D46-9A86-4775-A9F2-6A295681FADD}"/>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zusätzliche Angabe würdest du brauchen?</a:t>
            </a:r>
          </a:p>
        </p:txBody>
      </p:sp>
    </p:spTree>
    <p:extLst>
      <p:ext uri="{BB962C8B-B14F-4D97-AF65-F5344CB8AC3E}">
        <p14:creationId xmlns:p14="http://schemas.microsoft.com/office/powerpoint/2010/main" val="73975307"/>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548D8D3-974D-4669-B256-8B6536BB5BE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4 · ZUERST ANSEHEN</a:t>
            </a:r>
          </a:p>
        </p:txBody>
      </p:sp>
      <p:sp>
        <p:nvSpPr>
          <p:cNvPr id="2" name="">
            <a:extLst xmlns:a="http://schemas.openxmlformats.org/drawingml/2006/main">
              <a:ext uri="{FF2B5EF4-FFF2-40B4-BE49-F238E27FC236}">
                <a16:creationId xmlns:a16="http://schemas.microsoft.com/office/drawing/2014/main" id="{578076D4-CD31-4103-8A41-D03B1EAB582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D01EB37A-2E72-45B8-9BB3-59BB7EC73F8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46246611ece4755"/>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35011832"/>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AE1EAA3-12BE-473B-B017-1BB334C1BCE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4 · GEMEINSAM NACHMACHEN</a:t>
            </a:r>
          </a:p>
        </p:txBody>
      </p:sp>
      <p:sp>
        <p:nvSpPr>
          <p:cNvPr id="2" name="">
            <a:extLst xmlns:a="http://schemas.openxmlformats.org/drawingml/2006/main">
              <a:ext uri="{FF2B5EF4-FFF2-40B4-BE49-F238E27FC236}">
                <a16:creationId xmlns:a16="http://schemas.microsoft.com/office/drawing/2014/main" id="{2A7B38B9-A2EC-4614-919C-3995E07598B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Infografik gestalten</a:t>
            </a:r>
          </a:p>
        </p:txBody>
      </p:sp>
      <p:sp>
        <p:nvSpPr>
          <p:cNvPr id="3" name="">
            <a:extLst xmlns:a="http://schemas.openxmlformats.org/drawingml/2006/main">
              <a:ext uri="{FF2B5EF4-FFF2-40B4-BE49-F238E27FC236}">
                <a16:creationId xmlns:a16="http://schemas.microsoft.com/office/drawing/2014/main" id="{558ADA17-878F-4FA2-9FAC-6B6330F1EF4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41A36F4C-5B2D-4373-B998-B10DCB7196E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35</a:t>
            </a:r>
          </a:p>
        </p:txBody>
      </p:sp>
      <p:sp>
        <p:nvSpPr>
          <p:cNvPr id="5" name="">
            <a:extLst xmlns:a="http://schemas.openxmlformats.org/drawingml/2006/main">
              <a:ext uri="{FF2B5EF4-FFF2-40B4-BE49-F238E27FC236}">
                <a16:creationId xmlns:a16="http://schemas.microsoft.com/office/drawing/2014/main" id="{4450AD2C-4E62-45DB-8BC4-71398049AB68}"/>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36F1265-1C02-48A4-9768-2AD51BD44B8D}"/>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Themenordner in OneDrive. Wähle Neu &gt; PowerPoint-Präsentation und benenne sie K2_Datenblick_Kennung.</a:t>
            </a:r>
          </a:p>
        </p:txBody>
      </p:sp>
      <p:sp>
        <p:nvSpPr>
          <p:cNvPr id="7" name="">
            <a:extLst xmlns:a="http://schemas.openxmlformats.org/drawingml/2006/main">
              <a:ext uri="{FF2B5EF4-FFF2-40B4-BE49-F238E27FC236}">
                <a16:creationId xmlns:a16="http://schemas.microsoft.com/office/drawing/2014/main" id="{EB68D99D-67F0-4A75-B6AD-8418D1F777D7}"/>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FF1C9B1-EF38-4278-868A-B9BAC7C3550E}"/>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„Infografik gestalten“. Über Start &gt; Neue Folie ergänzt du die nächste Seite.</a:t>
            </a:r>
          </a:p>
        </p:txBody>
      </p:sp>
      <p:sp>
        <p:nvSpPr>
          <p:cNvPr id="9" name="">
            <a:extLst xmlns:a="http://schemas.openxmlformats.org/drawingml/2006/main">
              <a:ext uri="{FF2B5EF4-FFF2-40B4-BE49-F238E27FC236}">
                <a16:creationId xmlns:a16="http://schemas.microsoft.com/office/drawing/2014/main" id="{CA676284-6239-4904-B815-3F5663CC206B}"/>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661C0975-561E-480F-9838-85D4ADBB3016}"/>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„Datenherkunft: fiktiv“. Weitere Inhalte stehen darunter, nicht über dem Titel.</a:t>
            </a:r>
          </a:p>
        </p:txBody>
      </p:sp>
      <p:sp>
        <p:nvSpPr>
          <p:cNvPr id="11" name="">
            <a:extLst xmlns:a="http://schemas.openxmlformats.org/drawingml/2006/main">
              <a:ext uri="{FF2B5EF4-FFF2-40B4-BE49-F238E27FC236}">
                <a16:creationId xmlns:a16="http://schemas.microsoft.com/office/drawing/2014/main" id="{A60F72E9-B8A8-44BD-847D-2BB154131DB7}"/>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0976426D-2234-47A4-A7B2-4C7227449C1D}"/>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915BF0E2-3B4C-471D-892D-4CD19F5F3EA6}"/>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71EF41BD-E5EB-48DF-8796-C10D6DD7B2E8}"/>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1737418947"/>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E6CA7FE-0530-4B02-B68B-F2A26A59547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4 · 50 MINUTEN</a:t>
            </a:r>
          </a:p>
        </p:txBody>
      </p:sp>
      <p:sp>
        <p:nvSpPr>
          <p:cNvPr id="2" name="">
            <a:extLst xmlns:a="http://schemas.openxmlformats.org/drawingml/2006/main">
              <a:ext uri="{FF2B5EF4-FFF2-40B4-BE49-F238E27FC236}">
                <a16:creationId xmlns:a16="http://schemas.microsoft.com/office/drawing/2014/main" id="{BFD13CE7-FD65-4E01-B6C0-BB7A4189C48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Infografik gestalten</a:t>
            </a:r>
          </a:p>
        </p:txBody>
      </p:sp>
      <p:sp>
        <p:nvSpPr>
          <p:cNvPr id="3" name="">
            <a:extLst xmlns:a="http://schemas.openxmlformats.org/drawingml/2006/main">
              <a:ext uri="{FF2B5EF4-FFF2-40B4-BE49-F238E27FC236}">
                <a16:creationId xmlns:a16="http://schemas.microsoft.com/office/drawing/2014/main" id="{BF15A789-7B79-4893-8F39-5668A1F3202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525A6675-296B-4602-A9DA-6E49A6DD453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36</a:t>
            </a:r>
          </a:p>
        </p:txBody>
      </p:sp>
      <p:sp>
        <p:nvSpPr>
          <p:cNvPr id="5" name="">
            <a:extLst xmlns:a="http://schemas.openxmlformats.org/drawingml/2006/main">
              <a:ext uri="{FF2B5EF4-FFF2-40B4-BE49-F238E27FC236}">
                <a16:creationId xmlns:a16="http://schemas.microsoft.com/office/drawing/2014/main" id="{392FC077-E49E-457F-9731-9BE25D968B46}"/>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2EFA0B25-9A0F-40FF-8892-F4B83DEC4C26}"/>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Gestalte eine Seite mit Datenherkunft, Diagramm, zwei Aussagen und einer Grenze.</a:t>
            </a:r>
          </a:p>
        </p:txBody>
      </p:sp>
      <p:sp>
        <p:nvSpPr>
          <p:cNvPr id="7" name="">
            <a:extLst xmlns:a="http://schemas.openxmlformats.org/drawingml/2006/main">
              <a:ext uri="{FF2B5EF4-FFF2-40B4-BE49-F238E27FC236}">
                <a16:creationId xmlns:a16="http://schemas.microsoft.com/office/drawing/2014/main" id="{292D7A8F-D0E5-4AAE-B003-A8EE92CCAEC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00AF0BFF-9047-47DE-AB2C-10E9DA2BF493}"/>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Schrift, Kontrast und Textbeschreibung. Begründe eine Verbesserung für Menschen, die Farben nicht unterscheiden.</a:t>
            </a:r>
          </a:p>
        </p:txBody>
      </p:sp>
      <p:sp>
        <p:nvSpPr>
          <p:cNvPr id="9" name="">
            <a:extLst xmlns:a="http://schemas.openxmlformats.org/drawingml/2006/main">
              <a:ext uri="{FF2B5EF4-FFF2-40B4-BE49-F238E27FC236}">
                <a16:creationId xmlns:a16="http://schemas.microsoft.com/office/drawing/2014/main" id="{0C87539B-A1A5-4020-AA77-34825D0DF85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CD35F5A6-A0F7-4A72-A211-F90BEF10331F}"/>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hilft, wenn die Grafik nicht gesehen werden kann?</a:t>
            </a:r>
          </a:p>
        </p:txBody>
      </p:sp>
    </p:spTree>
    <p:extLst>
      <p:ext uri="{BB962C8B-B14F-4D97-AF65-F5344CB8AC3E}">
        <p14:creationId xmlns:p14="http://schemas.microsoft.com/office/powerpoint/2010/main" val="1701883393"/>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811B77F-65D1-4916-B47F-65925A54F00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5 · ZUERST ANSEHEN</a:t>
            </a:r>
          </a:p>
        </p:txBody>
      </p:sp>
      <p:sp>
        <p:nvSpPr>
          <p:cNvPr id="2" name="">
            <a:extLst xmlns:a="http://schemas.openxmlformats.org/drawingml/2006/main">
              <a:ext uri="{FF2B5EF4-FFF2-40B4-BE49-F238E27FC236}">
                <a16:creationId xmlns:a16="http://schemas.microsoft.com/office/drawing/2014/main" id="{F4568C4C-F79F-4FA3-98A0-904807A9F36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05920109-6DC6-4B1F-B907-F2D0DD48025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8b735b6da3944f3"/>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233109654"/>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5C9C15B-3402-4E58-A154-C2EB7720CC5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5 · GEMEINSAM NACHMACHEN</a:t>
            </a:r>
          </a:p>
        </p:txBody>
      </p:sp>
      <p:sp>
        <p:nvSpPr>
          <p:cNvPr id="2" name="">
            <a:extLst xmlns:a="http://schemas.openxmlformats.org/drawingml/2006/main">
              <a:ext uri="{FF2B5EF4-FFF2-40B4-BE49-F238E27FC236}">
                <a16:creationId xmlns:a16="http://schemas.microsoft.com/office/drawing/2014/main" id="{8039B2E5-0D38-43E7-869E-8F81EECC23E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Prüfen und entscheiden</a:t>
            </a:r>
          </a:p>
        </p:txBody>
      </p:sp>
      <p:sp>
        <p:nvSpPr>
          <p:cNvPr id="3" name="">
            <a:extLst xmlns:a="http://schemas.openxmlformats.org/drawingml/2006/main">
              <a:ext uri="{FF2B5EF4-FFF2-40B4-BE49-F238E27FC236}">
                <a16:creationId xmlns:a16="http://schemas.microsoft.com/office/drawing/2014/main" id="{ECFFF712-E429-4271-A147-0E5F2BC6549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D9A7FD9B-62DE-4C56-9DD4-9BB974D1AD0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38</a:t>
            </a:r>
          </a:p>
        </p:txBody>
      </p:sp>
      <p:sp>
        <p:nvSpPr>
          <p:cNvPr id="5" name="">
            <a:extLst xmlns:a="http://schemas.openxmlformats.org/drawingml/2006/main">
              <a:ext uri="{FF2B5EF4-FFF2-40B4-BE49-F238E27FC236}">
                <a16:creationId xmlns:a16="http://schemas.microsoft.com/office/drawing/2014/main" id="{C59F3400-BF44-446D-8767-ABEB66E2235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2C9A650-D243-40F6-9100-9162BCCD5B29}"/>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K2_Datenblick_Kennung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D4B2EB51-6167-4790-BC24-6809358D7238}"/>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FC111801-4766-4F0D-B05B-457F7CD492CA}"/>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66282E83-5343-4272-815D-814616EAE5A8}"/>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1396D3D7-4AFE-44AE-9EBD-37B4F4A4863D}"/>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1DE61BC5-1558-48A0-A4B0-C7129CE51114}"/>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3135B6E-BFB5-44D8-A6E6-F5E5714BE0BD}"/>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A88273F1-5D0F-401A-BB12-89670F6C6F7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06EFBB7E-D69D-4857-96C5-CA4B606AC086}"/>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1291571137"/>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617678B-5E2E-424B-92CC-7919DADD5BA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5 · 50 MINUTEN</a:t>
            </a:r>
          </a:p>
        </p:txBody>
      </p:sp>
      <p:sp>
        <p:nvSpPr>
          <p:cNvPr id="2" name="">
            <a:extLst xmlns:a="http://schemas.openxmlformats.org/drawingml/2006/main">
              <a:ext uri="{FF2B5EF4-FFF2-40B4-BE49-F238E27FC236}">
                <a16:creationId xmlns:a16="http://schemas.microsoft.com/office/drawing/2014/main" id="{4F0EC96A-DABB-434F-9C5A-2C775C26A7C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Prüfen und entscheiden</a:t>
            </a:r>
          </a:p>
        </p:txBody>
      </p:sp>
      <p:sp>
        <p:nvSpPr>
          <p:cNvPr id="3" name="">
            <a:extLst xmlns:a="http://schemas.openxmlformats.org/drawingml/2006/main">
              <a:ext uri="{FF2B5EF4-FFF2-40B4-BE49-F238E27FC236}">
                <a16:creationId xmlns:a16="http://schemas.microsoft.com/office/drawing/2014/main" id="{E7A41FEE-5E35-4FA7-9ACD-4A69967E2BC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88F6D8BA-1954-433F-B55E-5AC76812508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39</a:t>
            </a:r>
          </a:p>
        </p:txBody>
      </p:sp>
      <p:sp>
        <p:nvSpPr>
          <p:cNvPr id="5" name="">
            <a:extLst xmlns:a="http://schemas.openxmlformats.org/drawingml/2006/main">
              <a:ext uri="{FF2B5EF4-FFF2-40B4-BE49-F238E27FC236}">
                <a16:creationId xmlns:a16="http://schemas.microsoft.com/office/drawing/2014/main" id="{A5659EB9-BED5-44E5-BD28-F880A76D2CFE}"/>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0E94AF7B-2727-4BBF-BA8C-16BB0B32BCC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ein anderes Team prüfen, ob sich jede Aussage aus den Daten ableiten lässt. Korrigiere Fehler.</a:t>
            </a:r>
          </a:p>
        </p:txBody>
      </p:sp>
      <p:sp>
        <p:nvSpPr>
          <p:cNvPr id="7" name="">
            <a:extLst xmlns:a="http://schemas.openxmlformats.org/drawingml/2006/main">
              <a:ext uri="{FF2B5EF4-FFF2-40B4-BE49-F238E27FC236}">
                <a16:creationId xmlns:a16="http://schemas.microsoft.com/office/drawing/2014/main" id="{633AB42A-4C99-4B7B-9DC7-7D121B2516EE}"/>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CAB13486-E17A-47BE-A862-3495C32EB59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Exportiere die Infografik und formuliere eine vorsichtige Empfehlung für eine weitere Untersuchung.</a:t>
            </a:r>
          </a:p>
        </p:txBody>
      </p:sp>
      <p:sp>
        <p:nvSpPr>
          <p:cNvPr id="9" name="">
            <a:extLst xmlns:a="http://schemas.openxmlformats.org/drawingml/2006/main">
              <a:ext uri="{FF2B5EF4-FFF2-40B4-BE49-F238E27FC236}">
                <a16:creationId xmlns:a16="http://schemas.microsoft.com/office/drawing/2014/main" id="{71073369-10A6-41F9-A9BA-4BFB4C14759C}"/>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BEC641B1-A993-4134-B0BC-E8F805E14BE8}"/>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Aussage hast du bewusst weggelassen?</a:t>
            </a:r>
          </a:p>
        </p:txBody>
      </p:sp>
    </p:spTree>
    <p:extLst>
      <p:ext uri="{BB962C8B-B14F-4D97-AF65-F5344CB8AC3E}">
        <p14:creationId xmlns:p14="http://schemas.microsoft.com/office/powerpoint/2010/main" val="2027104249"/>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C58D0EA-6411-41E6-A859-7CC60D21407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ABSCHLUSS</a:t>
            </a:r>
          </a:p>
        </p:txBody>
      </p:sp>
      <p:sp>
        <p:nvSpPr>
          <p:cNvPr id="2" name="">
            <a:extLst xmlns:a="http://schemas.openxmlformats.org/drawingml/2006/main">
              <a:ext uri="{FF2B5EF4-FFF2-40B4-BE49-F238E27FC236}">
                <a16:creationId xmlns:a16="http://schemas.microsoft.com/office/drawing/2014/main" id="{F66BF362-09B4-48BF-A31E-A67ADBDA9D5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58509E97-EB01-4FB4-9C5D-0DDB488DA76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5D1E2F34-2A10-4059-B84A-FB15B54DDBA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40</a:t>
            </a:r>
          </a:p>
        </p:txBody>
      </p:sp>
      <p:sp>
        <p:nvSpPr>
          <p:cNvPr id="5" name="">
            <a:extLst xmlns:a="http://schemas.openxmlformats.org/drawingml/2006/main">
              <a:ext uri="{FF2B5EF4-FFF2-40B4-BE49-F238E27FC236}">
                <a16:creationId xmlns:a16="http://schemas.microsoft.com/office/drawing/2014/main" id="{23C09DCE-A573-4363-A52B-46841AD8CBBC}"/>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Sortierte Tabelle und Filteransicht bei erhaltenen Ausgangsdaten.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Sechs eindeutige 3-Bit-Codes und Vergleich von CSV und Arbeitsformat.</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Infografik mit nachvollziehbaren Aussagen und einer Datengrenze.</a:t>
            </a:r>
          </a:p>
        </p:txBody>
      </p:sp>
      <p:sp>
        <p:nvSpPr>
          <p:cNvPr id="6" name="">
            <a:extLst xmlns:a="http://schemas.openxmlformats.org/drawingml/2006/main">
              <a:ext uri="{FF2B5EF4-FFF2-40B4-BE49-F238E27FC236}">
                <a16:creationId xmlns:a16="http://schemas.microsoft.com/office/drawing/2014/main" id="{928B4194-0373-40B7-95D1-5578DFEBA56B}"/>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2D1A9A61-5052-441A-AF48-758D9653D040}"/>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837672370"/>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26701D8-C151-4604-B361-C747124D50F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DEIN ALLTAG</a:t>
            </a:r>
          </a:p>
        </p:txBody>
      </p:sp>
      <p:sp>
        <p:nvSpPr>
          <p:cNvPr id="2" name="">
            <a:extLst xmlns:a="http://schemas.openxmlformats.org/drawingml/2006/main">
              <a:ext uri="{FF2B5EF4-FFF2-40B4-BE49-F238E27FC236}">
                <a16:creationId xmlns:a16="http://schemas.microsoft.com/office/drawing/2014/main" id="{D514C329-322B-43F7-BC9A-4E1352BEB44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Mein digitaler Schutzplan</a:t>
            </a:r>
          </a:p>
        </p:txBody>
      </p:sp>
      <p:sp>
        <p:nvSpPr>
          <p:cNvPr id="3" name="">
            <a:extLst xmlns:a="http://schemas.openxmlformats.org/drawingml/2006/main">
              <a:ext uri="{FF2B5EF4-FFF2-40B4-BE49-F238E27FC236}">
                <a16:creationId xmlns:a16="http://schemas.microsoft.com/office/drawing/2014/main" id="{E513647C-498C-443E-8F5A-5924806D917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BCA7B543-3AB0-4F96-988D-C581585F070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41</a:t>
            </a:r>
          </a:p>
        </p:txBody>
      </p:sp>
      <p:sp>
        <p:nvSpPr>
          <p:cNvPr id="5" name="">
            <a:extLst xmlns:a="http://schemas.openxmlformats.org/drawingml/2006/main">
              <a:ext uri="{FF2B5EF4-FFF2-40B4-BE49-F238E27FC236}">
                <a16:creationId xmlns:a16="http://schemas.microsoft.com/office/drawing/2014/main" id="{96A411D3-5CB5-4804-A82C-D47B48989482}"/>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Eine Nachricht behauptet: Dein Konto wird gleich gesperrt. Du sollst sofort dein Passwort schicken. Du untersuchst, wie solche Nachrichten Druck erzeugen, und probierst einen sicheren Hilfeweg aus. Auch störende Benachrichtigungen und unnötige Gerätekäufe kommen vor. Dein Schutzplan sammelt Handlungen, die du in ähnlichen Situationen anwenden kannst.</a:t>
            </a:r>
          </a:p>
        </p:txBody>
      </p:sp>
      <p:sp>
        <p:nvSpPr>
          <p:cNvPr id="6" name="">
            <a:extLst xmlns:a="http://schemas.openxmlformats.org/drawingml/2006/main">
              <a:ext uri="{FF2B5EF4-FFF2-40B4-BE49-F238E27FC236}">
                <a16:creationId xmlns:a16="http://schemas.microsoft.com/office/drawing/2014/main" id="{8C6F4196-16A7-4107-B25D-6F9B807FD2A4}"/>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EECBE724-AF5D-4CDD-8EC8-E4024012D87D}"/>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Lies die erfundene Sperrnachricht in der Materialkarte. Unterstreiche die Zeitdrohung und die verlangte Handlung. Was könntest du tun, bevor du auf irgendetwas klickst?</a:t>
            </a:r>
          </a:p>
        </p:txBody>
      </p:sp>
    </p:spTree>
    <p:extLst>
      <p:ext uri="{BB962C8B-B14F-4D97-AF65-F5344CB8AC3E}">
        <p14:creationId xmlns:p14="http://schemas.microsoft.com/office/powerpoint/2010/main" val="124083236"/>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CB132E9-994E-459B-9F96-DF32C5F5D7A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5 UNTERRICHTSEINHEITEN</a:t>
            </a:r>
          </a:p>
        </p:txBody>
      </p:sp>
      <p:sp>
        <p:nvSpPr>
          <p:cNvPr id="2" name="">
            <a:extLst xmlns:a="http://schemas.openxmlformats.org/drawingml/2006/main">
              <a:ext uri="{FF2B5EF4-FFF2-40B4-BE49-F238E27FC236}">
                <a16:creationId xmlns:a16="http://schemas.microsoft.com/office/drawing/2014/main" id="{A35BC633-B096-4950-BCB1-BC484E86955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Mein digitaler Schutzplan</a:t>
            </a:r>
          </a:p>
        </p:txBody>
      </p:sp>
      <p:sp>
        <p:nvSpPr>
          <p:cNvPr id="3" name="">
            <a:extLst xmlns:a="http://schemas.openxmlformats.org/drawingml/2006/main">
              <a:ext uri="{FF2B5EF4-FFF2-40B4-BE49-F238E27FC236}">
                <a16:creationId xmlns:a16="http://schemas.microsoft.com/office/drawing/2014/main" id="{D877282D-17BA-4FFE-9420-D04D77E0DF0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4B70517A-90A8-445B-9B79-9424F97B458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42</a:t>
            </a:r>
          </a:p>
        </p:txBody>
      </p:sp>
      <p:sp>
        <p:nvSpPr>
          <p:cNvPr id="5" name="">
            <a:extLst xmlns:a="http://schemas.openxmlformats.org/drawingml/2006/main">
              <a:ext uri="{FF2B5EF4-FFF2-40B4-BE49-F238E27FC236}">
                <a16:creationId xmlns:a16="http://schemas.microsoft.com/office/drawing/2014/main" id="{72E9C3CD-2269-49C5-AC57-CB1725186ABC}"/>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50C46AC2-7EBF-4EE2-831F-78AD4E5F6940}"/>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Warnsignale einer täuschenden Nachricht erkennen.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Nutzung und Gerätegebrauch mit Blick auf Wohlbefinden und Ressourcen abwägen.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einen technischen Fehler prüfen und eine hilfreiche Supportmeldung schreiben.</a:t>
            </a:r>
          </a:p>
        </p:txBody>
      </p:sp>
      <p:sp>
        <p:nvSpPr>
          <p:cNvPr id="7" name="">
            <a:extLst xmlns:a="http://schemas.openxmlformats.org/drawingml/2006/main">
              <a:ext uri="{FF2B5EF4-FFF2-40B4-BE49-F238E27FC236}">
                <a16:creationId xmlns:a16="http://schemas.microsoft.com/office/drawing/2014/main" id="{E812E561-EC3C-4833-8FE3-C902A42B696B}"/>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F44419EA-D76B-4AAC-AD82-3A217286541E}"/>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zweiseitiger Schutzplan als PDF mit Fallprüfung und fünf konkreten Handlungen.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b64f080875d4855"/>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CE423948-9112-4021-8D43-F553022F9E4E}"/>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1953537596"/>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29B827E-5D2F-4F63-B9C1-69DEBF60962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VORBEREITUNG</a:t>
            </a:r>
          </a:p>
        </p:txBody>
      </p:sp>
      <p:sp>
        <p:nvSpPr>
          <p:cNvPr id="2" name="">
            <a:extLst xmlns:a="http://schemas.openxmlformats.org/drawingml/2006/main">
              <a:ext uri="{FF2B5EF4-FFF2-40B4-BE49-F238E27FC236}">
                <a16:creationId xmlns:a16="http://schemas.microsoft.com/office/drawing/2014/main" id="{023B09D3-2F6F-49A1-BA50-DF595079794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0159994D-FB79-4532-84E5-01A1EA37063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38F62E0D-B2EF-4242-B0A5-9E9D5BABCC7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43</a:t>
            </a:r>
          </a:p>
        </p:txBody>
      </p:sp>
      <p:sp>
        <p:nvSpPr>
          <p:cNvPr id="5" name="">
            <a:extLst xmlns:a="http://schemas.openxmlformats.org/drawingml/2006/main">
              <a:ext uri="{FF2B5EF4-FFF2-40B4-BE49-F238E27FC236}">
                <a16:creationId xmlns:a16="http://schemas.microsoft.com/office/drawing/2014/main" id="{2190391F-F689-47E2-A18E-543F1F46CE00}"/>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Ablage und Abgabe: OneDrive. </a:t>
            </a:r>
          </a:p>
        </p:txBody>
      </p:sp>
      <p:sp>
        <p:nvSpPr>
          <p:cNvPr id="6" name="">
            <a:extLst xmlns:a="http://schemas.openxmlformats.org/drawingml/2006/main">
              <a:ext uri="{FF2B5EF4-FFF2-40B4-BE49-F238E27FC236}">
                <a16:creationId xmlns:a16="http://schemas.microsoft.com/office/drawing/2014/main" id="{03208AF5-1CE0-46D0-89C5-79AA20453BB5}"/>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 Nachricht: „Dein Konto wird in 10 Minuten gesperrt! Sende dein Passwort an hilfe@example.invalid und öffne sofort den Anhang.“ Die Adresse ist absichtlich ungültig. Fiktiver Alltag: Eine Person erhält nachts Benachrichtigungen, kauft trotz funktionierendem Gerät jährlich ein neues und lädt dieselbe große Datei mehrfach herunter. Technischer Fall: Eine Datei lässt sich nicht öffnen; Endung und verwendetes Programm passen nicht zusammen.</a:t>
            </a:r>
          </a:p>
        </p:txBody>
      </p:sp>
    </p:spTree>
    <p:extLst>
      <p:ext uri="{BB962C8B-B14F-4D97-AF65-F5344CB8AC3E}">
        <p14:creationId xmlns:p14="http://schemas.microsoft.com/office/powerpoint/2010/main" val="5139942"/>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6368F58-221D-41BD-9AFB-8CF0DF4319F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1 · ZUERST ANSEHEN</a:t>
            </a:r>
          </a:p>
        </p:txBody>
      </p:sp>
      <p:sp>
        <p:nvSpPr>
          <p:cNvPr id="2" name="">
            <a:extLst xmlns:a="http://schemas.openxmlformats.org/drawingml/2006/main">
              <a:ext uri="{FF2B5EF4-FFF2-40B4-BE49-F238E27FC236}">
                <a16:creationId xmlns:a16="http://schemas.microsoft.com/office/drawing/2014/main" id="{FE1B9D04-D0D0-475D-89E2-896651C5974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D19586FC-D15C-41CA-8041-066ECF163C3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2633a1f89e84cf2"/>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32944627"/>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23FCDFA-FB05-4897-A975-50CA5E36C4F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1 · GEMEINSAM NACHMACHEN</a:t>
            </a:r>
          </a:p>
        </p:txBody>
      </p:sp>
      <p:sp>
        <p:nvSpPr>
          <p:cNvPr id="2" name="">
            <a:extLst xmlns:a="http://schemas.openxmlformats.org/drawingml/2006/main">
              <a:ext uri="{FF2B5EF4-FFF2-40B4-BE49-F238E27FC236}">
                <a16:creationId xmlns:a16="http://schemas.microsoft.com/office/drawing/2014/main" id="{7D3360EF-9F05-4931-BADE-C2954EDF364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Nachricht untersuchen</a:t>
            </a:r>
          </a:p>
        </p:txBody>
      </p:sp>
      <p:sp>
        <p:nvSpPr>
          <p:cNvPr id="3" name="">
            <a:extLst xmlns:a="http://schemas.openxmlformats.org/drawingml/2006/main">
              <a:ext uri="{FF2B5EF4-FFF2-40B4-BE49-F238E27FC236}">
                <a16:creationId xmlns:a16="http://schemas.microsoft.com/office/drawing/2014/main" id="{F7723CFA-B92A-4492-8139-BBB2241E0F3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654AE28B-4460-43F9-9BDB-2A95F7A0236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45</a:t>
            </a:r>
          </a:p>
        </p:txBody>
      </p:sp>
      <p:sp>
        <p:nvSpPr>
          <p:cNvPr id="5" name="">
            <a:extLst xmlns:a="http://schemas.openxmlformats.org/drawingml/2006/main">
              <a:ext uri="{FF2B5EF4-FFF2-40B4-BE49-F238E27FC236}">
                <a16:creationId xmlns:a16="http://schemas.microsoft.com/office/drawing/2014/main" id="{5B2072C9-ADCF-4FF7-9915-05F64C091BF5}"/>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D354FC9F-88BE-481C-962C-8F78751632E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03_Schutzplan.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E90B9C1F-CDD7-4D2A-BABB-92BFD16E359C}"/>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4D853D0A-9BD0-4826-AA15-F35E61412D58}"/>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„Nachricht untersuchen“.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E9EECF4E-E5DE-4F5F-8FB5-8BB12AFB60C1}"/>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A674DB2F-661F-4D8A-A907-0C9394FF4BB3}"/>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„Zeitdruck + unbekannter Absender“. Ergänze darunter eine Begründung aus der Materialkarte.</a:t>
            </a:r>
          </a:p>
        </p:txBody>
      </p:sp>
      <p:sp>
        <p:nvSpPr>
          <p:cNvPr id="11" name="">
            <a:extLst xmlns:a="http://schemas.openxmlformats.org/drawingml/2006/main">
              <a:ext uri="{FF2B5EF4-FFF2-40B4-BE49-F238E27FC236}">
                <a16:creationId xmlns:a16="http://schemas.microsoft.com/office/drawing/2014/main" id="{E89A0A39-FE86-4AED-BB46-14076ECDBE44}"/>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89637AF-8F94-4AB3-841C-4E2A1B1DFFDE}"/>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75D1CF0F-5F1D-44CE-8D94-69FC52A8404F}"/>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0F4A453D-1FF0-4388-B33F-F5EEA733A2CC}"/>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K2_Schutzplan_Kennung; halte deinen eigenen Beitrag fest.</a:t>
            </a:r>
          </a:p>
        </p:txBody>
      </p:sp>
    </p:spTree>
    <p:extLst>
      <p:ext uri="{BB962C8B-B14F-4D97-AF65-F5344CB8AC3E}">
        <p14:creationId xmlns:p14="http://schemas.microsoft.com/office/powerpoint/2010/main" val="1918331647"/>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21B7D76-8135-4ECE-B06C-25744964237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1 · 50 MINUTEN</a:t>
            </a:r>
          </a:p>
        </p:txBody>
      </p:sp>
      <p:sp>
        <p:nvSpPr>
          <p:cNvPr id="2" name="">
            <a:extLst xmlns:a="http://schemas.openxmlformats.org/drawingml/2006/main">
              <a:ext uri="{FF2B5EF4-FFF2-40B4-BE49-F238E27FC236}">
                <a16:creationId xmlns:a16="http://schemas.microsoft.com/office/drawing/2014/main" id="{01BBDE87-C38A-4441-9477-2A6D3BE8EF7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Nachricht untersuchen</a:t>
            </a:r>
          </a:p>
        </p:txBody>
      </p:sp>
      <p:sp>
        <p:nvSpPr>
          <p:cNvPr id="3" name="">
            <a:extLst xmlns:a="http://schemas.openxmlformats.org/drawingml/2006/main">
              <a:ext uri="{FF2B5EF4-FFF2-40B4-BE49-F238E27FC236}">
                <a16:creationId xmlns:a16="http://schemas.microsoft.com/office/drawing/2014/main" id="{3B99FE57-263D-4BBD-BB1D-A0B8886155A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BD931F99-7ACE-4764-BB13-7D26D2F1B01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46</a:t>
            </a:r>
          </a:p>
        </p:txBody>
      </p:sp>
      <p:sp>
        <p:nvSpPr>
          <p:cNvPr id="5" name="">
            <a:extLst xmlns:a="http://schemas.openxmlformats.org/drawingml/2006/main">
              <a:ext uri="{FF2B5EF4-FFF2-40B4-BE49-F238E27FC236}">
                <a16:creationId xmlns:a16="http://schemas.microsoft.com/office/drawing/2014/main" id="{A327D5B5-02FA-4F25-B1C4-2277F29F4BB1}"/>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9BF68BB1-FBA5-4124-B139-6C53AC1A37D1}"/>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Markiere drei Warnsignale der fiktiven Nachricht. Erkläre, welche Reaktion der Absender erreichen will.</a:t>
            </a:r>
          </a:p>
        </p:txBody>
      </p:sp>
      <p:sp>
        <p:nvSpPr>
          <p:cNvPr id="7" name="">
            <a:extLst xmlns:a="http://schemas.openxmlformats.org/drawingml/2006/main">
              <a:ext uri="{FF2B5EF4-FFF2-40B4-BE49-F238E27FC236}">
                <a16:creationId xmlns:a16="http://schemas.microsoft.com/office/drawing/2014/main" id="{488295ED-6E45-4F36-83D5-F1EE2CACB033}"/>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F9001F99-69A8-4EFC-9F96-4D103FD4FB3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Formuliere einen sicheren Ablauf: nicht antworten, keinen Anhang öffnen, über einen bekannten unabhängigen Weg nachfragen und Hilfe holen.</a:t>
            </a:r>
          </a:p>
        </p:txBody>
      </p:sp>
      <p:sp>
        <p:nvSpPr>
          <p:cNvPr id="9" name="">
            <a:extLst xmlns:a="http://schemas.openxmlformats.org/drawingml/2006/main">
              <a:ext uri="{FF2B5EF4-FFF2-40B4-BE49-F238E27FC236}">
                <a16:creationId xmlns:a16="http://schemas.microsoft.com/office/drawing/2014/main" id="{912E6FD5-D254-4759-B5B5-AA563CCFDF32}"/>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2D64F19B-6B97-44EA-9695-93E69D460AAC}"/>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ist Zeitdruck ein Warnsignal?</a:t>
            </a:r>
          </a:p>
        </p:txBody>
      </p:sp>
    </p:spTree>
    <p:extLst>
      <p:ext uri="{BB962C8B-B14F-4D97-AF65-F5344CB8AC3E}">
        <p14:creationId xmlns:p14="http://schemas.microsoft.com/office/powerpoint/2010/main" val="2016203022"/>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82713D1-E0EF-4164-96B3-1C989572B12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2 · ZUERST ANSEHEN</a:t>
            </a:r>
          </a:p>
        </p:txBody>
      </p:sp>
      <p:sp>
        <p:nvSpPr>
          <p:cNvPr id="2" name="">
            <a:extLst xmlns:a="http://schemas.openxmlformats.org/drawingml/2006/main">
              <a:ext uri="{FF2B5EF4-FFF2-40B4-BE49-F238E27FC236}">
                <a16:creationId xmlns:a16="http://schemas.microsoft.com/office/drawing/2014/main" id="{969F06A6-4F8A-457E-8484-A93E94FB856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C2B8DAB6-4756-4418-9760-BBACF9786C3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10828a9b2aa4755"/>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817294283"/>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EDB1B1B-0C70-4702-B7B7-9ECF8C5DBB8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2 · GEMEINSAM NACHMACHEN</a:t>
            </a:r>
          </a:p>
        </p:txBody>
      </p:sp>
      <p:sp>
        <p:nvSpPr>
          <p:cNvPr id="2" name="">
            <a:extLst xmlns:a="http://schemas.openxmlformats.org/drawingml/2006/main">
              <a:ext uri="{FF2B5EF4-FFF2-40B4-BE49-F238E27FC236}">
                <a16:creationId xmlns:a16="http://schemas.microsoft.com/office/drawing/2014/main" id="{CEA5C086-9CB5-47E3-A1AE-2A1375D00D1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Bedürfnisse und Angebote</a:t>
            </a:r>
          </a:p>
        </p:txBody>
      </p:sp>
      <p:sp>
        <p:nvSpPr>
          <p:cNvPr id="3" name="">
            <a:extLst xmlns:a="http://schemas.openxmlformats.org/drawingml/2006/main">
              <a:ext uri="{FF2B5EF4-FFF2-40B4-BE49-F238E27FC236}">
                <a16:creationId xmlns:a16="http://schemas.microsoft.com/office/drawing/2014/main" id="{2159A0D1-C220-454A-9CAB-E16CF4FB32C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7144ACCC-7D26-4CE0-AEC3-0CD3861BEBB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48</a:t>
            </a:r>
          </a:p>
        </p:txBody>
      </p:sp>
      <p:sp>
        <p:nvSpPr>
          <p:cNvPr id="5" name="">
            <a:extLst xmlns:a="http://schemas.openxmlformats.org/drawingml/2006/main">
              <a:ext uri="{FF2B5EF4-FFF2-40B4-BE49-F238E27FC236}">
                <a16:creationId xmlns:a16="http://schemas.microsoft.com/office/drawing/2014/main" id="{B143A405-3909-49CC-BEC1-B1590D5A728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1E8C9A8A-52AC-4C39-90FF-B7A8AF64ABCD}"/>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03_Schutzplan.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C6ED2CEB-274B-4A54-877E-5B9EDA9C470A}"/>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24E43FBD-8C4A-4B79-8118-05F7AC147F7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„Bedürfnisse und Angebote“.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C905190E-E8CF-4E2F-8DD9-7DF6C9B299DC}"/>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23A9A03A-1372-48AC-945A-8508AF8FA5F5}"/>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„Lernen: Hinweise stumm schalten“. Ergänze darunter eine Begründung aus der Materialkarte.</a:t>
            </a:r>
          </a:p>
        </p:txBody>
      </p:sp>
      <p:sp>
        <p:nvSpPr>
          <p:cNvPr id="11" name="">
            <a:extLst xmlns:a="http://schemas.openxmlformats.org/drawingml/2006/main">
              <a:ext uri="{FF2B5EF4-FFF2-40B4-BE49-F238E27FC236}">
                <a16:creationId xmlns:a16="http://schemas.microsoft.com/office/drawing/2014/main" id="{BD19A426-74DB-4BEA-8091-C58A9F2AF49D}"/>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7D0BD6B3-924F-46CC-9F10-FC215AE92E2B}"/>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4998C45A-33D4-4978-9D1E-931A48359713}"/>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15CF50E-5809-4308-9AA2-57CE2447A98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K2_Schutzplan_Kennung; halte deinen eigenen Beitrag fest.</a:t>
            </a:r>
          </a:p>
        </p:txBody>
      </p:sp>
    </p:spTree>
    <p:extLst>
      <p:ext uri="{BB962C8B-B14F-4D97-AF65-F5344CB8AC3E}">
        <p14:creationId xmlns:p14="http://schemas.microsoft.com/office/powerpoint/2010/main" val="240745780"/>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51640A1-C0D3-43E0-9C1C-BC267511363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2 · 50 MINUTEN</a:t>
            </a:r>
          </a:p>
        </p:txBody>
      </p:sp>
      <p:sp>
        <p:nvSpPr>
          <p:cNvPr id="2" name="">
            <a:extLst xmlns:a="http://schemas.openxmlformats.org/drawingml/2006/main">
              <a:ext uri="{FF2B5EF4-FFF2-40B4-BE49-F238E27FC236}">
                <a16:creationId xmlns:a16="http://schemas.microsoft.com/office/drawing/2014/main" id="{8B5443BD-7B50-4547-8568-BC0E03F55D8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Bedürfnisse und Angebote</a:t>
            </a:r>
          </a:p>
        </p:txBody>
      </p:sp>
      <p:sp>
        <p:nvSpPr>
          <p:cNvPr id="3" name="">
            <a:extLst xmlns:a="http://schemas.openxmlformats.org/drawingml/2006/main">
              <a:ext uri="{FF2B5EF4-FFF2-40B4-BE49-F238E27FC236}">
                <a16:creationId xmlns:a16="http://schemas.microsoft.com/office/drawing/2014/main" id="{B8CBD17B-330D-4BD7-A1FA-E38996532DB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8C3E629F-5104-4B26-A6E2-5E5846A770E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49</a:t>
            </a:r>
          </a:p>
        </p:txBody>
      </p:sp>
      <p:sp>
        <p:nvSpPr>
          <p:cNvPr id="5" name="">
            <a:extLst xmlns:a="http://schemas.openxmlformats.org/drawingml/2006/main">
              <a:ext uri="{FF2B5EF4-FFF2-40B4-BE49-F238E27FC236}">
                <a16:creationId xmlns:a16="http://schemas.microsoft.com/office/drawing/2014/main" id="{D1B9866C-999B-491E-B440-16C56BEF4061}"/>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A34BEAF2-5157-4438-B312-FA66D52D470F}"/>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im Alltagsfall Nutzen und Belastung der Benachrichtigungen. Entwickle einen Plan für Lernzeit und Pausen.</a:t>
            </a:r>
          </a:p>
        </p:txBody>
      </p:sp>
      <p:sp>
        <p:nvSpPr>
          <p:cNvPr id="7" name="">
            <a:extLst xmlns:a="http://schemas.openxmlformats.org/drawingml/2006/main">
              <a:ext uri="{FF2B5EF4-FFF2-40B4-BE49-F238E27FC236}">
                <a16:creationId xmlns:a16="http://schemas.microsoft.com/office/drawing/2014/main" id="{91CDFE45-E1D1-4A38-B276-0C20D55B165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B3BFD98F-03D6-47A8-8CBE-5D155CF0955C}"/>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Begründe zwei ressourcenschonende Entscheidungen zu Gerätegebrauch und Datenmenge, ohne genaue Energiezahlen zu erfinden.</a:t>
            </a:r>
          </a:p>
        </p:txBody>
      </p:sp>
      <p:sp>
        <p:nvSpPr>
          <p:cNvPr id="9" name="">
            <a:extLst xmlns:a="http://schemas.openxmlformats.org/drawingml/2006/main">
              <a:ext uri="{FF2B5EF4-FFF2-40B4-BE49-F238E27FC236}">
                <a16:creationId xmlns:a16="http://schemas.microsoft.com/office/drawing/2014/main" id="{D0463F00-9E85-45D3-9676-CF1ED08A3E74}"/>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DB6624CA-4F1D-4ED2-A552-621540C2B145}"/>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Wann wäre eine Benachrichtigung trotzdem wichtig?</a:t>
            </a:r>
          </a:p>
        </p:txBody>
      </p:sp>
    </p:spTree>
    <p:extLst>
      <p:ext uri="{BB962C8B-B14F-4D97-AF65-F5344CB8AC3E}">
        <p14:creationId xmlns:p14="http://schemas.microsoft.com/office/powerpoint/2010/main" val="1451348328"/>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B06AEA0-4000-4D41-99C1-4CB8035AC08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3 · ZUERST ANSEHEN</a:t>
            </a:r>
          </a:p>
        </p:txBody>
      </p:sp>
      <p:sp>
        <p:nvSpPr>
          <p:cNvPr id="2" name="">
            <a:extLst xmlns:a="http://schemas.openxmlformats.org/drawingml/2006/main">
              <a:ext uri="{FF2B5EF4-FFF2-40B4-BE49-F238E27FC236}">
                <a16:creationId xmlns:a16="http://schemas.microsoft.com/office/drawing/2014/main" id="{537E1E4E-E21A-45F5-9BB5-4AD0DC1D1CD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724EEAFF-67FC-4A5A-913E-0FC1DD7C762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50</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91e310f6c3a444f"/>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768073314"/>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F2FB2DB-6E44-448D-B683-A541559121E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3 · GEMEINSAM NACHMACHEN</a:t>
            </a:r>
          </a:p>
        </p:txBody>
      </p:sp>
      <p:sp>
        <p:nvSpPr>
          <p:cNvPr id="2" name="">
            <a:extLst xmlns:a="http://schemas.openxmlformats.org/drawingml/2006/main">
              <a:ext uri="{FF2B5EF4-FFF2-40B4-BE49-F238E27FC236}">
                <a16:creationId xmlns:a16="http://schemas.microsoft.com/office/drawing/2014/main" id="{83F46FFC-9CCC-40B5-8A17-3F80CB7CFC6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Technische Hilfe organisieren</a:t>
            </a:r>
          </a:p>
        </p:txBody>
      </p:sp>
      <p:sp>
        <p:nvSpPr>
          <p:cNvPr id="3" name="">
            <a:extLst xmlns:a="http://schemas.openxmlformats.org/drawingml/2006/main">
              <a:ext uri="{FF2B5EF4-FFF2-40B4-BE49-F238E27FC236}">
                <a16:creationId xmlns:a16="http://schemas.microsoft.com/office/drawing/2014/main" id="{1B7325D1-1FBA-4A98-84D2-892E1D950A7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AACDACD-B1AD-4092-83FC-84C502A1264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51</a:t>
            </a:r>
          </a:p>
        </p:txBody>
      </p:sp>
      <p:sp>
        <p:nvSpPr>
          <p:cNvPr id="5" name="">
            <a:extLst xmlns:a="http://schemas.openxmlformats.org/drawingml/2006/main">
              <a:ext uri="{FF2B5EF4-FFF2-40B4-BE49-F238E27FC236}">
                <a16:creationId xmlns:a16="http://schemas.microsoft.com/office/drawing/2014/main" id="{B0A39B5C-122E-4024-BF75-03E9A2AA9605}"/>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D951D96-FCA3-4975-B676-D0298CE18E11}"/>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03_Schutzplan.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20B118D6-389A-4A58-8297-52654FF78BDF}"/>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25E6E12-7D6C-4CF5-AC67-79DA109D098C}"/>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„Technische Hilfe organisieren“.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300EA362-9EFC-4938-AEBC-CD3A2568C1C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421495F-C35D-4C6A-BB33-04F3F750A8C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„Dateiendung prüfen“. Ergänze darunter eine Begründung aus der Materialkarte.</a:t>
            </a:r>
          </a:p>
        </p:txBody>
      </p:sp>
      <p:sp>
        <p:nvSpPr>
          <p:cNvPr id="11" name="">
            <a:extLst xmlns:a="http://schemas.openxmlformats.org/drawingml/2006/main">
              <a:ext uri="{FF2B5EF4-FFF2-40B4-BE49-F238E27FC236}">
                <a16:creationId xmlns:a16="http://schemas.microsoft.com/office/drawing/2014/main" id="{F90B9072-2A47-4B6F-B301-2BE885321EC2}"/>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7199645F-71E6-4DE1-BA26-7CFD982BC79D}"/>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4568522C-9D03-46B9-8C4B-FB148A1A108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4FAACFF-58D5-43D7-A2B3-EA62755E94B6}"/>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K2_Schutzplan_Kennung; halte deinen eigenen Beitrag fest.</a:t>
            </a:r>
          </a:p>
        </p:txBody>
      </p:sp>
    </p:spTree>
    <p:extLst>
      <p:ext uri="{BB962C8B-B14F-4D97-AF65-F5344CB8AC3E}">
        <p14:creationId xmlns:p14="http://schemas.microsoft.com/office/powerpoint/2010/main" val="272427871"/>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84BC0F7-69FF-438E-84E0-7880A4D57A7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3 · 50 MINUTEN</a:t>
            </a:r>
          </a:p>
        </p:txBody>
      </p:sp>
      <p:sp>
        <p:nvSpPr>
          <p:cNvPr id="2" name="">
            <a:extLst xmlns:a="http://schemas.openxmlformats.org/drawingml/2006/main">
              <a:ext uri="{FF2B5EF4-FFF2-40B4-BE49-F238E27FC236}">
                <a16:creationId xmlns:a16="http://schemas.microsoft.com/office/drawing/2014/main" id="{6D9D3CBA-A9E3-4FC1-B101-15DC802BEA3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Technische Hilfe organisieren</a:t>
            </a:r>
          </a:p>
        </p:txBody>
      </p:sp>
      <p:sp>
        <p:nvSpPr>
          <p:cNvPr id="3" name="">
            <a:extLst xmlns:a="http://schemas.openxmlformats.org/drawingml/2006/main">
              <a:ext uri="{FF2B5EF4-FFF2-40B4-BE49-F238E27FC236}">
                <a16:creationId xmlns:a16="http://schemas.microsoft.com/office/drawing/2014/main" id="{ABD33672-BECF-4541-ACC1-3649A39DD24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320FD94C-5686-448A-82C9-6A40071B279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52</a:t>
            </a:r>
          </a:p>
        </p:txBody>
      </p:sp>
      <p:sp>
        <p:nvSpPr>
          <p:cNvPr id="5" name="">
            <a:extLst xmlns:a="http://schemas.openxmlformats.org/drawingml/2006/main">
              <a:ext uri="{FF2B5EF4-FFF2-40B4-BE49-F238E27FC236}">
                <a16:creationId xmlns:a16="http://schemas.microsoft.com/office/drawing/2014/main" id="{0F36C1E9-0E1D-480B-8CD5-77F2000B2BC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AC7C2162-4D09-4FB2-8B89-A88DFBBFAA43}"/>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Bearbeite den Dateifall: Prüfe Endung, geeignetes Programm und eine lokale Hilfe. Verändere die Originaldatei nicht.</a:t>
            </a:r>
          </a:p>
        </p:txBody>
      </p:sp>
      <p:sp>
        <p:nvSpPr>
          <p:cNvPr id="7" name="">
            <a:extLst xmlns:a="http://schemas.openxmlformats.org/drawingml/2006/main">
              <a:ext uri="{FF2B5EF4-FFF2-40B4-BE49-F238E27FC236}">
                <a16:creationId xmlns:a16="http://schemas.microsoft.com/office/drawing/2014/main" id="{1389C377-4E1B-471E-9CB5-522D4CC426C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ECCC8CDB-AA07-4E9D-8F90-6E82DBE6B38A}"/>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Schreibe eine Supportmeldung mit Gerät, Problem, erwartetem Ergebnis und bereits getesteten Schritten.</a:t>
            </a:r>
          </a:p>
        </p:txBody>
      </p:sp>
      <p:sp>
        <p:nvSpPr>
          <p:cNvPr id="9" name="">
            <a:extLst xmlns:a="http://schemas.openxmlformats.org/drawingml/2006/main">
              <a:ext uri="{FF2B5EF4-FFF2-40B4-BE49-F238E27FC236}">
                <a16:creationId xmlns:a16="http://schemas.microsoft.com/office/drawing/2014/main" id="{56B8BB96-26A3-4560-8B1E-658A5F9C0971}"/>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95059F36-54E4-4335-BF6F-C964336E4E60}"/>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hilft „Die Datei ist kaputt“ allein wenig?</a:t>
            </a:r>
          </a:p>
        </p:txBody>
      </p:sp>
    </p:spTree>
    <p:extLst>
      <p:ext uri="{BB962C8B-B14F-4D97-AF65-F5344CB8AC3E}">
        <p14:creationId xmlns:p14="http://schemas.microsoft.com/office/powerpoint/2010/main" val="80823035"/>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76F1546-AE27-4414-AF43-765292F2500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4 · ZUERST ANSEHEN</a:t>
            </a:r>
          </a:p>
        </p:txBody>
      </p:sp>
      <p:sp>
        <p:nvSpPr>
          <p:cNvPr id="2" name="">
            <a:extLst xmlns:a="http://schemas.openxmlformats.org/drawingml/2006/main">
              <a:ext uri="{FF2B5EF4-FFF2-40B4-BE49-F238E27FC236}">
                <a16:creationId xmlns:a16="http://schemas.microsoft.com/office/drawing/2014/main" id="{89A3F87A-B3B2-4343-904F-46DF54A8B9F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BB8F24D5-9014-4336-ADB2-DF1C5B0FB4E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53</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35f557e039f4cfd"/>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93471375"/>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C794300-6443-4C79-8818-5D6CCE6E91A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4 · GEMEINSAM NACHMACHEN</a:t>
            </a:r>
          </a:p>
        </p:txBody>
      </p:sp>
      <p:sp>
        <p:nvSpPr>
          <p:cNvPr id="2" name="">
            <a:extLst xmlns:a="http://schemas.openxmlformats.org/drawingml/2006/main">
              <a:ext uri="{FF2B5EF4-FFF2-40B4-BE49-F238E27FC236}">
                <a16:creationId xmlns:a16="http://schemas.microsoft.com/office/drawing/2014/main" id="{B78B576A-15B1-4CF5-A419-197EA3C8852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Schutzplan gestalten</a:t>
            </a:r>
          </a:p>
        </p:txBody>
      </p:sp>
      <p:sp>
        <p:nvSpPr>
          <p:cNvPr id="3" name="">
            <a:extLst xmlns:a="http://schemas.openxmlformats.org/drawingml/2006/main">
              <a:ext uri="{FF2B5EF4-FFF2-40B4-BE49-F238E27FC236}">
                <a16:creationId xmlns:a16="http://schemas.microsoft.com/office/drawing/2014/main" id="{D3702D62-8459-40A2-9D38-5BA087ECB58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860C174F-C076-41AE-83FB-4A5CA7552E9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54</a:t>
            </a:r>
          </a:p>
        </p:txBody>
      </p:sp>
      <p:sp>
        <p:nvSpPr>
          <p:cNvPr id="5" name="">
            <a:extLst xmlns:a="http://schemas.openxmlformats.org/drawingml/2006/main">
              <a:ext uri="{FF2B5EF4-FFF2-40B4-BE49-F238E27FC236}">
                <a16:creationId xmlns:a16="http://schemas.microsoft.com/office/drawing/2014/main" id="{9223D83B-0D2D-4A1F-80A6-9018EA0ECE4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2289993E-7B5E-415A-B462-FBE2C058604A}"/>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03_Schutzplan.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7C1380D9-F856-46DE-917D-5BA8D0E515EA}"/>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CDEDD318-CDCE-438A-AD83-9562D729797B}"/>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„Schutzplan gestalten“.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CDDE2B31-D76D-44A7-B59F-1FB4C783C538}"/>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853AA74-6D0F-414F-8D30-F6D6E8766FD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„Wenn Nachricht drängt: stoppen.“. Ergänze darunter eine Begründung aus der Materialkarte.</a:t>
            </a:r>
          </a:p>
        </p:txBody>
      </p:sp>
      <p:sp>
        <p:nvSpPr>
          <p:cNvPr id="11" name="">
            <a:extLst xmlns:a="http://schemas.openxmlformats.org/drawingml/2006/main">
              <a:ext uri="{FF2B5EF4-FFF2-40B4-BE49-F238E27FC236}">
                <a16:creationId xmlns:a16="http://schemas.microsoft.com/office/drawing/2014/main" id="{F3FB7DFD-1B91-4B07-B585-B269BD9C93B1}"/>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AF9893B-B579-4AD0-899B-1FDE1C23FC0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817A8627-DBFE-4439-A312-11B73B4DB74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70BCEE4F-51D9-4ACC-A0DB-EEC977A78F0E}"/>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K2_Schutzplan_Kennung; halte deinen eigenen Beitrag fest.</a:t>
            </a:r>
          </a:p>
        </p:txBody>
      </p:sp>
    </p:spTree>
    <p:extLst>
      <p:ext uri="{BB962C8B-B14F-4D97-AF65-F5344CB8AC3E}">
        <p14:creationId xmlns:p14="http://schemas.microsoft.com/office/powerpoint/2010/main" val="268280240"/>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20B2FF8-3D63-4286-A7E3-B75D2A9C0A0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4 · 50 MINUTEN</a:t>
            </a:r>
          </a:p>
        </p:txBody>
      </p:sp>
      <p:sp>
        <p:nvSpPr>
          <p:cNvPr id="2" name="">
            <a:extLst xmlns:a="http://schemas.openxmlformats.org/drawingml/2006/main">
              <a:ext uri="{FF2B5EF4-FFF2-40B4-BE49-F238E27FC236}">
                <a16:creationId xmlns:a16="http://schemas.microsoft.com/office/drawing/2014/main" id="{0626D9E2-52D0-4063-93AC-A408A3E7013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Schutzplan gestalten</a:t>
            </a:r>
          </a:p>
        </p:txBody>
      </p:sp>
      <p:sp>
        <p:nvSpPr>
          <p:cNvPr id="3" name="">
            <a:extLst xmlns:a="http://schemas.openxmlformats.org/drawingml/2006/main">
              <a:ext uri="{FF2B5EF4-FFF2-40B4-BE49-F238E27FC236}">
                <a16:creationId xmlns:a16="http://schemas.microsoft.com/office/drawing/2014/main" id="{9353E169-2BA7-452D-BD35-E35FFC2D003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462C6D46-F8B1-41F5-A1DC-7B93DE89BB7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55</a:t>
            </a:r>
          </a:p>
        </p:txBody>
      </p:sp>
      <p:sp>
        <p:nvSpPr>
          <p:cNvPr id="5" name="">
            <a:extLst xmlns:a="http://schemas.openxmlformats.org/drawingml/2006/main">
              <a:ext uri="{FF2B5EF4-FFF2-40B4-BE49-F238E27FC236}">
                <a16:creationId xmlns:a16="http://schemas.microsoft.com/office/drawing/2014/main" id="{22FC1886-07AB-4369-84A8-B819801F2434}"/>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4E7C2D64-3D83-4292-BE46-25FFD3849531}"/>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zwei Seiten: Nachricht prüfen; Alltag und technische Hilfe. Formuliere fünf konkrete Handlungen.</a:t>
            </a:r>
          </a:p>
        </p:txBody>
      </p:sp>
      <p:sp>
        <p:nvSpPr>
          <p:cNvPr id="7" name="">
            <a:extLst xmlns:a="http://schemas.openxmlformats.org/drawingml/2006/main">
              <a:ext uri="{FF2B5EF4-FFF2-40B4-BE49-F238E27FC236}">
                <a16:creationId xmlns:a16="http://schemas.microsoft.com/office/drawing/2014/main" id="{58C2EAE0-29F9-4D73-A8F5-B13840FD93B6}"/>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122B8A34-14D9-4601-94E2-5973D16CF0B6}"/>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den Plan auf verständliche Sprache und gut lesbare Gestaltung. Lass eine andere Person eine Handlung erklären.</a:t>
            </a:r>
          </a:p>
        </p:txBody>
      </p:sp>
      <p:sp>
        <p:nvSpPr>
          <p:cNvPr id="9" name="">
            <a:extLst xmlns:a="http://schemas.openxmlformats.org/drawingml/2006/main">
              <a:ext uri="{FF2B5EF4-FFF2-40B4-BE49-F238E27FC236}">
                <a16:creationId xmlns:a16="http://schemas.microsoft.com/office/drawing/2014/main" id="{F8265CC5-4262-4357-B117-2551132A05C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1EFC6320-74AE-4B65-921E-BE4751AA0BBA}"/>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Handlung könntest du in einer Stresssituation behalten?</a:t>
            </a:r>
          </a:p>
        </p:txBody>
      </p:sp>
    </p:spTree>
    <p:extLst>
      <p:ext uri="{BB962C8B-B14F-4D97-AF65-F5344CB8AC3E}">
        <p14:creationId xmlns:p14="http://schemas.microsoft.com/office/powerpoint/2010/main" val="1764585066"/>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DE2EFE3-2CA8-4F10-88C3-12BDCE5258C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5 · ZUERST ANSEHEN</a:t>
            </a:r>
          </a:p>
        </p:txBody>
      </p:sp>
      <p:sp>
        <p:nvSpPr>
          <p:cNvPr id="2" name="">
            <a:extLst xmlns:a="http://schemas.openxmlformats.org/drawingml/2006/main">
              <a:ext uri="{FF2B5EF4-FFF2-40B4-BE49-F238E27FC236}">
                <a16:creationId xmlns:a16="http://schemas.microsoft.com/office/drawing/2014/main" id="{97F38ABF-AED0-4575-8AAD-CA3D56738B3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07F1F3D5-0B08-41C3-9639-07715B21949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2d36643361e4127"/>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708167685"/>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CE591BA-3B0B-47D1-B857-59395E34807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5 · GEMEINSAM NACHMACHEN</a:t>
            </a:r>
          </a:p>
        </p:txBody>
      </p:sp>
      <p:sp>
        <p:nvSpPr>
          <p:cNvPr id="2" name="">
            <a:extLst xmlns:a="http://schemas.openxmlformats.org/drawingml/2006/main">
              <a:ext uri="{FF2B5EF4-FFF2-40B4-BE49-F238E27FC236}">
                <a16:creationId xmlns:a16="http://schemas.microsoft.com/office/drawing/2014/main" id="{DA976FA9-405B-46A0-8206-70BCD96635B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Fallwechsel und Abgabe</a:t>
            </a:r>
          </a:p>
        </p:txBody>
      </p:sp>
      <p:sp>
        <p:nvSpPr>
          <p:cNvPr id="3" name="">
            <a:extLst xmlns:a="http://schemas.openxmlformats.org/drawingml/2006/main">
              <a:ext uri="{FF2B5EF4-FFF2-40B4-BE49-F238E27FC236}">
                <a16:creationId xmlns:a16="http://schemas.microsoft.com/office/drawing/2014/main" id="{914B4B88-184D-4BD7-938B-09A5A81A929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3EB71E2F-A52A-4860-B10C-88E80C3C901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57</a:t>
            </a:r>
          </a:p>
        </p:txBody>
      </p:sp>
      <p:sp>
        <p:nvSpPr>
          <p:cNvPr id="5" name="">
            <a:extLst xmlns:a="http://schemas.openxmlformats.org/drawingml/2006/main">
              <a:ext uri="{FF2B5EF4-FFF2-40B4-BE49-F238E27FC236}">
                <a16:creationId xmlns:a16="http://schemas.microsoft.com/office/drawing/2014/main" id="{B6FD972F-F808-43EF-9C0B-433976568E20}"/>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5A9154EE-DFB6-4A7B-8320-98FCEE90508F}"/>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K2_Schutzplan_Kennung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28AD9E82-505B-48A7-9CB4-99728203C7E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B3860CC-CC70-4E3E-AA1C-7A5CD45CC7A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07F52151-73DD-4AA1-B31D-F61AE6C0C58F}"/>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A7D0BBBB-89B0-402E-B0F1-9FDFE6E67FD7}"/>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197C3B89-473C-4A1D-94D5-2B096B2177B3}"/>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9CA8AD59-A1A0-4DCC-AF34-E62075D2EE8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27D2FF51-4909-43AC-9BF4-128E828EF245}"/>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A924F0CB-A26C-4758-BE32-C76046C1AE8F}"/>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803539525"/>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3687B0B-54B0-4B48-951B-F5283DA33F4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5 · 50 MINUTEN</a:t>
            </a:r>
          </a:p>
        </p:txBody>
      </p:sp>
      <p:sp>
        <p:nvSpPr>
          <p:cNvPr id="2" name="">
            <a:extLst xmlns:a="http://schemas.openxmlformats.org/drawingml/2006/main">
              <a:ext uri="{FF2B5EF4-FFF2-40B4-BE49-F238E27FC236}">
                <a16:creationId xmlns:a16="http://schemas.microsoft.com/office/drawing/2014/main" id="{92E7501E-DAE8-421E-B0CD-6801B7F0E4E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Fallwechsel und Abgabe</a:t>
            </a:r>
          </a:p>
        </p:txBody>
      </p:sp>
      <p:sp>
        <p:nvSpPr>
          <p:cNvPr id="3" name="">
            <a:extLst xmlns:a="http://schemas.openxmlformats.org/drawingml/2006/main">
              <a:ext uri="{FF2B5EF4-FFF2-40B4-BE49-F238E27FC236}">
                <a16:creationId xmlns:a16="http://schemas.microsoft.com/office/drawing/2014/main" id="{6B7C526E-3101-4BCB-AA34-40578C5A891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3CE2D9E9-DAD3-40F4-9EB8-FE6150F2E69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58</a:t>
            </a:r>
          </a:p>
        </p:txBody>
      </p:sp>
      <p:sp>
        <p:nvSpPr>
          <p:cNvPr id="5" name="">
            <a:extLst xmlns:a="http://schemas.openxmlformats.org/drawingml/2006/main">
              <a:ext uri="{FF2B5EF4-FFF2-40B4-BE49-F238E27FC236}">
                <a16:creationId xmlns:a16="http://schemas.microsoft.com/office/drawing/2014/main" id="{30605631-A64F-48C9-8835-125C00F4B163}"/>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CBDC5033-DE9C-4798-8545-6B6F11BED3F9}"/>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den neuen Fall: „Du hast gewonnen. Zahle zuerst eine Gebühr.“ Wende deinen Plan an.</a:t>
            </a:r>
          </a:p>
        </p:txBody>
      </p:sp>
      <p:sp>
        <p:nvSpPr>
          <p:cNvPr id="7" name="">
            <a:extLst xmlns:a="http://schemas.openxmlformats.org/drawingml/2006/main">
              <a:ext uri="{FF2B5EF4-FFF2-40B4-BE49-F238E27FC236}">
                <a16:creationId xmlns:a16="http://schemas.microsoft.com/office/drawing/2014/main" id="{0916193E-772A-4B55-9C8E-052B8DACBEB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1B5CA144-5500-4732-8CA2-CF765AE0B3EF}"/>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Überarbeite und exportiere den Schutzplan. Erkläre, welche Regel Gesundheit und welche Ressourcen betrifft.</a:t>
            </a:r>
          </a:p>
        </p:txBody>
      </p:sp>
      <p:sp>
        <p:nvSpPr>
          <p:cNvPr id="9" name="">
            <a:extLst xmlns:a="http://schemas.openxmlformats.org/drawingml/2006/main">
              <a:ext uri="{FF2B5EF4-FFF2-40B4-BE49-F238E27FC236}">
                <a16:creationId xmlns:a16="http://schemas.microsoft.com/office/drawing/2014/main" id="{5D479CC3-2969-4DC2-BA98-D343DCDC04CA}"/>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E9990B7E-D303-40B1-B51A-37090EF70889}"/>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Regel lässt sich auf beide Nachrichten anwenden?</a:t>
            </a:r>
          </a:p>
        </p:txBody>
      </p:sp>
    </p:spTree>
    <p:extLst>
      <p:ext uri="{BB962C8B-B14F-4D97-AF65-F5344CB8AC3E}">
        <p14:creationId xmlns:p14="http://schemas.microsoft.com/office/powerpoint/2010/main" val="367244991"/>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FFA8C62-0D8E-412D-AB13-1AB2FC8272F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ABSCHLUSS</a:t>
            </a:r>
          </a:p>
        </p:txBody>
      </p:sp>
      <p:sp>
        <p:nvSpPr>
          <p:cNvPr id="2" name="">
            <a:extLst xmlns:a="http://schemas.openxmlformats.org/drawingml/2006/main">
              <a:ext uri="{FF2B5EF4-FFF2-40B4-BE49-F238E27FC236}">
                <a16:creationId xmlns:a16="http://schemas.microsoft.com/office/drawing/2014/main" id="{E4578E85-F0F2-473B-A322-44402C608FC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31B680F3-F571-4787-9713-8E81584C0A6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4466E454-2F6B-4316-8173-87EAFB7B0DF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59</a:t>
            </a:r>
          </a:p>
        </p:txBody>
      </p:sp>
      <p:sp>
        <p:nvSpPr>
          <p:cNvPr id="5" name="">
            <a:extLst xmlns:a="http://schemas.openxmlformats.org/drawingml/2006/main">
              <a:ext uri="{FF2B5EF4-FFF2-40B4-BE49-F238E27FC236}">
                <a16:creationId xmlns:a16="http://schemas.microsoft.com/office/drawing/2014/main" id="{4286B369-FC0C-4C54-8822-2171D1C9011D}"/>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Markierte Nachricht und begründeter sicherer Reaktionsweg.</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Konkrete Entscheidungen zu Pausen, Benachrichtigungen und längerer Nutzung.</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Supportmeldung mit Soll, Ist und bereits versuchten Schritten.</a:t>
            </a:r>
          </a:p>
        </p:txBody>
      </p:sp>
      <p:sp>
        <p:nvSpPr>
          <p:cNvPr id="6" name="">
            <a:extLst xmlns:a="http://schemas.openxmlformats.org/drawingml/2006/main">
              <a:ext uri="{FF2B5EF4-FFF2-40B4-BE49-F238E27FC236}">
                <a16:creationId xmlns:a16="http://schemas.microsoft.com/office/drawing/2014/main" id="{26676983-4D45-4165-997F-3603E0487E6D}"/>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F61B9990-C823-4EC3-8E46-04BC0EFC0AE1}"/>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63910503"/>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F86948B-4BFE-42C6-8F66-6ACB2DA41C6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DEIN ALLTAG</a:t>
            </a:r>
          </a:p>
        </p:txBody>
      </p:sp>
      <p:sp>
        <p:nvSpPr>
          <p:cNvPr id="2" name="">
            <a:extLst xmlns:a="http://schemas.openxmlformats.org/drawingml/2006/main">
              <a:ext uri="{FF2B5EF4-FFF2-40B4-BE49-F238E27FC236}">
                <a16:creationId xmlns:a16="http://schemas.microsoft.com/office/drawing/2014/main" id="{4018E3F4-871B-4566-8781-BB874FF3E4D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Werbung fair gestalten</a:t>
            </a:r>
          </a:p>
        </p:txBody>
      </p:sp>
      <p:sp>
        <p:nvSpPr>
          <p:cNvPr id="3" name="">
            <a:extLst xmlns:a="http://schemas.openxmlformats.org/drawingml/2006/main">
              <a:ext uri="{FF2B5EF4-FFF2-40B4-BE49-F238E27FC236}">
                <a16:creationId xmlns:a16="http://schemas.microsoft.com/office/drawing/2014/main" id="{578DA9B1-18BE-408B-B9C2-7B752C113AF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9D692BEA-B995-4F60-8661-3C61C0E746A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60</a:t>
            </a:r>
          </a:p>
        </p:txBody>
      </p:sp>
      <p:sp>
        <p:nvSpPr>
          <p:cNvPr id="5" name="">
            <a:extLst xmlns:a="http://schemas.openxmlformats.org/drawingml/2006/main">
              <a:ext uri="{FF2B5EF4-FFF2-40B4-BE49-F238E27FC236}">
                <a16:creationId xmlns:a16="http://schemas.microsoft.com/office/drawing/2014/main" id="{6D45C519-464A-4A50-97BF-AC39EC2BC9C3}"/>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Für eine kostenlose Tauschaktion sollen andere erfahren, wann und wo sie stattfindet. Wie macht man neugierig, ohne mit falschen Versprechen zu locken? Du untersuchst zwei erfundene Werbetricks und gestaltest eine faire Einladung. Andere testen anschließend, ob sie die wichtigen Angaben schnell finden und die Bedingungen verstehen.</a:t>
            </a:r>
          </a:p>
        </p:txBody>
      </p:sp>
      <p:sp>
        <p:nvSpPr>
          <p:cNvPr id="6" name="">
            <a:extLst xmlns:a="http://schemas.openxmlformats.org/drawingml/2006/main">
              <a:ext uri="{FF2B5EF4-FFF2-40B4-BE49-F238E27FC236}">
                <a16:creationId xmlns:a16="http://schemas.microsoft.com/office/drawing/2014/main" id="{7CECEE5B-8424-455F-BAEA-88CA80A1E7ED}"/>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9F4D433A-FBD9-43C9-96C5-DC8C8995402C}"/>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Vergleiche „Nur noch 2 Plätze!“ mit „Bücher und Spiele tauschen, Samstag 10–12 Uhr, kostenlos“. Welche Angaben helfen dir bei einer Entscheidung? Welche Behauptung müsstest du prüfen?</a:t>
            </a:r>
          </a:p>
        </p:txBody>
      </p:sp>
    </p:spTree>
    <p:extLst>
      <p:ext uri="{BB962C8B-B14F-4D97-AF65-F5344CB8AC3E}">
        <p14:creationId xmlns:p14="http://schemas.microsoft.com/office/powerpoint/2010/main" val="1416053391"/>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76A297A-3E0A-423F-9DF9-7E661A2B590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5 UNTERRICHTSEINHEITEN</a:t>
            </a:r>
          </a:p>
        </p:txBody>
      </p:sp>
      <p:sp>
        <p:nvSpPr>
          <p:cNvPr id="2" name="">
            <a:extLst xmlns:a="http://schemas.openxmlformats.org/drawingml/2006/main">
              <a:ext uri="{FF2B5EF4-FFF2-40B4-BE49-F238E27FC236}">
                <a16:creationId xmlns:a16="http://schemas.microsoft.com/office/drawing/2014/main" id="{4AFDB5E8-F734-4329-9225-A755B9231DF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Werbung fair gestalten</a:t>
            </a:r>
          </a:p>
        </p:txBody>
      </p:sp>
      <p:sp>
        <p:nvSpPr>
          <p:cNvPr id="3" name="">
            <a:extLst xmlns:a="http://schemas.openxmlformats.org/drawingml/2006/main">
              <a:ext uri="{FF2B5EF4-FFF2-40B4-BE49-F238E27FC236}">
                <a16:creationId xmlns:a16="http://schemas.microsoft.com/office/drawing/2014/main" id="{2768D6BA-4BF1-485B-9E4D-0156440773A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DB96211A-27F6-47D4-A37B-82B0F012782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61</a:t>
            </a:r>
          </a:p>
        </p:txBody>
      </p:sp>
      <p:sp>
        <p:nvSpPr>
          <p:cNvPr id="5" name="">
            <a:extLst xmlns:a="http://schemas.openxmlformats.org/drawingml/2006/main">
              <a:ext uri="{FF2B5EF4-FFF2-40B4-BE49-F238E27FC236}">
                <a16:creationId xmlns:a16="http://schemas.microsoft.com/office/drawing/2014/main" id="{7DC39B1D-CDE3-4586-8DBD-453159DD3BDC}"/>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7CEB6D3B-D9EB-4DEB-823B-F133AC948A41}"/>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wirtschaftliche Interessen hinter Medienangeboten beschreiben.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irreführende Werbemittel erkennen und fair umformulieren.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lesbare Information für eine bestimmte Zielgruppe gestalten.</a:t>
            </a:r>
          </a:p>
        </p:txBody>
      </p:sp>
      <p:sp>
        <p:nvSpPr>
          <p:cNvPr id="7" name="">
            <a:extLst xmlns:a="http://schemas.openxmlformats.org/drawingml/2006/main">
              <a:ext uri="{FF2B5EF4-FFF2-40B4-BE49-F238E27FC236}">
                <a16:creationId xmlns:a16="http://schemas.microsoft.com/office/drawing/2014/main" id="{D52775F9-5CAE-4554-9E47-CB0DA892C2F2}"/>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2A422536-4932-4DA4-9FD3-812BFD63F605}"/>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Informationsplakat als PDF für eine fiktive kostenlose Tauschaktion.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ff8cb0baad24010"/>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36E414F0-2272-4780-9FE8-DC54E5F3D86C}"/>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1773903975"/>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D20A171-44F0-47B8-BAE8-1485C94DB86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VORBEREITUNG</a:t>
            </a:r>
          </a:p>
        </p:txBody>
      </p:sp>
      <p:sp>
        <p:nvSpPr>
          <p:cNvPr id="2" name="">
            <a:extLst xmlns:a="http://schemas.openxmlformats.org/drawingml/2006/main">
              <a:ext uri="{FF2B5EF4-FFF2-40B4-BE49-F238E27FC236}">
                <a16:creationId xmlns:a16="http://schemas.microsoft.com/office/drawing/2014/main" id="{4F16F921-D521-450F-9AAA-CBE27A8654D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FDC74F23-A8DE-4391-8F90-1A723D1CC66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8EE1C8AC-F5AF-414E-89D6-EC678B09DF2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62</a:t>
            </a:r>
          </a:p>
        </p:txBody>
      </p:sp>
      <p:sp>
        <p:nvSpPr>
          <p:cNvPr id="5" name="">
            <a:extLst xmlns:a="http://schemas.openxmlformats.org/drawingml/2006/main">
              <a:ext uri="{FF2B5EF4-FFF2-40B4-BE49-F238E27FC236}">
                <a16:creationId xmlns:a16="http://schemas.microsoft.com/office/drawing/2014/main" id="{60BC7D45-9BA7-41BB-B8AB-E167D55B490D}"/>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PowerPoint. Ablage und Abgabe: OneDrive. </a:t>
            </a:r>
          </a:p>
        </p:txBody>
      </p:sp>
      <p:sp>
        <p:nvSpPr>
          <p:cNvPr id="6" name="">
            <a:extLst xmlns:a="http://schemas.openxmlformats.org/drawingml/2006/main">
              <a:ext uri="{FF2B5EF4-FFF2-40B4-BE49-F238E27FC236}">
                <a16:creationId xmlns:a16="http://schemas.microsoft.com/office/drawing/2014/main" id="{94EC7CDE-E61B-4BB6-A64A-4C8272A6DE6D}"/>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 Tauschaktion: Samstag, 10–12 Uhr, Gemeinschaftsraum; Bücher und Spiele tauschen, Teilnahme kostenlos, kein Kauf nötig. Fiktive Werbung A: „Nur noch 2 Plätze! Jetzt klicken!“, obwohl unbegrenzt Platz ist. Werbung B: „Gratis-Spiel“, Zusatzkäufe verschaffen Vorteile. Ein soziales Medium ermöglicht Nutzenden, Inhalte zu erstellen, zu teilen oder miteinander zu kommunizieren. Anbieter können unter anderem durch Werbung, Abos oder Käufe verdienen.</a:t>
            </a:r>
          </a:p>
        </p:txBody>
      </p:sp>
    </p:spTree>
    <p:extLst>
      <p:ext uri="{BB962C8B-B14F-4D97-AF65-F5344CB8AC3E}">
        <p14:creationId xmlns:p14="http://schemas.microsoft.com/office/powerpoint/2010/main" val="676429098"/>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76A03F8-FA9B-4589-A754-B715D52C284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1 · ZUERST ANSEHEN</a:t>
            </a:r>
          </a:p>
        </p:txBody>
      </p:sp>
      <p:sp>
        <p:nvSpPr>
          <p:cNvPr id="2" name="">
            <a:extLst xmlns:a="http://schemas.openxmlformats.org/drawingml/2006/main">
              <a:ext uri="{FF2B5EF4-FFF2-40B4-BE49-F238E27FC236}">
                <a16:creationId xmlns:a16="http://schemas.microsoft.com/office/drawing/2014/main" id="{C4BE0A52-C847-4FD2-9CEB-6588F9D1191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8762C60F-7A23-4044-9CAE-9435CD116A7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63</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05f6119d33c4cf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070446964"/>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ACD43C5-B780-4196-AEA3-06DFFDA7255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1 · GEMEINSAM NACHMACHEN</a:t>
            </a:r>
          </a:p>
        </p:txBody>
      </p:sp>
      <p:sp>
        <p:nvSpPr>
          <p:cNvPr id="2" name="">
            <a:extLst xmlns:a="http://schemas.openxmlformats.org/drawingml/2006/main">
              <a:ext uri="{FF2B5EF4-FFF2-40B4-BE49-F238E27FC236}">
                <a16:creationId xmlns:a16="http://schemas.microsoft.com/office/drawing/2014/main" id="{B9189E25-4598-4C7B-9E5B-A151CDB55F2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Interessen erkennen</a:t>
            </a:r>
          </a:p>
        </p:txBody>
      </p:sp>
      <p:sp>
        <p:nvSpPr>
          <p:cNvPr id="3" name="">
            <a:extLst xmlns:a="http://schemas.openxmlformats.org/drawingml/2006/main">
              <a:ext uri="{FF2B5EF4-FFF2-40B4-BE49-F238E27FC236}">
                <a16:creationId xmlns:a16="http://schemas.microsoft.com/office/drawing/2014/main" id="{DE0AF588-B795-4412-A950-8BBD0B67ABE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E22DDA35-B401-45B2-A704-4A24939231E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64</a:t>
            </a:r>
          </a:p>
        </p:txBody>
      </p:sp>
      <p:sp>
        <p:nvSpPr>
          <p:cNvPr id="5" name="">
            <a:extLst xmlns:a="http://schemas.openxmlformats.org/drawingml/2006/main">
              <a:ext uri="{FF2B5EF4-FFF2-40B4-BE49-F238E27FC236}">
                <a16:creationId xmlns:a16="http://schemas.microsoft.com/office/drawing/2014/main" id="{7292A97E-7928-4D8A-97B7-55682C6C9ABF}"/>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A6D3D5CD-BD47-4D3A-A30B-02BF9EF8121F}"/>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Themenordner in OneDrive. Wähle Neu &gt; PowerPoint-Präsentation und benenne sie K2_Tauschplakat_Kennung.</a:t>
            </a:r>
          </a:p>
        </p:txBody>
      </p:sp>
      <p:sp>
        <p:nvSpPr>
          <p:cNvPr id="7" name="">
            <a:extLst xmlns:a="http://schemas.openxmlformats.org/drawingml/2006/main">
              <a:ext uri="{FF2B5EF4-FFF2-40B4-BE49-F238E27FC236}">
                <a16:creationId xmlns:a16="http://schemas.microsoft.com/office/drawing/2014/main" id="{D025FD3C-8DB1-43F2-9141-B586FE49874F}"/>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819492FE-4D1D-4CD7-A028-40D90D9F8D9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„Interessen erkennen“. Über Start &gt; Neue Folie ergänzt du die nächste Seite.</a:t>
            </a:r>
          </a:p>
        </p:txBody>
      </p:sp>
      <p:sp>
        <p:nvSpPr>
          <p:cNvPr id="9" name="">
            <a:extLst xmlns:a="http://schemas.openxmlformats.org/drawingml/2006/main">
              <a:ext uri="{FF2B5EF4-FFF2-40B4-BE49-F238E27FC236}">
                <a16:creationId xmlns:a16="http://schemas.microsoft.com/office/drawing/2014/main" id="{C66C61B1-4C1C-4236-B9B8-62D3607E0F0F}"/>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191A7101-3087-41D9-B4F7-252E47DF1737}"/>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„Werbung bezahlt Aufmerksamkeit.“. Weitere Inhalte stehen darunter, nicht über dem Titel.</a:t>
            </a:r>
          </a:p>
        </p:txBody>
      </p:sp>
      <p:sp>
        <p:nvSpPr>
          <p:cNvPr id="11" name="">
            <a:extLst xmlns:a="http://schemas.openxmlformats.org/drawingml/2006/main">
              <a:ext uri="{FF2B5EF4-FFF2-40B4-BE49-F238E27FC236}">
                <a16:creationId xmlns:a16="http://schemas.microsoft.com/office/drawing/2014/main" id="{A03F51BA-B67C-41A4-A590-C55D237C7C7F}"/>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33BAFED7-05B5-4C10-823C-1D70045FE7D4}"/>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35EA0A6C-C8CA-4785-A6DE-48D8ADE4BB0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431AA694-34D9-4A7C-9FD5-5E4E7F06CA1E}"/>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2026245975"/>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91B8EE9-310B-4912-8CC2-F79DB0A545B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1 · 50 MINUTEN</a:t>
            </a:r>
          </a:p>
        </p:txBody>
      </p:sp>
      <p:sp>
        <p:nvSpPr>
          <p:cNvPr id="2" name="">
            <a:extLst xmlns:a="http://schemas.openxmlformats.org/drawingml/2006/main">
              <a:ext uri="{FF2B5EF4-FFF2-40B4-BE49-F238E27FC236}">
                <a16:creationId xmlns:a16="http://schemas.microsoft.com/office/drawing/2014/main" id="{A7BDA431-B7C7-451C-9CB2-D1325186107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Interessen erkennen</a:t>
            </a:r>
          </a:p>
        </p:txBody>
      </p:sp>
      <p:sp>
        <p:nvSpPr>
          <p:cNvPr id="3" name="">
            <a:extLst xmlns:a="http://schemas.openxmlformats.org/drawingml/2006/main">
              <a:ext uri="{FF2B5EF4-FFF2-40B4-BE49-F238E27FC236}">
                <a16:creationId xmlns:a16="http://schemas.microsoft.com/office/drawing/2014/main" id="{5836822E-0BD3-4398-9D31-1B5AE08CB39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DBDB502A-99A2-433B-844E-004CDFF1C11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65</a:t>
            </a:r>
          </a:p>
        </p:txBody>
      </p:sp>
      <p:sp>
        <p:nvSpPr>
          <p:cNvPr id="5" name="">
            <a:extLst xmlns:a="http://schemas.openxmlformats.org/drawingml/2006/main">
              <a:ext uri="{FF2B5EF4-FFF2-40B4-BE49-F238E27FC236}">
                <a16:creationId xmlns:a16="http://schemas.microsoft.com/office/drawing/2014/main" id="{752FDB2C-2C7C-4070-B075-A0C85BA5414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1C385188-0CED-4A52-A82D-911F979F9AA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Erkläre am Beispiel eines erfundenen sozialen Netzwerks, wer Inhalte erstellt, wer sie sieht und wie der Anbieter Geld verdienen könnte.</a:t>
            </a:r>
          </a:p>
        </p:txBody>
      </p:sp>
      <p:sp>
        <p:nvSpPr>
          <p:cNvPr id="7" name="">
            <a:extLst xmlns:a="http://schemas.openxmlformats.org/drawingml/2006/main">
              <a:ext uri="{FF2B5EF4-FFF2-40B4-BE49-F238E27FC236}">
                <a16:creationId xmlns:a16="http://schemas.microsoft.com/office/drawing/2014/main" id="{D787723F-3A99-4334-96A1-29840CB37E4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9C568817-298F-4ED9-A950-CBA86041CC1F}"/>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eine gedruckte Anzeige und einen personalisierten Beitrag: Wer möchte deine Aufmerksamkeit, was könnte ausgewählt werden?</a:t>
            </a:r>
          </a:p>
        </p:txBody>
      </p:sp>
      <p:sp>
        <p:nvSpPr>
          <p:cNvPr id="9" name="">
            <a:extLst xmlns:a="http://schemas.openxmlformats.org/drawingml/2006/main">
              <a:ext uri="{FF2B5EF4-FFF2-40B4-BE49-F238E27FC236}">
                <a16:creationId xmlns:a16="http://schemas.microsoft.com/office/drawing/2014/main" id="{44375BFE-E926-4814-BA4C-10DC5397B924}"/>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CD14821A-228C-432C-9362-6AEAD8DA795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ist Aufmerksamkeit wirtschaftlich wertvoll?</a:t>
            </a:r>
          </a:p>
        </p:txBody>
      </p:sp>
    </p:spTree>
    <p:extLst>
      <p:ext uri="{BB962C8B-B14F-4D97-AF65-F5344CB8AC3E}">
        <p14:creationId xmlns:p14="http://schemas.microsoft.com/office/powerpoint/2010/main" val="1406898336"/>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A55300B-EB0B-4687-95DB-2AE967CF8FD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2 · ZUERST ANSEHEN</a:t>
            </a:r>
          </a:p>
        </p:txBody>
      </p:sp>
      <p:sp>
        <p:nvSpPr>
          <p:cNvPr id="2" name="">
            <a:extLst xmlns:a="http://schemas.openxmlformats.org/drawingml/2006/main">
              <a:ext uri="{FF2B5EF4-FFF2-40B4-BE49-F238E27FC236}">
                <a16:creationId xmlns:a16="http://schemas.microsoft.com/office/drawing/2014/main" id="{1BD4AE9E-1D74-47FA-991E-F58ACA14777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80DCC103-E803-4CD8-BC44-422F4D72388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cc8c64b728f4f94"/>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93616623"/>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3A831F1C-55C0-4077-8676-95DBEF985DE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2 · GEMEINSAM NACHMACHEN</a:t>
            </a:r>
          </a:p>
        </p:txBody>
      </p:sp>
      <p:sp>
        <p:nvSpPr>
          <p:cNvPr id="2" name="">
            <a:extLst xmlns:a="http://schemas.openxmlformats.org/drawingml/2006/main">
              <a:ext uri="{FF2B5EF4-FFF2-40B4-BE49-F238E27FC236}">
                <a16:creationId xmlns:a16="http://schemas.microsoft.com/office/drawing/2014/main" id="{55DD98A4-23BD-4C86-9528-B602755E2BE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Manipulation erkennen</a:t>
            </a:r>
          </a:p>
        </p:txBody>
      </p:sp>
      <p:sp>
        <p:nvSpPr>
          <p:cNvPr id="3" name="">
            <a:extLst xmlns:a="http://schemas.openxmlformats.org/drawingml/2006/main">
              <a:ext uri="{FF2B5EF4-FFF2-40B4-BE49-F238E27FC236}">
                <a16:creationId xmlns:a16="http://schemas.microsoft.com/office/drawing/2014/main" id="{C4E60365-BFFE-426E-A616-9E50A421C37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E95BB65D-4BE8-42D7-B359-C689D2A1E8D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67</a:t>
            </a:r>
          </a:p>
        </p:txBody>
      </p:sp>
      <p:sp>
        <p:nvSpPr>
          <p:cNvPr id="5" name="">
            <a:extLst xmlns:a="http://schemas.openxmlformats.org/drawingml/2006/main">
              <a:ext uri="{FF2B5EF4-FFF2-40B4-BE49-F238E27FC236}">
                <a16:creationId xmlns:a16="http://schemas.microsoft.com/office/drawing/2014/main" id="{C7A1E4A4-E83C-4C2C-88E2-9366611CD4F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E7A74F21-A9D4-4B81-A733-17A23C7E5AD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Themenordner in OneDrive. Wähle Neu &gt; PowerPoint-Präsentation und benenne sie K2_Tauschplakat_Kennung.</a:t>
            </a:r>
          </a:p>
        </p:txBody>
      </p:sp>
      <p:sp>
        <p:nvSpPr>
          <p:cNvPr id="7" name="">
            <a:extLst xmlns:a="http://schemas.openxmlformats.org/drawingml/2006/main">
              <a:ext uri="{FF2B5EF4-FFF2-40B4-BE49-F238E27FC236}">
                <a16:creationId xmlns:a16="http://schemas.microsoft.com/office/drawing/2014/main" id="{74C2B766-C0E7-4045-9571-8427BCEEAFC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F630436-95CD-4B9B-B976-CC229006D421}"/>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„Manipulation erkennen“. Über Start &gt; Neue Folie ergänzt du die nächste Seite.</a:t>
            </a:r>
          </a:p>
        </p:txBody>
      </p:sp>
      <p:sp>
        <p:nvSpPr>
          <p:cNvPr id="9" name="">
            <a:extLst xmlns:a="http://schemas.openxmlformats.org/drawingml/2006/main">
              <a:ext uri="{FF2B5EF4-FFF2-40B4-BE49-F238E27FC236}">
                <a16:creationId xmlns:a16="http://schemas.microsoft.com/office/drawing/2014/main" id="{B24D84C2-8E69-4510-8826-22B6BC0CCC9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5EA74665-499A-43FD-A18F-52DD21A4421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„Nur heute! ohne belegten Grund“. Weitere Inhalte stehen darunter, nicht über dem Titel.</a:t>
            </a:r>
          </a:p>
        </p:txBody>
      </p:sp>
      <p:sp>
        <p:nvSpPr>
          <p:cNvPr id="11" name="">
            <a:extLst xmlns:a="http://schemas.openxmlformats.org/drawingml/2006/main">
              <a:ext uri="{FF2B5EF4-FFF2-40B4-BE49-F238E27FC236}">
                <a16:creationId xmlns:a16="http://schemas.microsoft.com/office/drawing/2014/main" id="{84840B5D-1336-4BF5-958B-70D91DF59831}"/>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EABE5700-A7AC-492A-8020-B4AE0803C1B3}"/>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F5A01581-16B5-4682-8230-96EF22BFAD2A}"/>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6169C122-4222-461C-8C07-C0B01DD78844}"/>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634991433"/>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304FB4B-E648-4EAA-80C7-17158E44FF3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2 · 50 MINUTEN</a:t>
            </a:r>
          </a:p>
        </p:txBody>
      </p:sp>
      <p:sp>
        <p:nvSpPr>
          <p:cNvPr id="2" name="">
            <a:extLst xmlns:a="http://schemas.openxmlformats.org/drawingml/2006/main">
              <a:ext uri="{FF2B5EF4-FFF2-40B4-BE49-F238E27FC236}">
                <a16:creationId xmlns:a16="http://schemas.microsoft.com/office/drawing/2014/main" id="{A2C5746A-A1F5-4676-9C42-2BB6AF6F1A5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Manipulation erkennen</a:t>
            </a:r>
          </a:p>
        </p:txBody>
      </p:sp>
      <p:sp>
        <p:nvSpPr>
          <p:cNvPr id="3" name="">
            <a:extLst xmlns:a="http://schemas.openxmlformats.org/drawingml/2006/main">
              <a:ext uri="{FF2B5EF4-FFF2-40B4-BE49-F238E27FC236}">
                <a16:creationId xmlns:a16="http://schemas.microsoft.com/office/drawing/2014/main" id="{E04EBEBF-1B11-422F-8EE5-81C6BF530D0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5FEE509B-ABF0-49A9-B651-EFA05878B3B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68</a:t>
            </a:r>
          </a:p>
        </p:txBody>
      </p:sp>
      <p:sp>
        <p:nvSpPr>
          <p:cNvPr id="5" name="">
            <a:extLst xmlns:a="http://schemas.openxmlformats.org/drawingml/2006/main">
              <a:ext uri="{FF2B5EF4-FFF2-40B4-BE49-F238E27FC236}">
                <a16:creationId xmlns:a16="http://schemas.microsoft.com/office/drawing/2014/main" id="{1261BB11-5AEE-4621-9FB2-224F6A15F20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55BA7925-3545-49DC-805B-1ECADA47B6C2}"/>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Untersuche Werbung A und B. Beschreibe falsche Verknappung und den Vorteil durch Bezahlung im Spiel.</a:t>
            </a:r>
          </a:p>
        </p:txBody>
      </p:sp>
      <p:sp>
        <p:nvSpPr>
          <p:cNvPr id="7" name="">
            <a:extLst xmlns:a="http://schemas.openxmlformats.org/drawingml/2006/main">
              <a:ext uri="{FF2B5EF4-FFF2-40B4-BE49-F238E27FC236}">
                <a16:creationId xmlns:a16="http://schemas.microsoft.com/office/drawing/2014/main" id="{60E797B0-AE13-4816-8A48-27E16C4202D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13470384-7E70-47A4-BC8A-DE64FA2D1B77}"/>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Entwirf je eine faire Alternative, die Kosten und Bedingungen klar erkennen lässt.</a:t>
            </a:r>
          </a:p>
        </p:txBody>
      </p:sp>
      <p:sp>
        <p:nvSpPr>
          <p:cNvPr id="9" name="">
            <a:extLst xmlns:a="http://schemas.openxmlformats.org/drawingml/2006/main">
              <a:ext uri="{FF2B5EF4-FFF2-40B4-BE49-F238E27FC236}">
                <a16:creationId xmlns:a16="http://schemas.microsoft.com/office/drawing/2014/main" id="{8B2A82D4-606B-4082-94E5-50D407C86AB7}"/>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44B004C2-8709-4A1B-ADB0-7FCFF3BFC1E5}"/>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Wo endet Überzeugen und beginnt Täuschen?</a:t>
            </a:r>
          </a:p>
        </p:txBody>
      </p:sp>
    </p:spTree>
    <p:extLst>
      <p:ext uri="{BB962C8B-B14F-4D97-AF65-F5344CB8AC3E}">
        <p14:creationId xmlns:p14="http://schemas.microsoft.com/office/powerpoint/2010/main" val="621900967"/>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43A06EC-2903-4391-9B7D-B52AF24256D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3 · ZUERST ANSEHEN</a:t>
            </a:r>
          </a:p>
        </p:txBody>
      </p:sp>
      <p:sp>
        <p:nvSpPr>
          <p:cNvPr id="2" name="">
            <a:extLst xmlns:a="http://schemas.openxmlformats.org/drawingml/2006/main">
              <a:ext uri="{FF2B5EF4-FFF2-40B4-BE49-F238E27FC236}">
                <a16:creationId xmlns:a16="http://schemas.microsoft.com/office/drawing/2014/main" id="{7A1FF6AE-AF1F-4566-B807-139148481C3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5E86FA9A-D61C-4046-8CFC-D7C84E973C0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eecbb06471d4a7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425506354"/>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CE63B62-095A-4FA8-8D9D-142F7AFCA49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3 · GEMEINSAM NACHMACHEN</a:t>
            </a:r>
          </a:p>
        </p:txBody>
      </p:sp>
      <p:sp>
        <p:nvSpPr>
          <p:cNvPr id="2" name="">
            <a:extLst xmlns:a="http://schemas.openxmlformats.org/drawingml/2006/main">
              <a:ext uri="{FF2B5EF4-FFF2-40B4-BE49-F238E27FC236}">
                <a16:creationId xmlns:a16="http://schemas.microsoft.com/office/drawing/2014/main" id="{49A5AE58-2DA6-422F-8BF4-3C72095AFEF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Plakat planen</a:t>
            </a:r>
          </a:p>
        </p:txBody>
      </p:sp>
      <p:sp>
        <p:nvSpPr>
          <p:cNvPr id="3" name="">
            <a:extLst xmlns:a="http://schemas.openxmlformats.org/drawingml/2006/main">
              <a:ext uri="{FF2B5EF4-FFF2-40B4-BE49-F238E27FC236}">
                <a16:creationId xmlns:a16="http://schemas.microsoft.com/office/drawing/2014/main" id="{4B6625DE-B8AD-4F2D-950D-6B330BB622D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1095352D-32D5-4078-BF3B-7529685A847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70</a:t>
            </a:r>
          </a:p>
        </p:txBody>
      </p:sp>
      <p:sp>
        <p:nvSpPr>
          <p:cNvPr id="5" name="">
            <a:extLst xmlns:a="http://schemas.openxmlformats.org/drawingml/2006/main">
              <a:ext uri="{FF2B5EF4-FFF2-40B4-BE49-F238E27FC236}">
                <a16:creationId xmlns:a16="http://schemas.microsoft.com/office/drawing/2014/main" id="{34C315D3-013A-4C38-A6DF-E169FDBE769A}"/>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14ECD990-F12F-4665-B887-4439109E661E}"/>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Themenordner in OneDrive. Wähle Neu &gt; PowerPoint-Präsentation und benenne sie K2_Tauschplakat_Kennung.</a:t>
            </a:r>
          </a:p>
        </p:txBody>
      </p:sp>
      <p:sp>
        <p:nvSpPr>
          <p:cNvPr id="7" name="">
            <a:extLst xmlns:a="http://schemas.openxmlformats.org/drawingml/2006/main">
              <a:ext uri="{FF2B5EF4-FFF2-40B4-BE49-F238E27FC236}">
                <a16:creationId xmlns:a16="http://schemas.microsoft.com/office/drawing/2014/main" id="{53028E91-BB3E-437F-8C75-223F086943A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AEB5C0AC-51C5-4116-BF02-7063DF3AD2E5}"/>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„Plakat planen“. Über Start &gt; Neue Folie ergänzt du die nächste Seite.</a:t>
            </a:r>
          </a:p>
        </p:txBody>
      </p:sp>
      <p:sp>
        <p:nvSpPr>
          <p:cNvPr id="9" name="">
            <a:extLst xmlns:a="http://schemas.openxmlformats.org/drawingml/2006/main">
              <a:ext uri="{FF2B5EF4-FFF2-40B4-BE49-F238E27FC236}">
                <a16:creationId xmlns:a16="http://schemas.microsoft.com/office/drawing/2014/main" id="{4B76E2D5-63AE-4940-A97B-AD37CE21F2FA}"/>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3B2AB84E-9E1F-48AC-B908-B33639160B7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„Zielgruppe: unsere Lerngruppe“. Weitere Inhalte stehen darunter, nicht über dem Titel.</a:t>
            </a:r>
          </a:p>
        </p:txBody>
      </p:sp>
      <p:sp>
        <p:nvSpPr>
          <p:cNvPr id="11" name="">
            <a:extLst xmlns:a="http://schemas.openxmlformats.org/drawingml/2006/main">
              <a:ext uri="{FF2B5EF4-FFF2-40B4-BE49-F238E27FC236}">
                <a16:creationId xmlns:a16="http://schemas.microsoft.com/office/drawing/2014/main" id="{C889CB1B-EEA0-43ED-BEEF-B9B5F9AADE04}"/>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B4C045C9-8F48-4D36-AC50-DFDD03DD78B6}"/>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A0B100C2-FC43-4012-A1E7-0931135B941B}"/>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0A826967-EB76-4130-8482-AFB86393E5C4}"/>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1622232249"/>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F6667DD-9080-43EF-9331-7B79D3E31B0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3 · 50 MINUTEN</a:t>
            </a:r>
          </a:p>
        </p:txBody>
      </p:sp>
      <p:sp>
        <p:nvSpPr>
          <p:cNvPr id="2" name="">
            <a:extLst xmlns:a="http://schemas.openxmlformats.org/drawingml/2006/main">
              <a:ext uri="{FF2B5EF4-FFF2-40B4-BE49-F238E27FC236}">
                <a16:creationId xmlns:a16="http://schemas.microsoft.com/office/drawing/2014/main" id="{E92C7907-0CED-4B88-A8AA-982CAF35DC7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Plakat planen</a:t>
            </a:r>
          </a:p>
        </p:txBody>
      </p:sp>
      <p:sp>
        <p:nvSpPr>
          <p:cNvPr id="3" name="">
            <a:extLst xmlns:a="http://schemas.openxmlformats.org/drawingml/2006/main">
              <a:ext uri="{FF2B5EF4-FFF2-40B4-BE49-F238E27FC236}">
                <a16:creationId xmlns:a16="http://schemas.microsoft.com/office/drawing/2014/main" id="{9412AFDF-EE9A-42C2-A042-4EC158F35E8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D4037653-74FD-472B-8359-A4C1AF14CDF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71</a:t>
            </a:r>
          </a:p>
        </p:txBody>
      </p:sp>
      <p:sp>
        <p:nvSpPr>
          <p:cNvPr id="5" name="">
            <a:extLst xmlns:a="http://schemas.openxmlformats.org/drawingml/2006/main">
              <a:ext uri="{FF2B5EF4-FFF2-40B4-BE49-F238E27FC236}">
                <a16:creationId xmlns:a16="http://schemas.microsoft.com/office/drawing/2014/main" id="{B399631B-3324-4F71-B5D4-A5E6B13A0DBE}"/>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8BF7BCCB-5976-4FCB-9057-8FDACD259D96}"/>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Lege Zielgruppe, Hauptaussage und Pflichtinformationen der Tauschaktion fest. Skizziere die Anordnung.</a:t>
            </a:r>
          </a:p>
        </p:txBody>
      </p:sp>
      <p:sp>
        <p:nvSpPr>
          <p:cNvPr id="7" name="">
            <a:extLst xmlns:a="http://schemas.openxmlformats.org/drawingml/2006/main">
              <a:ext uri="{FF2B5EF4-FFF2-40B4-BE49-F238E27FC236}">
                <a16:creationId xmlns:a16="http://schemas.microsoft.com/office/drawing/2014/main" id="{69C32F5B-84D7-4C5A-84EC-CBEA0819380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BBA89777-4F21-470E-ADBB-375C4EFE14B8}"/>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Wähle ein verfügbares Werkzeug und begründe es nach Bedienbarkeit, Export und Kosten. Plane ausschließlich eigene Bildmotive.</a:t>
            </a:r>
          </a:p>
        </p:txBody>
      </p:sp>
      <p:sp>
        <p:nvSpPr>
          <p:cNvPr id="9" name="">
            <a:extLst xmlns:a="http://schemas.openxmlformats.org/drawingml/2006/main">
              <a:ext uri="{FF2B5EF4-FFF2-40B4-BE49-F238E27FC236}">
                <a16:creationId xmlns:a16="http://schemas.microsoft.com/office/drawing/2014/main" id="{CFEA170B-2562-4EAD-B0B0-EF96A191443A}"/>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0FE013D0-0BFD-4D85-BA57-AB251783EA26}"/>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Information muss zuerst auffallen?</a:t>
            </a:r>
          </a:p>
        </p:txBody>
      </p:sp>
    </p:spTree>
    <p:extLst>
      <p:ext uri="{BB962C8B-B14F-4D97-AF65-F5344CB8AC3E}">
        <p14:creationId xmlns:p14="http://schemas.microsoft.com/office/powerpoint/2010/main" val="1552447306"/>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1541FDC-6DAB-45E8-91DD-043811A53CA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4 · ZUERST ANSEHEN</a:t>
            </a:r>
          </a:p>
        </p:txBody>
      </p:sp>
      <p:sp>
        <p:nvSpPr>
          <p:cNvPr id="2" name="">
            <a:extLst xmlns:a="http://schemas.openxmlformats.org/drawingml/2006/main">
              <a:ext uri="{FF2B5EF4-FFF2-40B4-BE49-F238E27FC236}">
                <a16:creationId xmlns:a16="http://schemas.microsoft.com/office/drawing/2014/main" id="{8F48465F-8C1B-4284-B13C-2DBCC2DB548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93F18958-5F70-4217-938B-4BD11263FFB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dc2662e923e49d2"/>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889623570"/>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6519666-D78D-4D91-BD2A-7772974F4AF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4 · GEMEINSAM NACHMACHEN</a:t>
            </a:r>
          </a:p>
        </p:txBody>
      </p:sp>
      <p:sp>
        <p:nvSpPr>
          <p:cNvPr id="2" name="">
            <a:extLst xmlns:a="http://schemas.openxmlformats.org/drawingml/2006/main">
              <a:ext uri="{FF2B5EF4-FFF2-40B4-BE49-F238E27FC236}">
                <a16:creationId xmlns:a16="http://schemas.microsoft.com/office/drawing/2014/main" id="{41B5E05B-3F60-4917-B840-5E8E14ECBAC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Gestalten und prüfen</a:t>
            </a:r>
          </a:p>
        </p:txBody>
      </p:sp>
      <p:sp>
        <p:nvSpPr>
          <p:cNvPr id="3" name="">
            <a:extLst xmlns:a="http://schemas.openxmlformats.org/drawingml/2006/main">
              <a:ext uri="{FF2B5EF4-FFF2-40B4-BE49-F238E27FC236}">
                <a16:creationId xmlns:a16="http://schemas.microsoft.com/office/drawing/2014/main" id="{196BFA5F-DD8A-4F19-AE3F-D6BD8C05692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AD187BB8-C711-4172-9EEB-92E31978971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73</a:t>
            </a:r>
          </a:p>
        </p:txBody>
      </p:sp>
      <p:sp>
        <p:nvSpPr>
          <p:cNvPr id="5" name="">
            <a:extLst xmlns:a="http://schemas.openxmlformats.org/drawingml/2006/main">
              <a:ext uri="{FF2B5EF4-FFF2-40B4-BE49-F238E27FC236}">
                <a16:creationId xmlns:a16="http://schemas.microsoft.com/office/drawing/2014/main" id="{A0AE1EEE-3B55-46D6-958E-69EC7038C988}"/>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089B1178-3FD1-4E50-89EE-46244ED3E964}"/>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Themenordner in OneDrive. Wähle Neu &gt; PowerPoint-Präsentation und benenne sie K2_Tauschplakat_Kennung.</a:t>
            </a:r>
          </a:p>
        </p:txBody>
      </p:sp>
      <p:sp>
        <p:nvSpPr>
          <p:cNvPr id="7" name="">
            <a:extLst xmlns:a="http://schemas.openxmlformats.org/drawingml/2006/main">
              <a:ext uri="{FF2B5EF4-FFF2-40B4-BE49-F238E27FC236}">
                <a16:creationId xmlns:a16="http://schemas.microsoft.com/office/drawing/2014/main" id="{DB5F7ACD-31E1-461B-9652-BADFE862CC5F}"/>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BA41E20-942D-4156-9D66-1F2F649AF617}"/>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„Gestalten und prüfen“. Über Start &gt; Neue Folie ergänzt du die nächste Seite.</a:t>
            </a:r>
          </a:p>
        </p:txBody>
      </p:sp>
      <p:sp>
        <p:nvSpPr>
          <p:cNvPr id="9" name="">
            <a:extLst xmlns:a="http://schemas.openxmlformats.org/drawingml/2006/main">
              <a:ext uri="{FF2B5EF4-FFF2-40B4-BE49-F238E27FC236}">
                <a16:creationId xmlns:a16="http://schemas.microsoft.com/office/drawing/2014/main" id="{AFFE419F-7B71-409A-B546-E4B24EF88332}"/>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4B2C2E6-8EDC-456D-B8C3-4BB55A5AAD35}"/>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„TAUSCHEN STATT WEGWERFEN“. Weitere Inhalte stehen darunter, nicht über dem Titel.</a:t>
            </a:r>
          </a:p>
        </p:txBody>
      </p:sp>
      <p:sp>
        <p:nvSpPr>
          <p:cNvPr id="11" name="">
            <a:extLst xmlns:a="http://schemas.openxmlformats.org/drawingml/2006/main">
              <a:ext uri="{FF2B5EF4-FFF2-40B4-BE49-F238E27FC236}">
                <a16:creationId xmlns:a16="http://schemas.microsoft.com/office/drawing/2014/main" id="{89BBAB97-C20A-4BD2-A4FF-ED27C7C22791}"/>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8CD9D78-1967-464C-AB5D-BAE2A59A747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D7071C99-7BAC-403A-B06F-5D313D63E844}"/>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78D64BAA-BFA8-484D-A36A-42576659875B}"/>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1346314610"/>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B3E127B-59EE-4053-918A-F9E6B15BF8D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4 · 50 MINUTEN</a:t>
            </a:r>
          </a:p>
        </p:txBody>
      </p:sp>
      <p:sp>
        <p:nvSpPr>
          <p:cNvPr id="2" name="">
            <a:extLst xmlns:a="http://schemas.openxmlformats.org/drawingml/2006/main">
              <a:ext uri="{FF2B5EF4-FFF2-40B4-BE49-F238E27FC236}">
                <a16:creationId xmlns:a16="http://schemas.microsoft.com/office/drawing/2014/main" id="{B720EE71-6479-4DD7-9C49-C38852D03BF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Gestalten und prüfen</a:t>
            </a:r>
          </a:p>
        </p:txBody>
      </p:sp>
      <p:sp>
        <p:nvSpPr>
          <p:cNvPr id="3" name="">
            <a:extLst xmlns:a="http://schemas.openxmlformats.org/drawingml/2006/main">
              <a:ext uri="{FF2B5EF4-FFF2-40B4-BE49-F238E27FC236}">
                <a16:creationId xmlns:a16="http://schemas.microsoft.com/office/drawing/2014/main" id="{A04E1C96-4874-428E-8AA2-A932B3C0B43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8A5A706-6C20-45D0-88CF-EDA0DF2572D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74</a:t>
            </a:r>
          </a:p>
        </p:txBody>
      </p:sp>
      <p:sp>
        <p:nvSpPr>
          <p:cNvPr id="5" name="">
            <a:extLst xmlns:a="http://schemas.openxmlformats.org/drawingml/2006/main">
              <a:ext uri="{FF2B5EF4-FFF2-40B4-BE49-F238E27FC236}">
                <a16:creationId xmlns:a16="http://schemas.microsoft.com/office/drawing/2014/main" id="{6E460C51-174E-43B0-B5E2-A3071E86F235}"/>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948C3785-5063-4FF6-BB7D-232B419A3C21}"/>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Setze das Plakat digital um. Nutze klare Hierarchie, gute Kontraste und ausreichend große Schrift.</a:t>
            </a:r>
          </a:p>
        </p:txBody>
      </p:sp>
      <p:sp>
        <p:nvSpPr>
          <p:cNvPr id="7" name="">
            <a:extLst xmlns:a="http://schemas.openxmlformats.org/drawingml/2006/main">
              <a:ext uri="{FF2B5EF4-FFF2-40B4-BE49-F238E27FC236}">
                <a16:creationId xmlns:a16="http://schemas.microsoft.com/office/drawing/2014/main" id="{37E38C77-E02F-44BD-83CB-C1365D228126}"/>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7420439D-9AF3-4A41-AACC-3E1DFEA15C52}"/>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ob Kosten, Bedingungen und Ort eindeutig sind. Begründe zwei Verbesserungen für unterschiedliche Bedürfnisse.</a:t>
            </a:r>
          </a:p>
        </p:txBody>
      </p:sp>
      <p:sp>
        <p:nvSpPr>
          <p:cNvPr id="9" name="">
            <a:extLst xmlns:a="http://schemas.openxmlformats.org/drawingml/2006/main">
              <a:ext uri="{FF2B5EF4-FFF2-40B4-BE49-F238E27FC236}">
                <a16:creationId xmlns:a16="http://schemas.microsoft.com/office/drawing/2014/main" id="{294FA6B6-18D7-4B6C-9751-1D53FAE6558F}"/>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4CBB8D51-FAEF-47A0-A1B6-372E44EE7E8A}"/>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Gestaltung hilft auch ohne Farben?</a:t>
            </a:r>
          </a:p>
        </p:txBody>
      </p:sp>
    </p:spTree>
    <p:extLst>
      <p:ext uri="{BB962C8B-B14F-4D97-AF65-F5344CB8AC3E}">
        <p14:creationId xmlns:p14="http://schemas.microsoft.com/office/powerpoint/2010/main" val="963747512"/>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4DFFC81-1658-481D-B315-4E7E3CCA137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5 · ZUERST ANSEHEN</a:t>
            </a:r>
          </a:p>
        </p:txBody>
      </p:sp>
      <p:sp>
        <p:nvSpPr>
          <p:cNvPr id="2" name="">
            <a:extLst xmlns:a="http://schemas.openxmlformats.org/drawingml/2006/main">
              <a:ext uri="{FF2B5EF4-FFF2-40B4-BE49-F238E27FC236}">
                <a16:creationId xmlns:a16="http://schemas.microsoft.com/office/drawing/2014/main" id="{C6B0D985-7988-4106-8272-BFDE8BB2811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522BEABC-F5E1-4F97-960A-E5951757AA2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581ef34850f4c0e"/>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917319615"/>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F9A3E04D-9B00-45A4-8E7B-C48D3F2FE79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5 · GEMEINSAM NACHMACHEN</a:t>
            </a:r>
          </a:p>
        </p:txBody>
      </p:sp>
      <p:sp>
        <p:nvSpPr>
          <p:cNvPr id="2" name="">
            <a:extLst xmlns:a="http://schemas.openxmlformats.org/drawingml/2006/main">
              <a:ext uri="{FF2B5EF4-FFF2-40B4-BE49-F238E27FC236}">
                <a16:creationId xmlns:a16="http://schemas.microsoft.com/office/drawing/2014/main" id="{57166BCF-3687-4AA4-9653-CD821E33280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Fairnesscheck</a:t>
            </a:r>
          </a:p>
        </p:txBody>
      </p:sp>
      <p:sp>
        <p:nvSpPr>
          <p:cNvPr id="3" name="">
            <a:extLst xmlns:a="http://schemas.openxmlformats.org/drawingml/2006/main">
              <a:ext uri="{FF2B5EF4-FFF2-40B4-BE49-F238E27FC236}">
                <a16:creationId xmlns:a16="http://schemas.microsoft.com/office/drawing/2014/main" id="{999B693B-306C-42FF-8FBB-786637E0117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71896DF7-ED2B-4B57-8D49-D1CA6DE6F69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76</a:t>
            </a:r>
          </a:p>
        </p:txBody>
      </p:sp>
      <p:sp>
        <p:nvSpPr>
          <p:cNvPr id="5" name="">
            <a:extLst xmlns:a="http://schemas.openxmlformats.org/drawingml/2006/main">
              <a:ext uri="{FF2B5EF4-FFF2-40B4-BE49-F238E27FC236}">
                <a16:creationId xmlns:a16="http://schemas.microsoft.com/office/drawing/2014/main" id="{400F9297-DA40-48AD-840C-CA474A11F215}"/>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0F5C2D0-1A5A-472F-AC52-95E210590D98}"/>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K2_Tauschplakat_Kennung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9AF81C80-D3D8-480E-990F-422833D0DD7E}"/>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EF5255B8-F0DA-4CDD-91D2-3A958C1AC17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0DF02134-240A-41BE-A4F6-B4D4CF8F5F6A}"/>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7558EC1-D42C-4F11-9337-2431846C32E8}"/>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E69394B5-C1B6-4F88-A214-9E81A74110A5}"/>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05FC08E1-BD14-450E-87B2-48FDB6F5CC2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FA90C5DE-E23A-41F8-BC3D-8569CB1E4AD4}"/>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CE6509A-5652-4196-9F6E-9473FDD905E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1420679094"/>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73E89DC-4226-4D46-8516-E83D6D909C1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5 · 50 MINUTEN</a:t>
            </a:r>
          </a:p>
        </p:txBody>
      </p:sp>
      <p:sp>
        <p:nvSpPr>
          <p:cNvPr id="2" name="">
            <a:extLst xmlns:a="http://schemas.openxmlformats.org/drawingml/2006/main">
              <a:ext uri="{FF2B5EF4-FFF2-40B4-BE49-F238E27FC236}">
                <a16:creationId xmlns:a16="http://schemas.microsoft.com/office/drawing/2014/main" id="{4C95418F-E1FD-40AF-9C93-DEB26FFD4A2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Fairnesscheck</a:t>
            </a:r>
          </a:p>
        </p:txBody>
      </p:sp>
      <p:sp>
        <p:nvSpPr>
          <p:cNvPr id="3" name="">
            <a:extLst xmlns:a="http://schemas.openxmlformats.org/drawingml/2006/main">
              <a:ext uri="{FF2B5EF4-FFF2-40B4-BE49-F238E27FC236}">
                <a16:creationId xmlns:a16="http://schemas.microsoft.com/office/drawing/2014/main" id="{3903203E-315E-43C5-A4BA-9921B76FD70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0A9013DE-B22A-4A73-9D91-CD7FF8792F2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77</a:t>
            </a:r>
          </a:p>
        </p:txBody>
      </p:sp>
      <p:sp>
        <p:nvSpPr>
          <p:cNvPr id="5" name="">
            <a:extLst xmlns:a="http://schemas.openxmlformats.org/drawingml/2006/main">
              <a:ext uri="{FF2B5EF4-FFF2-40B4-BE49-F238E27FC236}">
                <a16:creationId xmlns:a16="http://schemas.microsoft.com/office/drawing/2014/main" id="{E653C531-8A65-409F-9138-C43904B4D34B}"/>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2EDE35CB-DAAC-45D1-848E-EB1A472A9A1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ein anderes Team die vier wichtigsten Informationen und die Bedingungen nennen. Verbessere das Plakat.</a:t>
            </a:r>
          </a:p>
        </p:txBody>
      </p:sp>
      <p:sp>
        <p:nvSpPr>
          <p:cNvPr id="7" name="">
            <a:extLst xmlns:a="http://schemas.openxmlformats.org/drawingml/2006/main">
              <a:ext uri="{FF2B5EF4-FFF2-40B4-BE49-F238E27FC236}">
                <a16:creationId xmlns:a16="http://schemas.microsoft.com/office/drawing/2014/main" id="{323B3CEE-FA5C-4BE3-9651-28E73C3E92CE}"/>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6C123414-143A-4C98-BA0D-33FB53D96581}"/>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Exportiere eine PDF, kennzeichne die Aktion als fiktiv und erkläre, welches manipulative Mittel du bewusst vermeidest.</a:t>
            </a:r>
          </a:p>
        </p:txBody>
      </p:sp>
      <p:sp>
        <p:nvSpPr>
          <p:cNvPr id="9" name="">
            <a:extLst xmlns:a="http://schemas.openxmlformats.org/drawingml/2006/main">
              <a:ext uri="{FF2B5EF4-FFF2-40B4-BE49-F238E27FC236}">
                <a16:creationId xmlns:a16="http://schemas.microsoft.com/office/drawing/2014/main" id="{F1AC3059-5AD8-4AAF-A5BF-81A4D4A94CD6}"/>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8CE2BCE6-8523-48D9-AD74-5F42A842F966}"/>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Kann ein faires Plakat trotzdem überzeugen?</a:t>
            </a:r>
          </a:p>
        </p:txBody>
      </p:sp>
    </p:spTree>
    <p:extLst>
      <p:ext uri="{BB962C8B-B14F-4D97-AF65-F5344CB8AC3E}">
        <p14:creationId xmlns:p14="http://schemas.microsoft.com/office/powerpoint/2010/main" val="1570877822"/>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7C1CE6F-73DD-4AE8-8B73-56AB58B3F7F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ABSCHLUSS</a:t>
            </a:r>
          </a:p>
        </p:txBody>
      </p:sp>
      <p:sp>
        <p:nvSpPr>
          <p:cNvPr id="2" name="">
            <a:extLst xmlns:a="http://schemas.openxmlformats.org/drawingml/2006/main">
              <a:ext uri="{FF2B5EF4-FFF2-40B4-BE49-F238E27FC236}">
                <a16:creationId xmlns:a16="http://schemas.microsoft.com/office/drawing/2014/main" id="{A3B0AE28-FCE4-49A1-BC8A-1F3859F0347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DC6E803E-CC6C-4F76-80BF-D59D22EDE3A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E389688B-D391-40FC-944C-5080E39FD1B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78</a:t>
            </a:r>
          </a:p>
        </p:txBody>
      </p:sp>
      <p:sp>
        <p:nvSpPr>
          <p:cNvPr id="5" name="">
            <a:extLst xmlns:a="http://schemas.openxmlformats.org/drawingml/2006/main">
              <a:ext uri="{FF2B5EF4-FFF2-40B4-BE49-F238E27FC236}">
                <a16:creationId xmlns:a16="http://schemas.microsoft.com/office/drawing/2014/main" id="{A040041A-002F-49BE-B71E-472AD650002E}"/>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Erklärung eines möglichen Geschäftsmodells und einer personalisierten Anzeige.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Zwei faire Alternativen zu den vorgegebenen Werbefällen.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Plakat, aus dem Testpersonen Zeit, Ort, Angebot und Kosten korrekt entnehmen.</a:t>
            </a:r>
          </a:p>
        </p:txBody>
      </p:sp>
      <p:sp>
        <p:nvSpPr>
          <p:cNvPr id="6" name="">
            <a:extLst xmlns:a="http://schemas.openxmlformats.org/drawingml/2006/main">
              <a:ext uri="{FF2B5EF4-FFF2-40B4-BE49-F238E27FC236}">
                <a16:creationId xmlns:a16="http://schemas.microsoft.com/office/drawing/2014/main" id="{B8C0AD52-1645-4A63-94A1-91CF11F4468B}"/>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C76FBE8F-F4C2-4178-90B9-6857EE8BE523}"/>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891042679"/>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EE593B7-46AD-4F6E-8A73-CC8CF455858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DEIN ALLTAG</a:t>
            </a:r>
          </a:p>
        </p:txBody>
      </p:sp>
      <p:sp>
        <p:nvSpPr>
          <p:cNvPr id="2" name="">
            <a:extLst xmlns:a="http://schemas.openxmlformats.org/drawingml/2006/main">
              <a:ext uri="{FF2B5EF4-FFF2-40B4-BE49-F238E27FC236}">
                <a16:creationId xmlns:a16="http://schemas.microsoft.com/office/drawing/2014/main" id="{70E50ACB-3005-4051-B577-670D4387DA1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Wissen gemeinsam veröffentlichen</a:t>
            </a:r>
          </a:p>
        </p:txBody>
      </p:sp>
      <p:sp>
        <p:nvSpPr>
          <p:cNvPr id="3" name="">
            <a:extLst xmlns:a="http://schemas.openxmlformats.org/drawingml/2006/main">
              <a:ext uri="{FF2B5EF4-FFF2-40B4-BE49-F238E27FC236}">
                <a16:creationId xmlns:a16="http://schemas.microsoft.com/office/drawing/2014/main" id="{A24DAA24-29BD-4E40-AD6D-21AE32FF060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5AB75290-836D-497C-BD5C-90944AC7AA7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79</a:t>
            </a:r>
          </a:p>
        </p:txBody>
      </p:sp>
      <p:sp>
        <p:nvSpPr>
          <p:cNvPr id="5" name="">
            <a:extLst xmlns:a="http://schemas.openxmlformats.org/drawingml/2006/main">
              <a:ext uri="{FF2B5EF4-FFF2-40B4-BE49-F238E27FC236}">
                <a16:creationId xmlns:a16="http://schemas.microsoft.com/office/drawing/2014/main" id="{2CDD4C5F-4EF1-4F54-B48E-7DC541595257}"/>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 Gerät funktioniert noch, wird aber kaum verwendet. Welche Ideen helfen, es länger sinnvoll zu nutzen? Ihr sammelt Vorschläge und erstellt einen kurzen Wissensbeitrag für andere Lernende. Dabei klärt ihr, welche Bilder und Texte ihr weitergeben dürft und wie euer Beitrag auch mit unterschiedlichen Lese- und Bedienbedürfnissen verständlich bleibt.</a:t>
            </a:r>
          </a:p>
        </p:txBody>
      </p:sp>
      <p:sp>
        <p:nvSpPr>
          <p:cNvPr id="6" name="">
            <a:extLst xmlns:a="http://schemas.openxmlformats.org/drawingml/2006/main">
              <a:ext uri="{FF2B5EF4-FFF2-40B4-BE49-F238E27FC236}">
                <a16:creationId xmlns:a16="http://schemas.microsoft.com/office/drawing/2014/main" id="{32C51370-A4EC-4AD3-97A0-C0403D433C05}"/>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1EDE3201-20A8-4316-B0C8-17A38DC24818}"/>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Sammelt in zwei Teams je einen Vorschlag zum Weiterverwenden und zum Reparieren. Tragt ihn in ein gemeinsames Dokument ein. Welcher Vorschlag braucht noch eine Erklärung, damit jemand ihn umsetzen könnte?</a:t>
            </a:r>
          </a:p>
        </p:txBody>
      </p:sp>
    </p:spTree>
    <p:extLst>
      <p:ext uri="{BB962C8B-B14F-4D97-AF65-F5344CB8AC3E}">
        <p14:creationId xmlns:p14="http://schemas.microsoft.com/office/powerpoint/2010/main" val="1274473797"/>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2E6E3DD-CECF-44EE-80E8-4802E46A2E5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5 UNTERRICHTSEINHEITEN</a:t>
            </a:r>
          </a:p>
        </p:txBody>
      </p:sp>
      <p:sp>
        <p:nvSpPr>
          <p:cNvPr id="2" name="">
            <a:extLst xmlns:a="http://schemas.openxmlformats.org/drawingml/2006/main">
              <a:ext uri="{FF2B5EF4-FFF2-40B4-BE49-F238E27FC236}">
                <a16:creationId xmlns:a16="http://schemas.microsoft.com/office/drawing/2014/main" id="{7BE1E934-132D-4CA0-AEC6-0D4CF1011FF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Wissen gemeinsam veröffentlichen</a:t>
            </a:r>
          </a:p>
        </p:txBody>
      </p:sp>
      <p:sp>
        <p:nvSpPr>
          <p:cNvPr id="3" name="">
            <a:extLst xmlns:a="http://schemas.openxmlformats.org/drawingml/2006/main">
              <a:ext uri="{FF2B5EF4-FFF2-40B4-BE49-F238E27FC236}">
                <a16:creationId xmlns:a16="http://schemas.microsoft.com/office/drawing/2014/main" id="{42895050-7BBB-4C12-9439-6CBEDFA5CAD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74A7BE9C-66C1-409B-8F7B-F501C01F828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80</a:t>
            </a:r>
          </a:p>
        </p:txBody>
      </p:sp>
      <p:sp>
        <p:nvSpPr>
          <p:cNvPr id="5" name="">
            <a:extLst xmlns:a="http://schemas.openxmlformats.org/drawingml/2006/main">
              <a:ext uri="{FF2B5EF4-FFF2-40B4-BE49-F238E27FC236}">
                <a16:creationId xmlns:a16="http://schemas.microsoft.com/office/drawing/2014/main" id="{F37ADEA2-6159-4FE5-AC5F-88B63BC3E396}"/>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A83182EC-3E50-4ABD-B37F-E1C813A87E46}"/>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Beiträge mehrerer Personen zu einer gemeinsamen Information zusammenführen.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Nutzungsrechte prüfen und Quellen nachvollziehbar angeben.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einen Wissensbeitrag verständlich und möglichst zugänglich gestalten.</a:t>
            </a:r>
          </a:p>
        </p:txBody>
      </p:sp>
      <p:sp>
        <p:nvSpPr>
          <p:cNvPr id="7" name="">
            <a:extLst xmlns:a="http://schemas.openxmlformats.org/drawingml/2006/main">
              <a:ext uri="{FF2B5EF4-FFF2-40B4-BE49-F238E27FC236}">
                <a16:creationId xmlns:a16="http://schemas.microsoft.com/office/drawing/2014/main" id="{3BADADA7-1BF8-4A7D-856E-FCBED97139F2}"/>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0EDA0E7C-7689-4C72-8171-069C00792F21}"/>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geschützter digitaler Beitrag über ressourcenschonende Mediennutzung, alternativ eine PDF.</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7dd0686fba5485c"/>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F566F3D7-4D9C-4008-8D75-FC90767A04EF}"/>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224384979"/>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FCAFC48-1F93-4FB3-A16B-C3657E90ED6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VORBEREITUNG</a:t>
            </a:r>
          </a:p>
        </p:txBody>
      </p:sp>
      <p:sp>
        <p:nvSpPr>
          <p:cNvPr id="2" name="">
            <a:extLst xmlns:a="http://schemas.openxmlformats.org/drawingml/2006/main">
              <a:ext uri="{FF2B5EF4-FFF2-40B4-BE49-F238E27FC236}">
                <a16:creationId xmlns:a16="http://schemas.microsoft.com/office/drawing/2014/main" id="{887C0A17-B43B-4B59-AF19-9A6404604E4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FE745E3E-D624-47FC-AA04-8F8D5BD8A08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0E8972BA-FC81-4DBE-8E5C-4828F194A57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81</a:t>
            </a:r>
          </a:p>
        </p:txBody>
      </p:sp>
      <p:sp>
        <p:nvSpPr>
          <p:cNvPr id="5" name="">
            <a:extLst xmlns:a="http://schemas.openxmlformats.org/drawingml/2006/main">
              <a:ext uri="{FF2B5EF4-FFF2-40B4-BE49-F238E27FC236}">
                <a16:creationId xmlns:a16="http://schemas.microsoft.com/office/drawing/2014/main" id="{D72B6CE3-5843-4087-A540-E3408F6669BF}"/>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Ablage und Abgabe: OneDrive. </a:t>
            </a:r>
          </a:p>
        </p:txBody>
      </p:sp>
      <p:sp>
        <p:nvSpPr>
          <p:cNvPr id="6" name="">
            <a:extLst xmlns:a="http://schemas.openxmlformats.org/drawingml/2006/main">
              <a:ext uri="{FF2B5EF4-FFF2-40B4-BE49-F238E27FC236}">
                <a16:creationId xmlns:a16="http://schemas.microsoft.com/office/drawing/2014/main" id="{F02C6823-2E26-4413-93AF-8BAFC3AAD336}"/>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Fachkarte: Digitale Geräte benötigen Rohstoffe und Energie. Längere Nutzung und Reparatur können den Bedarf an Neugeräten verringern. Auch Papier hat Umweltwirkungen; „digital“ ist nicht automatisch besser. Lizenzkarte: CC BY verlangt Namensnennung und Lizenzangabe; CC0 erlaubt weitgehende Nutzung ohne urheberrechtliche Bedingungen, andere Rechte können bleiben. OER sind offen lizenzierte Bildungsmaterialien. Open Source betrifft Software mit zugänglichem Quellcode und entsprechenden Nutzungsrechten. Die von euch selbst gezeichneten Motive benötigen keine fremde Bildlizenz.</a:t>
            </a:r>
          </a:p>
        </p:txBody>
      </p:sp>
    </p:spTree>
    <p:extLst>
      <p:ext uri="{BB962C8B-B14F-4D97-AF65-F5344CB8AC3E}">
        <p14:creationId xmlns:p14="http://schemas.microsoft.com/office/powerpoint/2010/main" val="1398211956"/>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4579446-451D-4ADE-AD89-80611F2BE00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1 · ZUERST ANSEHEN</a:t>
            </a:r>
          </a:p>
        </p:txBody>
      </p:sp>
      <p:sp>
        <p:nvSpPr>
          <p:cNvPr id="2" name="">
            <a:extLst xmlns:a="http://schemas.openxmlformats.org/drawingml/2006/main">
              <a:ext uri="{FF2B5EF4-FFF2-40B4-BE49-F238E27FC236}">
                <a16:creationId xmlns:a16="http://schemas.microsoft.com/office/drawing/2014/main" id="{D19398E8-BC5B-43E6-B89E-CE173B71FA2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0630A852-59D4-415A-B82D-CA0335D6035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e56f214870d40dd"/>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628074998"/>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18444A7-8244-42CC-B32D-C617D24CEAF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1 · GEMEINSAM NACHMACHEN</a:t>
            </a:r>
          </a:p>
        </p:txBody>
      </p:sp>
      <p:sp>
        <p:nvSpPr>
          <p:cNvPr id="2" name="">
            <a:extLst xmlns:a="http://schemas.openxmlformats.org/drawingml/2006/main">
              <a:ext uri="{FF2B5EF4-FFF2-40B4-BE49-F238E27FC236}">
                <a16:creationId xmlns:a16="http://schemas.microsoft.com/office/drawing/2014/main" id="{36EB6587-0FE5-44F1-BEDE-608EA33808C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Beitrag und Beteiligung planen</a:t>
            </a:r>
          </a:p>
        </p:txBody>
      </p:sp>
      <p:sp>
        <p:nvSpPr>
          <p:cNvPr id="3" name="">
            <a:extLst xmlns:a="http://schemas.openxmlformats.org/drawingml/2006/main">
              <a:ext uri="{FF2B5EF4-FFF2-40B4-BE49-F238E27FC236}">
                <a16:creationId xmlns:a16="http://schemas.microsoft.com/office/drawing/2014/main" id="{466D3379-759F-4EBC-9BBF-6ACDBFE03A7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C620C8B4-4363-4B4D-A8B9-CED4789955F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83</a:t>
            </a:r>
          </a:p>
        </p:txBody>
      </p:sp>
      <p:sp>
        <p:nvSpPr>
          <p:cNvPr id="5" name="">
            <a:extLst xmlns:a="http://schemas.openxmlformats.org/drawingml/2006/main">
              <a:ext uri="{FF2B5EF4-FFF2-40B4-BE49-F238E27FC236}">
                <a16:creationId xmlns:a16="http://schemas.microsoft.com/office/drawing/2014/main" id="{C6929876-A7F5-49B9-9D7D-251D982BBCCA}"/>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75822943-FF3E-4790-B640-D5FD697CA82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05_Geraetetipps.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0D95B047-7171-4426-9E1A-3A6732393DA5}"/>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3AAB67EC-914C-49E5-B98E-BA4110BD3164}"/>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„Beitrag und Beteiligung planen“.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55EB56A4-5E40-4F9C-AFDC-CF0C25D40716}"/>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9BB4345C-1469-4898-B676-B111DC8B96C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„Frage: Geräte länger nutzen?“. Ergänze darunter eine Begründung aus der Materialkarte.</a:t>
            </a:r>
          </a:p>
        </p:txBody>
      </p:sp>
      <p:sp>
        <p:nvSpPr>
          <p:cNvPr id="11" name="">
            <a:extLst xmlns:a="http://schemas.openxmlformats.org/drawingml/2006/main">
              <a:ext uri="{FF2B5EF4-FFF2-40B4-BE49-F238E27FC236}">
                <a16:creationId xmlns:a16="http://schemas.microsoft.com/office/drawing/2014/main" id="{D3FDDE5E-EFCF-4038-B3E2-4541D1AA6A50}"/>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50A08BA5-3F3C-4EE5-B87B-2693B8D8CC1C}"/>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82DCD071-D0A5-4E3B-9573-5DCC40D722E2}"/>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39C63230-A666-4201-90C1-9A710BB31C8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K2_Geraetetipps_Kennung; halte deinen eigenen Beitrag fest.</a:t>
            </a:r>
          </a:p>
        </p:txBody>
      </p:sp>
    </p:spTree>
    <p:extLst>
      <p:ext uri="{BB962C8B-B14F-4D97-AF65-F5344CB8AC3E}">
        <p14:creationId xmlns:p14="http://schemas.microsoft.com/office/powerpoint/2010/main" val="1510431831"/>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427A454-6111-452D-BC15-1AF6C7D139D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1 · 50 MINUTEN</a:t>
            </a:r>
          </a:p>
        </p:txBody>
      </p:sp>
      <p:sp>
        <p:nvSpPr>
          <p:cNvPr id="2" name="">
            <a:extLst xmlns:a="http://schemas.openxmlformats.org/drawingml/2006/main">
              <a:ext uri="{FF2B5EF4-FFF2-40B4-BE49-F238E27FC236}">
                <a16:creationId xmlns:a16="http://schemas.microsoft.com/office/drawing/2014/main" id="{EDFEB3CB-8763-4259-B1BB-C58E6D99747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Beitrag und Beteiligung planen</a:t>
            </a:r>
          </a:p>
        </p:txBody>
      </p:sp>
      <p:sp>
        <p:nvSpPr>
          <p:cNvPr id="3" name="">
            <a:extLst xmlns:a="http://schemas.openxmlformats.org/drawingml/2006/main">
              <a:ext uri="{FF2B5EF4-FFF2-40B4-BE49-F238E27FC236}">
                <a16:creationId xmlns:a16="http://schemas.microsoft.com/office/drawing/2014/main" id="{0ED50E1A-7760-4163-97D7-7554FD17B7B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0F926FFE-BC39-4992-8148-227CA652683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84</a:t>
            </a:r>
          </a:p>
        </p:txBody>
      </p:sp>
      <p:sp>
        <p:nvSpPr>
          <p:cNvPr id="5" name="">
            <a:extLst xmlns:a="http://schemas.openxmlformats.org/drawingml/2006/main">
              <a:ext uri="{FF2B5EF4-FFF2-40B4-BE49-F238E27FC236}">
                <a16:creationId xmlns:a16="http://schemas.microsoft.com/office/drawing/2014/main" id="{7333D393-AAB3-45CE-9999-BF5917555BCD}"/>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6BAC9202-A9C5-47DE-A890-F9AC9A12D34F}"/>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Wählt eine konkrete Frage, etwa „Wie nutzen wir Geräte länger?“. Sammelt in einem geschützten Dokument Vorschläge von mehreren Teams.</a:t>
            </a:r>
          </a:p>
        </p:txBody>
      </p:sp>
      <p:sp>
        <p:nvSpPr>
          <p:cNvPr id="7" name="">
            <a:extLst xmlns:a="http://schemas.openxmlformats.org/drawingml/2006/main">
              <a:ext uri="{FF2B5EF4-FFF2-40B4-BE49-F238E27FC236}">
                <a16:creationId xmlns:a16="http://schemas.microsoft.com/office/drawing/2014/main" id="{D510E6AA-B3B0-4769-BED5-1C760E5B7FA3}"/>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19A8D0D7-14FB-4668-91BA-3F898A577322}"/>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Beschreibt, wie diese digitale Sammlung eine gemeinsame Entscheidung unterstützen kann und wer sonst möglicherweise ausgeschlossen wäre.</a:t>
            </a:r>
          </a:p>
        </p:txBody>
      </p:sp>
      <p:sp>
        <p:nvSpPr>
          <p:cNvPr id="9" name="">
            <a:extLst xmlns:a="http://schemas.openxmlformats.org/drawingml/2006/main">
              <a:ext uri="{FF2B5EF4-FFF2-40B4-BE49-F238E27FC236}">
                <a16:creationId xmlns:a16="http://schemas.microsoft.com/office/drawing/2014/main" id="{D82DC0A8-7E10-40D6-96DB-7005F08977E8}"/>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609BA09E-456F-4A4F-AB09-B67243EC73BE}"/>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Wer könnte in einer rein digitalen Sammlung fehlen?</a:t>
            </a:r>
          </a:p>
        </p:txBody>
      </p:sp>
    </p:spTree>
    <p:extLst>
      <p:ext uri="{BB962C8B-B14F-4D97-AF65-F5344CB8AC3E}">
        <p14:creationId xmlns:p14="http://schemas.microsoft.com/office/powerpoint/2010/main" val="1902239003"/>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A873C15-42F4-42C6-9791-EB420397C47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2 · ZUERST ANSEHEN</a:t>
            </a:r>
          </a:p>
        </p:txBody>
      </p:sp>
      <p:sp>
        <p:nvSpPr>
          <p:cNvPr id="2" name="">
            <a:extLst xmlns:a="http://schemas.openxmlformats.org/drawingml/2006/main">
              <a:ext uri="{FF2B5EF4-FFF2-40B4-BE49-F238E27FC236}">
                <a16:creationId xmlns:a16="http://schemas.microsoft.com/office/drawing/2014/main" id="{ADB8C1B5-95DF-4CF5-8594-1F88EAC8B66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F7288119-2F68-4B46-9BAC-F7C1CC6BEFA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af1b19b9bdb4614"/>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63350601"/>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88BE062-193F-4682-9F0B-F63B894CCE9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2 · GEMEINSAM NACHMACHEN</a:t>
            </a:r>
          </a:p>
        </p:txBody>
      </p:sp>
      <p:sp>
        <p:nvSpPr>
          <p:cNvPr id="2" name="">
            <a:extLst xmlns:a="http://schemas.openxmlformats.org/drawingml/2006/main">
              <a:ext uri="{FF2B5EF4-FFF2-40B4-BE49-F238E27FC236}">
                <a16:creationId xmlns:a16="http://schemas.microsoft.com/office/drawing/2014/main" id="{C34F03C2-2B8C-4A99-814A-D51A71AE23C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Lizenzen verstehen</a:t>
            </a:r>
          </a:p>
        </p:txBody>
      </p:sp>
      <p:sp>
        <p:nvSpPr>
          <p:cNvPr id="3" name="">
            <a:extLst xmlns:a="http://schemas.openxmlformats.org/drawingml/2006/main">
              <a:ext uri="{FF2B5EF4-FFF2-40B4-BE49-F238E27FC236}">
                <a16:creationId xmlns:a16="http://schemas.microsoft.com/office/drawing/2014/main" id="{809AB454-D384-4491-895A-DE90C12BCB1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C5194FFA-FD78-4786-917B-38FD9EF422E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86</a:t>
            </a:r>
          </a:p>
        </p:txBody>
      </p:sp>
      <p:sp>
        <p:nvSpPr>
          <p:cNvPr id="5" name="">
            <a:extLst xmlns:a="http://schemas.openxmlformats.org/drawingml/2006/main">
              <a:ext uri="{FF2B5EF4-FFF2-40B4-BE49-F238E27FC236}">
                <a16:creationId xmlns:a16="http://schemas.microsoft.com/office/drawing/2014/main" id="{D9E14548-50EB-4E3F-AAA9-F2D2B485A47B}"/>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20F71D7D-5932-447D-AE38-B1593277D22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05_Geraetetipps.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0BF1A0E9-5E17-4A2C-A8D8-790EFB5923F7}"/>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15608D5-83F0-4D38-A465-DC90FDBE99C4}"/>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„Lizenzen verstehen“.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EB80D975-0A07-4070-A535-8DCDFCA5379F}"/>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A91675D-BD31-4132-B193-DC142DFD9B84}"/>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„Eigene Zeichnung: Laptop“. Ergänze darunter eine Begründung aus der Materialkarte.</a:t>
            </a:r>
          </a:p>
        </p:txBody>
      </p:sp>
      <p:sp>
        <p:nvSpPr>
          <p:cNvPr id="11" name="">
            <a:extLst xmlns:a="http://schemas.openxmlformats.org/drawingml/2006/main">
              <a:ext uri="{FF2B5EF4-FFF2-40B4-BE49-F238E27FC236}">
                <a16:creationId xmlns:a16="http://schemas.microsoft.com/office/drawing/2014/main" id="{1A5B2C40-F463-4D79-86D4-F2C123700138}"/>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3F4316E-1536-4A2A-BF26-642F333494C4}"/>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8F05C161-48F2-4080-9B44-8F8F5F2F3C17}"/>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60554F7D-651F-4BB0-B3DE-0B38B9C6768F}"/>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K2_Geraetetipps_Kennung; halte deinen eigenen Beitrag fest.</a:t>
            </a:r>
          </a:p>
        </p:txBody>
      </p:sp>
    </p:spTree>
    <p:extLst>
      <p:ext uri="{BB962C8B-B14F-4D97-AF65-F5344CB8AC3E}">
        <p14:creationId xmlns:p14="http://schemas.microsoft.com/office/powerpoint/2010/main" val="1586668351"/>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66C6175-34A6-4F16-A07F-82585F32B09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2 · 50 MINUTEN</a:t>
            </a:r>
          </a:p>
        </p:txBody>
      </p:sp>
      <p:sp>
        <p:nvSpPr>
          <p:cNvPr id="2" name="">
            <a:extLst xmlns:a="http://schemas.openxmlformats.org/drawingml/2006/main">
              <a:ext uri="{FF2B5EF4-FFF2-40B4-BE49-F238E27FC236}">
                <a16:creationId xmlns:a16="http://schemas.microsoft.com/office/drawing/2014/main" id="{ADC4E221-2299-4A55-8370-F32597F6C7B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Lizenzen verstehen</a:t>
            </a:r>
          </a:p>
        </p:txBody>
      </p:sp>
      <p:sp>
        <p:nvSpPr>
          <p:cNvPr id="3" name="">
            <a:extLst xmlns:a="http://schemas.openxmlformats.org/drawingml/2006/main">
              <a:ext uri="{FF2B5EF4-FFF2-40B4-BE49-F238E27FC236}">
                <a16:creationId xmlns:a16="http://schemas.microsoft.com/office/drawing/2014/main" id="{EC40C912-4084-4972-A5A6-B014E8FA1DE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51824AC9-916F-4E97-93E9-523917C5015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87</a:t>
            </a:r>
          </a:p>
        </p:txBody>
      </p:sp>
      <p:sp>
        <p:nvSpPr>
          <p:cNvPr id="5" name="">
            <a:extLst xmlns:a="http://schemas.openxmlformats.org/drawingml/2006/main">
              <a:ext uri="{FF2B5EF4-FFF2-40B4-BE49-F238E27FC236}">
                <a16:creationId xmlns:a16="http://schemas.microsoft.com/office/drawing/2014/main" id="{242FC823-1167-4291-985A-B0ED44C164BD}"/>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4A3BC8F5-6FC6-4963-80C6-67D14DD0561D}"/>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CC BY, CC0, OER und Open Source anhand der Lizenzkarte. Erkläre, warum „im Internet gefunden“ keine Nutzungserlaubnis ist.</a:t>
            </a:r>
          </a:p>
        </p:txBody>
      </p:sp>
      <p:sp>
        <p:nvSpPr>
          <p:cNvPr id="7" name="">
            <a:extLst xmlns:a="http://schemas.openxmlformats.org/drawingml/2006/main">
              <a:ext uri="{FF2B5EF4-FFF2-40B4-BE49-F238E27FC236}">
                <a16:creationId xmlns:a16="http://schemas.microsoft.com/office/drawing/2014/main" id="{B4B27BDC-AC09-41A6-AF12-4D3A5C58A52E}"/>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24E9C49F-0504-476B-9CCC-29E058C447C0}"/>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Zeichne ein eigenes Motiv. Wähle für einen fiktiven Weitergabefall CC BY und formuliere eine Musterangabe mit Urheber, Titel und Lizenz.</a:t>
            </a:r>
          </a:p>
        </p:txBody>
      </p:sp>
      <p:sp>
        <p:nvSpPr>
          <p:cNvPr id="9" name="">
            <a:extLst xmlns:a="http://schemas.openxmlformats.org/drawingml/2006/main">
              <a:ext uri="{FF2B5EF4-FFF2-40B4-BE49-F238E27FC236}">
                <a16:creationId xmlns:a16="http://schemas.microsoft.com/office/drawing/2014/main" id="{9AF551D9-BEBC-48C9-9405-0A7AFB51F9F5}"/>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9BA3009D-1E99-4BBE-BC71-48E30784E489}"/>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Information braucht jemand, der dein Bild weiterverwenden möchte?</a:t>
            </a:r>
          </a:p>
        </p:txBody>
      </p:sp>
    </p:spTree>
    <p:extLst>
      <p:ext uri="{BB962C8B-B14F-4D97-AF65-F5344CB8AC3E}">
        <p14:creationId xmlns:p14="http://schemas.microsoft.com/office/powerpoint/2010/main" val="326893700"/>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133784E-0A56-4080-83E5-F367E25F6AA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3 · ZUERST ANSEHEN</a:t>
            </a:r>
          </a:p>
        </p:txBody>
      </p:sp>
      <p:sp>
        <p:nvSpPr>
          <p:cNvPr id="2" name="">
            <a:extLst xmlns:a="http://schemas.openxmlformats.org/drawingml/2006/main">
              <a:ext uri="{FF2B5EF4-FFF2-40B4-BE49-F238E27FC236}">
                <a16:creationId xmlns:a16="http://schemas.microsoft.com/office/drawing/2014/main" id="{D69799A4-4C41-411D-92BF-3A6259BB345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BD6EF74D-8936-4A36-BF3F-9E324B4F125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46451c3bc7646d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70295739"/>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CAB2A12-BCFD-4832-B4E5-A5CF1335DE6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3 · GEMEINSAM NACHMACHEN</a:t>
            </a:r>
          </a:p>
        </p:txBody>
      </p:sp>
      <p:sp>
        <p:nvSpPr>
          <p:cNvPr id="2" name="">
            <a:extLst xmlns:a="http://schemas.openxmlformats.org/drawingml/2006/main">
              <a:ext uri="{FF2B5EF4-FFF2-40B4-BE49-F238E27FC236}">
                <a16:creationId xmlns:a16="http://schemas.microsoft.com/office/drawing/2014/main" id="{F2B4FB76-CF4B-4248-B968-0401BB5BEBA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Text und Struktur</a:t>
            </a:r>
          </a:p>
        </p:txBody>
      </p:sp>
      <p:sp>
        <p:nvSpPr>
          <p:cNvPr id="3" name="">
            <a:extLst xmlns:a="http://schemas.openxmlformats.org/drawingml/2006/main">
              <a:ext uri="{FF2B5EF4-FFF2-40B4-BE49-F238E27FC236}">
                <a16:creationId xmlns:a16="http://schemas.microsoft.com/office/drawing/2014/main" id="{FBF6E2DD-E8E0-4467-A588-2D9E6B1043E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6AD23EE6-15D4-4EC5-8862-4F0189B52C2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89</a:t>
            </a:r>
          </a:p>
        </p:txBody>
      </p:sp>
      <p:sp>
        <p:nvSpPr>
          <p:cNvPr id="5" name="">
            <a:extLst xmlns:a="http://schemas.openxmlformats.org/drawingml/2006/main">
              <a:ext uri="{FF2B5EF4-FFF2-40B4-BE49-F238E27FC236}">
                <a16:creationId xmlns:a16="http://schemas.microsoft.com/office/drawing/2014/main" id="{1CF5C76E-BA50-43CD-98F8-FD908FA56F6F}"/>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FA508632-7587-40C0-9112-F44E88668701}"/>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05_Geraetetipps.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6878CFEB-B6FA-4068-B368-507C046B42F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27BB1229-BE74-4B03-B18C-F5DDC41E9756}"/>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„Text und Struktur“.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228968A9-E837-4AB3-A9AD-2A199B1BA143}"/>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D9FDC5A-761E-457B-89A2-055616FE493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„Titel: Drei Tipps fürs Gerät“. Ergänze darunter eine Begründung aus der Materialkarte.</a:t>
            </a:r>
          </a:p>
        </p:txBody>
      </p:sp>
      <p:sp>
        <p:nvSpPr>
          <p:cNvPr id="11" name="">
            <a:extLst xmlns:a="http://schemas.openxmlformats.org/drawingml/2006/main">
              <a:ext uri="{FF2B5EF4-FFF2-40B4-BE49-F238E27FC236}">
                <a16:creationId xmlns:a16="http://schemas.microsoft.com/office/drawing/2014/main" id="{E6A63EC0-B098-44F1-A13E-4EB89C943CCB}"/>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E6B18DF7-CCCA-49AF-BE7A-DCC2ACF2D018}"/>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8C70292A-5A5B-4CD2-8558-344A366AFCA2}"/>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336E57B9-CCD9-4DFF-9AB7-099F45632CD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K2_Geraetetipps_Kennung; halte deinen eigenen Beitrag fest.</a:t>
            </a:r>
          </a:p>
        </p:txBody>
      </p:sp>
    </p:spTree>
    <p:extLst>
      <p:ext uri="{BB962C8B-B14F-4D97-AF65-F5344CB8AC3E}">
        <p14:creationId xmlns:p14="http://schemas.microsoft.com/office/powerpoint/2010/main" val="1127458944"/>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6781708-2DEC-4DBD-BFCD-3350D4F7D18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3 · 50 MINUTEN</a:t>
            </a:r>
          </a:p>
        </p:txBody>
      </p:sp>
      <p:sp>
        <p:nvSpPr>
          <p:cNvPr id="2" name="">
            <a:extLst xmlns:a="http://schemas.openxmlformats.org/drawingml/2006/main">
              <a:ext uri="{FF2B5EF4-FFF2-40B4-BE49-F238E27FC236}">
                <a16:creationId xmlns:a16="http://schemas.microsoft.com/office/drawing/2014/main" id="{9FF60732-7DEA-463C-A1EF-06603C740E6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Text und Struktur</a:t>
            </a:r>
          </a:p>
        </p:txBody>
      </p:sp>
      <p:sp>
        <p:nvSpPr>
          <p:cNvPr id="3" name="">
            <a:extLst xmlns:a="http://schemas.openxmlformats.org/drawingml/2006/main">
              <a:ext uri="{FF2B5EF4-FFF2-40B4-BE49-F238E27FC236}">
                <a16:creationId xmlns:a16="http://schemas.microsoft.com/office/drawing/2014/main" id="{985C2B01-2E6F-42F1-9DFE-94ED4B80172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9A0838DA-1797-43A3-8B02-AA4BEECC17A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90</a:t>
            </a:r>
          </a:p>
        </p:txBody>
      </p:sp>
      <p:sp>
        <p:nvSpPr>
          <p:cNvPr id="5" name="">
            <a:extLst xmlns:a="http://schemas.openxmlformats.org/drawingml/2006/main">
              <a:ext uri="{FF2B5EF4-FFF2-40B4-BE49-F238E27FC236}">
                <a16:creationId xmlns:a16="http://schemas.microsoft.com/office/drawing/2014/main" id="{93E54768-0FEB-451C-9ABD-F1E66098D40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650CB8E9-0356-4ACE-A7D1-91E1E6FD2A9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Verfasse einen kurzen Beitrag mit Titel, Einleitung, drei begründeten Tipps und eigener Zeichnung. Nutze die Fachkarte als Ausgangspunkt.</a:t>
            </a:r>
          </a:p>
        </p:txBody>
      </p:sp>
      <p:sp>
        <p:nvSpPr>
          <p:cNvPr id="7" name="">
            <a:extLst xmlns:a="http://schemas.openxmlformats.org/drawingml/2006/main">
              <a:ext uri="{FF2B5EF4-FFF2-40B4-BE49-F238E27FC236}">
                <a16:creationId xmlns:a16="http://schemas.microsoft.com/office/drawing/2014/main" id="{D4F08144-91B6-461F-A322-B6087324A7E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96E26C2E-01DB-4784-8F1F-11CED8C3FB8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Füge eine Quellenangabe „Fachkarte dieses Projekts“ und einen sinnvollen internen Verweis hinzu. Speichere als Entwurf.</a:t>
            </a:r>
          </a:p>
        </p:txBody>
      </p:sp>
      <p:sp>
        <p:nvSpPr>
          <p:cNvPr id="9" name="">
            <a:extLst xmlns:a="http://schemas.openxmlformats.org/drawingml/2006/main">
              <a:ext uri="{FF2B5EF4-FFF2-40B4-BE49-F238E27FC236}">
                <a16:creationId xmlns:a16="http://schemas.microsoft.com/office/drawing/2014/main" id="{A7171D7D-CD43-4656-953B-EC2E65C712C6}"/>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2A70E80F-19E9-499C-AD9B-9C0159FB2F5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sollte ein Entwurf zunächst geschützt bleiben?</a:t>
            </a:r>
          </a:p>
        </p:txBody>
      </p:sp>
    </p:spTree>
    <p:extLst>
      <p:ext uri="{BB962C8B-B14F-4D97-AF65-F5344CB8AC3E}">
        <p14:creationId xmlns:p14="http://schemas.microsoft.com/office/powerpoint/2010/main" val="1227937075"/>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B55A6C0-ECF0-4735-9584-80BD8C618A7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4 · ZUERST ANSEHEN</a:t>
            </a:r>
          </a:p>
        </p:txBody>
      </p:sp>
      <p:sp>
        <p:nvSpPr>
          <p:cNvPr id="2" name="">
            <a:extLst xmlns:a="http://schemas.openxmlformats.org/drawingml/2006/main">
              <a:ext uri="{FF2B5EF4-FFF2-40B4-BE49-F238E27FC236}">
                <a16:creationId xmlns:a16="http://schemas.microsoft.com/office/drawing/2014/main" id="{CD2D5E1F-5679-4D56-9B95-AFADA0912C4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099B01AC-6178-4C98-8FBC-AAA58497D88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4157b2d3c994746"/>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637654615"/>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A9CB9E8-AFD0-49FD-9ACD-E7AF0BB8995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4 · GEMEINSAM NACHMACHEN</a:t>
            </a:r>
          </a:p>
        </p:txBody>
      </p:sp>
      <p:sp>
        <p:nvSpPr>
          <p:cNvPr id="2" name="">
            <a:extLst xmlns:a="http://schemas.openxmlformats.org/drawingml/2006/main">
              <a:ext uri="{FF2B5EF4-FFF2-40B4-BE49-F238E27FC236}">
                <a16:creationId xmlns:a16="http://schemas.microsoft.com/office/drawing/2014/main" id="{9093B8B5-8EF9-4FF0-8E82-FEBBAD6751D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Zugänglich überarbeiten</a:t>
            </a:r>
          </a:p>
        </p:txBody>
      </p:sp>
      <p:sp>
        <p:nvSpPr>
          <p:cNvPr id="3" name="">
            <a:extLst xmlns:a="http://schemas.openxmlformats.org/drawingml/2006/main">
              <a:ext uri="{FF2B5EF4-FFF2-40B4-BE49-F238E27FC236}">
                <a16:creationId xmlns:a16="http://schemas.microsoft.com/office/drawing/2014/main" id="{788D4CA1-9388-4690-BD65-89AB4015402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AEE78922-4BD7-49FC-9CF0-C00D5762EDF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92</a:t>
            </a:r>
          </a:p>
        </p:txBody>
      </p:sp>
      <p:sp>
        <p:nvSpPr>
          <p:cNvPr id="5" name="">
            <a:extLst xmlns:a="http://schemas.openxmlformats.org/drawingml/2006/main">
              <a:ext uri="{FF2B5EF4-FFF2-40B4-BE49-F238E27FC236}">
                <a16:creationId xmlns:a16="http://schemas.microsoft.com/office/drawing/2014/main" id="{2CE52F57-40A4-42A2-A51E-914FC1DD0E2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4F2316A-3970-437A-A577-3A94744849F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05_Geraetetipps.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4B212B4E-91D0-46A0-84C9-0E949B71459B}"/>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363A58B0-AC5E-4BD8-9BC9-B1171A0E398E}"/>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„Zugänglich überarbeiten“.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05D8CE60-530A-4FD5-9344-D665CD063C70}"/>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AD72DCCD-6A30-4F18-8779-E5F96DBA3135}"/>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„Echte Überschrift auswählen“. Ergänze darunter eine Begründung aus der Materialkarte.</a:t>
            </a:r>
          </a:p>
        </p:txBody>
      </p:sp>
      <p:sp>
        <p:nvSpPr>
          <p:cNvPr id="11" name="">
            <a:extLst xmlns:a="http://schemas.openxmlformats.org/drawingml/2006/main">
              <a:ext uri="{FF2B5EF4-FFF2-40B4-BE49-F238E27FC236}">
                <a16:creationId xmlns:a16="http://schemas.microsoft.com/office/drawing/2014/main" id="{CF8CCCD8-68F3-4471-AC9C-3F65019C6200}"/>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0C470B5-B509-4551-8A2F-A7AB6F5435F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46B54C52-3437-4E52-A713-C78BFD5EFB0E}"/>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83914EBF-904C-4A80-BE5B-93A5DA37F9DC}"/>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K2_Geraetetipps_Kennung; halte deinen eigenen Beitrag fest.</a:t>
            </a:r>
          </a:p>
        </p:txBody>
      </p:sp>
    </p:spTree>
    <p:extLst>
      <p:ext uri="{BB962C8B-B14F-4D97-AF65-F5344CB8AC3E}">
        <p14:creationId xmlns:p14="http://schemas.microsoft.com/office/powerpoint/2010/main" val="1804626184"/>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EB562D1-D1CB-4985-A8AE-083F840D08F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4 · 50 MINUTEN</a:t>
            </a:r>
          </a:p>
        </p:txBody>
      </p:sp>
      <p:sp>
        <p:nvSpPr>
          <p:cNvPr id="2" name="">
            <a:extLst xmlns:a="http://schemas.openxmlformats.org/drawingml/2006/main">
              <a:ext uri="{FF2B5EF4-FFF2-40B4-BE49-F238E27FC236}">
                <a16:creationId xmlns:a16="http://schemas.microsoft.com/office/drawing/2014/main" id="{1ECC60EE-7767-4783-95EA-907D5CC387A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Zugänglich überarbeiten</a:t>
            </a:r>
          </a:p>
        </p:txBody>
      </p:sp>
      <p:sp>
        <p:nvSpPr>
          <p:cNvPr id="3" name="">
            <a:extLst xmlns:a="http://schemas.openxmlformats.org/drawingml/2006/main">
              <a:ext uri="{FF2B5EF4-FFF2-40B4-BE49-F238E27FC236}">
                <a16:creationId xmlns:a16="http://schemas.microsoft.com/office/drawing/2014/main" id="{515C6F6A-65C2-4FD2-8981-DE9EFF0F694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3ADD32D-4319-406B-B2F1-AE22B413867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93</a:t>
            </a:r>
          </a:p>
        </p:txBody>
      </p:sp>
      <p:sp>
        <p:nvSpPr>
          <p:cNvPr id="5" name="">
            <a:extLst xmlns:a="http://schemas.openxmlformats.org/drawingml/2006/main">
              <a:ext uri="{FF2B5EF4-FFF2-40B4-BE49-F238E27FC236}">
                <a16:creationId xmlns:a16="http://schemas.microsoft.com/office/drawing/2014/main" id="{893CBC4C-CDA2-4FCA-BE11-EF49F4E741A5}"/>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439E8283-A495-4FE5-A0B6-792679054738}"/>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echte Überschriften, Bildbeschreibung, Kontrast und verständliche Linktexte. Verbessere zwei Stellen.</a:t>
            </a:r>
          </a:p>
        </p:txBody>
      </p:sp>
      <p:sp>
        <p:nvSpPr>
          <p:cNvPr id="7" name="">
            <a:extLst xmlns:a="http://schemas.openxmlformats.org/drawingml/2006/main">
              <a:ext uri="{FF2B5EF4-FFF2-40B4-BE49-F238E27FC236}">
                <a16:creationId xmlns:a16="http://schemas.microsoft.com/office/drawing/2014/main" id="{06A40A51-0A0D-40C3-8664-964905A1BA7D}"/>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923C40E2-2A37-4B64-8A31-1B55F305E4A2}"/>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Teste den Beitrag mit Tastatur oder Vorlesefunktion, soweit verfügbar. Beschreibe ein Hindernis und eine passende Lösung.</a:t>
            </a:r>
          </a:p>
        </p:txBody>
      </p:sp>
      <p:sp>
        <p:nvSpPr>
          <p:cNvPr id="9" name="">
            <a:extLst xmlns:a="http://schemas.openxmlformats.org/drawingml/2006/main">
              <a:ext uri="{FF2B5EF4-FFF2-40B4-BE49-F238E27FC236}">
                <a16:creationId xmlns:a16="http://schemas.microsoft.com/office/drawing/2014/main" id="{B34A764F-3ED8-466B-A279-0739051A2754}"/>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19158021-3C0F-42C6-8B50-238CE372E2EA}"/>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Verbesserung hilft mehr als einer Personengruppe?</a:t>
            </a:r>
          </a:p>
        </p:txBody>
      </p:sp>
    </p:spTree>
    <p:extLst>
      <p:ext uri="{BB962C8B-B14F-4D97-AF65-F5344CB8AC3E}">
        <p14:creationId xmlns:p14="http://schemas.microsoft.com/office/powerpoint/2010/main" val="1959929713"/>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43B4ADF-3B0F-4013-96BB-7310D207A5E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5 · ZUERST ANSEHEN</a:t>
            </a:r>
          </a:p>
        </p:txBody>
      </p:sp>
      <p:sp>
        <p:nvSpPr>
          <p:cNvPr id="2" name="">
            <a:extLst xmlns:a="http://schemas.openxmlformats.org/drawingml/2006/main">
              <a:ext uri="{FF2B5EF4-FFF2-40B4-BE49-F238E27FC236}">
                <a16:creationId xmlns:a16="http://schemas.microsoft.com/office/drawing/2014/main" id="{02325EBA-F579-4257-BB48-0665F15624F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04BD6662-DF9B-444E-AAAE-54307493168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183573371104d0a"/>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936889815"/>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B0F1F3D-AA72-42C5-9723-7438D169308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5 · GEMEINSAM NACHMACHEN</a:t>
            </a:r>
          </a:p>
        </p:txBody>
      </p:sp>
      <p:sp>
        <p:nvSpPr>
          <p:cNvPr id="2" name="">
            <a:extLst xmlns:a="http://schemas.openxmlformats.org/drawingml/2006/main">
              <a:ext uri="{FF2B5EF4-FFF2-40B4-BE49-F238E27FC236}">
                <a16:creationId xmlns:a16="http://schemas.microsoft.com/office/drawing/2014/main" id="{7266AB6F-A404-47CB-B179-231C8936C3F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Redaktion und Freigabe</a:t>
            </a:r>
          </a:p>
        </p:txBody>
      </p:sp>
      <p:sp>
        <p:nvSpPr>
          <p:cNvPr id="3" name="">
            <a:extLst xmlns:a="http://schemas.openxmlformats.org/drawingml/2006/main">
              <a:ext uri="{FF2B5EF4-FFF2-40B4-BE49-F238E27FC236}">
                <a16:creationId xmlns:a16="http://schemas.microsoft.com/office/drawing/2014/main" id="{0CF273E7-3DC1-4BC9-926B-42401EE0AF8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347C4531-1234-4083-B9A8-0E353029C96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95</a:t>
            </a:r>
          </a:p>
        </p:txBody>
      </p:sp>
      <p:sp>
        <p:nvSpPr>
          <p:cNvPr id="5" name="">
            <a:extLst xmlns:a="http://schemas.openxmlformats.org/drawingml/2006/main">
              <a:ext uri="{FF2B5EF4-FFF2-40B4-BE49-F238E27FC236}">
                <a16:creationId xmlns:a16="http://schemas.microsoft.com/office/drawing/2014/main" id="{74A6B00C-F1AC-4D32-A2F0-BD92FB446238}"/>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2E0B8155-DC8A-4178-8387-F4F42F5E0A9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K2_Geraetetipps_Kennung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DB6B8B79-E02D-4071-8238-D30E22321840}"/>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D4D77BC2-A8EE-4821-87B6-102E7837195A}"/>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FD1376EC-A22B-4FC3-AF9A-0389098F8C4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31B32F89-9B41-4748-A6FB-ABECD2D1566E}"/>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D8AD46C8-3E13-40CE-8739-5C5AB6486057}"/>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7D9D57ED-C57F-45FD-ABB5-E2A28575895C}"/>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2BE2812B-2849-434F-AF27-998E63EA5AF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38103895-CF3E-43DE-90E0-93B04FC163EE}"/>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1917030634"/>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40826CD-6CC2-44E8-8995-836011432D7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5 · 50 MINUTEN</a:t>
            </a:r>
          </a:p>
        </p:txBody>
      </p:sp>
      <p:sp>
        <p:nvSpPr>
          <p:cNvPr id="2" name="">
            <a:extLst xmlns:a="http://schemas.openxmlformats.org/drawingml/2006/main">
              <a:ext uri="{FF2B5EF4-FFF2-40B4-BE49-F238E27FC236}">
                <a16:creationId xmlns:a16="http://schemas.microsoft.com/office/drawing/2014/main" id="{C11FDCBE-95F6-4594-B0AC-C87A24C709D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Redaktion und Freigabe</a:t>
            </a:r>
          </a:p>
        </p:txBody>
      </p:sp>
      <p:sp>
        <p:nvSpPr>
          <p:cNvPr id="3" name="">
            <a:extLst xmlns:a="http://schemas.openxmlformats.org/drawingml/2006/main">
              <a:ext uri="{FF2B5EF4-FFF2-40B4-BE49-F238E27FC236}">
                <a16:creationId xmlns:a16="http://schemas.microsoft.com/office/drawing/2014/main" id="{EBB0B410-1B12-45B6-9C67-2B7D53DB654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0F518B31-4408-43DC-8AA5-22F83649163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96</a:t>
            </a:r>
          </a:p>
        </p:txBody>
      </p:sp>
      <p:sp>
        <p:nvSpPr>
          <p:cNvPr id="5" name="">
            <a:extLst xmlns:a="http://schemas.openxmlformats.org/drawingml/2006/main">
              <a:ext uri="{FF2B5EF4-FFF2-40B4-BE49-F238E27FC236}">
                <a16:creationId xmlns:a16="http://schemas.microsoft.com/office/drawing/2014/main" id="{13D30311-EB73-4019-ACFD-030D6A2E438A}"/>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C69EE1EE-CA58-48E4-B4D2-4B80C7EDABBC}"/>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Prüft im Team Fachlichkeit, Quellen, Bildrechte und Empfängerkreis. Überarbeitet den Beitrag.</a:t>
            </a:r>
          </a:p>
        </p:txBody>
      </p:sp>
      <p:sp>
        <p:nvSpPr>
          <p:cNvPr id="7" name="">
            <a:extLst xmlns:a="http://schemas.openxmlformats.org/drawingml/2006/main">
              <a:ext uri="{FF2B5EF4-FFF2-40B4-BE49-F238E27FC236}">
                <a16:creationId xmlns:a16="http://schemas.microsoft.com/office/drawing/2014/main" id="{ED634A48-5B85-4D83-BBBF-EC69C562689E}"/>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08A58E10-9CB4-42BA-ACDE-5B815EF87359}"/>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Gebt genau einen geschützten Beitrag oder eine PDF ab. Erklärt, wie die Ideen anderer Teams eingeflossen sind.</a:t>
            </a:r>
          </a:p>
        </p:txBody>
      </p:sp>
      <p:sp>
        <p:nvSpPr>
          <p:cNvPr id="9" name="">
            <a:extLst xmlns:a="http://schemas.openxmlformats.org/drawingml/2006/main">
              <a:ext uri="{FF2B5EF4-FFF2-40B4-BE49-F238E27FC236}">
                <a16:creationId xmlns:a16="http://schemas.microsoft.com/office/drawing/2014/main" id="{1DD5295E-FAAB-4A7B-B606-2EB1BDA399D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5D545573-0126-4548-A86D-8A2FD0DAF605}"/>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Rückmeldung hat den Beitrag verbessert?</a:t>
            </a:r>
          </a:p>
        </p:txBody>
      </p:sp>
    </p:spTree>
    <p:extLst>
      <p:ext uri="{BB962C8B-B14F-4D97-AF65-F5344CB8AC3E}">
        <p14:creationId xmlns:p14="http://schemas.microsoft.com/office/powerpoint/2010/main" val="1808223701"/>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5ABA7BB-C29C-4A24-A449-8ABD543D078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ABSCHLUSS</a:t>
            </a:r>
          </a:p>
        </p:txBody>
      </p:sp>
      <p:sp>
        <p:nvSpPr>
          <p:cNvPr id="2" name="">
            <a:extLst xmlns:a="http://schemas.openxmlformats.org/drawingml/2006/main">
              <a:ext uri="{FF2B5EF4-FFF2-40B4-BE49-F238E27FC236}">
                <a16:creationId xmlns:a16="http://schemas.microsoft.com/office/drawing/2014/main" id="{C50541D7-3722-48F3-9486-37737B9EB21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6570392D-AE3F-4D93-8406-97C0012B992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09AB9A49-0794-4DAB-8ABC-DF65B40906F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97</a:t>
            </a:r>
          </a:p>
        </p:txBody>
      </p:sp>
      <p:sp>
        <p:nvSpPr>
          <p:cNvPr id="5" name="">
            <a:extLst xmlns:a="http://schemas.openxmlformats.org/drawingml/2006/main">
              <a:ext uri="{FF2B5EF4-FFF2-40B4-BE49-F238E27FC236}">
                <a16:creationId xmlns:a16="http://schemas.microsoft.com/office/drawing/2014/main" id="{56CE49E4-D9AF-49BB-B74F-323BA6CA71B2}"/>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Gemeinsame Ideensammlung mit nachvollziehbarer Auswahl.</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Eigene Zeichnung, Musterlizenzangabe und Quellenverweis.</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Beitrag mit drei begründeten Tipps und dokumentierter Zugänglichkeitsprüfung.</a:t>
            </a:r>
          </a:p>
        </p:txBody>
      </p:sp>
      <p:sp>
        <p:nvSpPr>
          <p:cNvPr id="6" name="">
            <a:extLst xmlns:a="http://schemas.openxmlformats.org/drawingml/2006/main">
              <a:ext uri="{FF2B5EF4-FFF2-40B4-BE49-F238E27FC236}">
                <a16:creationId xmlns:a16="http://schemas.microsoft.com/office/drawing/2014/main" id="{0299DBED-A70F-40EC-9DAA-4F3A0E4EA694}"/>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B7A800F7-A90D-4E7E-BBE5-8F4CF629D5C8}"/>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369322014"/>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DDD7D4C-2BC9-4E0C-B39B-D497DAE28EE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DEIN ALLTAG</a:t>
            </a:r>
          </a:p>
        </p:txBody>
      </p:sp>
      <p:sp>
        <p:nvSpPr>
          <p:cNvPr id="2" name="">
            <a:extLst xmlns:a="http://schemas.openxmlformats.org/drawingml/2006/main">
              <a:ext uri="{FF2B5EF4-FFF2-40B4-BE49-F238E27FC236}">
                <a16:creationId xmlns:a16="http://schemas.microsoft.com/office/drawing/2014/main" id="{68608827-3700-4D4B-B210-69ABEEB96D4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 Spiel mit klaren Regeln</a:t>
            </a:r>
          </a:p>
        </p:txBody>
      </p:sp>
      <p:sp>
        <p:nvSpPr>
          <p:cNvPr id="3" name="">
            <a:extLst xmlns:a="http://schemas.openxmlformats.org/drawingml/2006/main">
              <a:ext uri="{FF2B5EF4-FFF2-40B4-BE49-F238E27FC236}">
                <a16:creationId xmlns:a16="http://schemas.microsoft.com/office/drawing/2014/main" id="{F18475C3-4AC5-4ECE-8860-BE23157E312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99418961-15F2-49D0-B7E6-3EE4C7BA129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98</a:t>
            </a:r>
          </a:p>
        </p:txBody>
      </p:sp>
      <p:sp>
        <p:nvSpPr>
          <p:cNvPr id="5" name="">
            <a:extLst xmlns:a="http://schemas.openxmlformats.org/drawingml/2006/main">
              <a:ext uri="{FF2B5EF4-FFF2-40B4-BE49-F238E27FC236}">
                <a16:creationId xmlns:a16="http://schemas.microsoft.com/office/drawing/2014/main" id="{A4D93B8D-5333-4676-B7DB-7356DD2FA4F4}"/>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Du willst ein kleines Spiel bauen: Eine Figur fängt Sterne, und bei fünf Treffern ist Schluss. Damit das Spiel zuverlässig reagiert, legst du Regeln fest und prüfst jeden Schritt. Du erlebst dabei, wie Start, Wiederholung und Bedingungen zusammenwirken. Eine andere Person testet am Ende dein Spiel ohne zusätzliche Erklärung.</a:t>
            </a:r>
          </a:p>
        </p:txBody>
      </p:sp>
      <p:sp>
        <p:nvSpPr>
          <p:cNvPr id="6" name="">
            <a:extLst xmlns:a="http://schemas.openxmlformats.org/drawingml/2006/main">
              <a:ext uri="{FF2B5EF4-FFF2-40B4-BE49-F238E27FC236}">
                <a16:creationId xmlns:a16="http://schemas.microsoft.com/office/drawing/2014/main" id="{BB1AFEDA-072C-4490-BE98-3635380ACBD3}"/>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C61A8310-C87E-461E-8DD9-3FBD6DF4B1E7}"/>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Spielt eine Runde auf Papier: Eine Person bewegt die Fangfigur, die andere einen Stern. Notiert genau, wann ein Punkt zählt und was nach einem Treffer passieren muss.</a:t>
            </a:r>
          </a:p>
        </p:txBody>
      </p:sp>
    </p:spTree>
    <p:extLst>
      <p:ext uri="{BB962C8B-B14F-4D97-AF65-F5344CB8AC3E}">
        <p14:creationId xmlns:p14="http://schemas.microsoft.com/office/powerpoint/2010/main" val="178564846"/>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B377601-4DC8-4C5F-8227-5A7F48AAED1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5 UNTERRICHTSEINHEITEN</a:t>
            </a:r>
          </a:p>
        </p:txBody>
      </p:sp>
      <p:sp>
        <p:nvSpPr>
          <p:cNvPr id="2" name="">
            <a:extLst xmlns:a="http://schemas.openxmlformats.org/drawingml/2006/main">
              <a:ext uri="{FF2B5EF4-FFF2-40B4-BE49-F238E27FC236}">
                <a16:creationId xmlns:a16="http://schemas.microsoft.com/office/drawing/2014/main" id="{9D89F7C5-6CCA-43F3-9A20-261D00D8E21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 Spiel mit klaren Regeln</a:t>
            </a:r>
          </a:p>
        </p:txBody>
      </p:sp>
      <p:sp>
        <p:nvSpPr>
          <p:cNvPr id="3" name="">
            <a:extLst xmlns:a="http://schemas.openxmlformats.org/drawingml/2006/main">
              <a:ext uri="{FF2B5EF4-FFF2-40B4-BE49-F238E27FC236}">
                <a16:creationId xmlns:a16="http://schemas.microsoft.com/office/drawing/2014/main" id="{2EC5A0B5-D6F1-4D83-91F5-D780786E1C5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3CD69E0A-676D-42D4-B6E0-4D0AB28592F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99</a:t>
            </a:r>
          </a:p>
        </p:txBody>
      </p:sp>
      <p:sp>
        <p:nvSpPr>
          <p:cNvPr id="5" name="">
            <a:extLst xmlns:a="http://schemas.openxmlformats.org/drawingml/2006/main">
              <a:ext uri="{FF2B5EF4-FFF2-40B4-BE49-F238E27FC236}">
                <a16:creationId xmlns:a16="http://schemas.microsoft.com/office/drawing/2014/main" id="{2D40ACD4-787C-48A4-A6AF-1E76F560E42D}"/>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2A05E89A-1B9B-4BB5-8D38-2B2018A49A8E}"/>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einen Spielablauf in programmierbare Schritte zerlegen.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Ereignis, Schleife, Bedingung und Variable gemeinsam verwenden.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Fehler mit Testfällen finden und das Programm verbessern.</a:t>
            </a:r>
          </a:p>
        </p:txBody>
      </p:sp>
      <p:sp>
        <p:nvSpPr>
          <p:cNvPr id="7" name="">
            <a:extLst xmlns:a="http://schemas.openxmlformats.org/drawingml/2006/main">
              <a:ext uri="{FF2B5EF4-FFF2-40B4-BE49-F238E27FC236}">
                <a16:creationId xmlns:a16="http://schemas.microsoft.com/office/drawing/2014/main" id="{7961E6F2-D3BB-4909-B681-5FC8815F489D}"/>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C16CA637-039D-4B39-9515-01D9B633F7B4}"/>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spielbares Projekt in einer blockbasierten Entwicklungsumgebung.</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17c931984d846af"/>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B835ADC-7DAB-4322-AEF0-E5E7E0B7E142}"/>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795851111"/>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2403DCB-97A5-4B72-A802-8F1BA78B34F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VORBEREITUNG</a:t>
            </a:r>
          </a:p>
        </p:txBody>
      </p:sp>
      <p:sp>
        <p:nvSpPr>
          <p:cNvPr id="2" name="">
            <a:extLst xmlns:a="http://schemas.openxmlformats.org/drawingml/2006/main">
              <a:ext uri="{FF2B5EF4-FFF2-40B4-BE49-F238E27FC236}">
                <a16:creationId xmlns:a16="http://schemas.microsoft.com/office/drawing/2014/main" id="{7552D2EF-C007-46A0-8693-1419D1EA78F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EFE25141-D79E-4653-B26C-E2E325D53D7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0F355EDC-1B3A-492C-B130-92A4338DD91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100</a:t>
            </a:r>
          </a:p>
        </p:txBody>
      </p:sp>
      <p:sp>
        <p:nvSpPr>
          <p:cNvPr id="5" name="">
            <a:extLst xmlns:a="http://schemas.openxmlformats.org/drawingml/2006/main">
              <a:ext uri="{FF2B5EF4-FFF2-40B4-BE49-F238E27FC236}">
                <a16:creationId xmlns:a16="http://schemas.microsoft.com/office/drawing/2014/main" id="{CE3B62C3-6B54-4E87-BD54-964DB915D7F0}"/>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Scratch. Ablage und Abgabe: OneDrive. Scratch: vorbereitete Desktop-App oder schulisch freigegebener Webeditor ohne Anmeldung. </a:t>
            </a:r>
          </a:p>
        </p:txBody>
      </p:sp>
      <p:sp>
        <p:nvSpPr>
          <p:cNvPr id="6" name="">
            <a:extLst xmlns:a="http://schemas.openxmlformats.org/drawingml/2006/main">
              <a:ext uri="{FF2B5EF4-FFF2-40B4-BE49-F238E27FC236}">
                <a16:creationId xmlns:a16="http://schemas.microsoft.com/office/drawing/2014/main" id="{36CD8502-0C8E-45A1-BF55-E3CD84AAB65B}"/>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Spielauftrag: Eine Figur fängt fallende Sterne. Jeder Treffer gibt einen Punkt. Bei fünf Punkten erscheint „Geschafft“. Verwende eigene einfache Figuren. Pflicht: Startereignis, Wiederholung, Bedingung und Variable Punkte. Ein Programm speichert den Punktestand als Zahl. Es braucht keinen öffentlichen Upload und kein Benutzerkonto.</a:t>
            </a:r>
          </a:p>
        </p:txBody>
      </p:sp>
    </p:spTree>
    <p:extLst>
      <p:ext uri="{BB962C8B-B14F-4D97-AF65-F5344CB8AC3E}">
        <p14:creationId xmlns:p14="http://schemas.microsoft.com/office/powerpoint/2010/main" val="1668476812"/>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22D54DD-2904-408F-B537-A7C705CA0B2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1 · ZUERST ANSEHEN</a:t>
            </a:r>
          </a:p>
        </p:txBody>
      </p:sp>
      <p:sp>
        <p:nvSpPr>
          <p:cNvPr id="2" name="">
            <a:extLst xmlns:a="http://schemas.openxmlformats.org/drawingml/2006/main">
              <a:ext uri="{FF2B5EF4-FFF2-40B4-BE49-F238E27FC236}">
                <a16:creationId xmlns:a16="http://schemas.microsoft.com/office/drawing/2014/main" id="{C0036A85-EFA1-4473-B95C-E58E04ED0CB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B1C0D17E-79B5-4309-A33B-EA035282CA0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eef19537f3a41ad"/>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287883009"/>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A60E138-D29F-4C48-B02C-E48858E0D5A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1 · GEMEINSAM NACHMACHEN</a:t>
            </a:r>
          </a:p>
        </p:txBody>
      </p:sp>
      <p:sp>
        <p:nvSpPr>
          <p:cNvPr id="2" name="">
            <a:extLst xmlns:a="http://schemas.openxmlformats.org/drawingml/2006/main">
              <a:ext uri="{FF2B5EF4-FFF2-40B4-BE49-F238E27FC236}">
                <a16:creationId xmlns:a16="http://schemas.microsoft.com/office/drawing/2014/main" id="{AA970CE2-1B2F-48EF-B86E-2F8F3CAB3D7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Spiel planen</a:t>
            </a:r>
          </a:p>
        </p:txBody>
      </p:sp>
      <p:sp>
        <p:nvSpPr>
          <p:cNvPr id="3" name="">
            <a:extLst xmlns:a="http://schemas.openxmlformats.org/drawingml/2006/main">
              <a:ext uri="{FF2B5EF4-FFF2-40B4-BE49-F238E27FC236}">
                <a16:creationId xmlns:a16="http://schemas.microsoft.com/office/drawing/2014/main" id="{B34B3709-B5A3-43E8-B730-71B260B2B8F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2FC0C86-633D-4367-9346-DABC1C11147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102</a:t>
            </a:r>
          </a:p>
        </p:txBody>
      </p:sp>
      <p:sp>
        <p:nvSpPr>
          <p:cNvPr id="5" name="">
            <a:extLst xmlns:a="http://schemas.openxmlformats.org/drawingml/2006/main">
              <a:ext uri="{FF2B5EF4-FFF2-40B4-BE49-F238E27FC236}">
                <a16:creationId xmlns:a16="http://schemas.microsoft.com/office/drawing/2014/main" id="{EB83F1BE-F9AD-4C27-B910-6E404FEE47C6}"/>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55186660-A02B-42EB-A7F4-316001EF0656}"/>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vorbereiteten Scratch-Editor. Wähle die Sprache Deutsch; speichere ohne öffentliches Konto.</a:t>
            </a:r>
          </a:p>
        </p:txBody>
      </p:sp>
      <p:sp>
        <p:nvSpPr>
          <p:cNvPr id="7" name="">
            <a:extLst xmlns:a="http://schemas.openxmlformats.org/drawingml/2006/main">
              <a:ext uri="{FF2B5EF4-FFF2-40B4-BE49-F238E27FC236}">
                <a16:creationId xmlns:a16="http://schemas.microsoft.com/office/drawing/2014/main" id="{4460957D-5B20-4B78-B7AE-691F3225BBE8}"/>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9B74EE5-6F42-4ACD-99BE-3D177A29FAEB}"/>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Links stehen Blockgruppen, in der Mitte baust du den Code, rechts siehst du Bühne und Figuren. Ziehe einen Block aus der linken Liste in die Mitte.</a:t>
            </a:r>
          </a:p>
        </p:txBody>
      </p:sp>
      <p:sp>
        <p:nvSpPr>
          <p:cNvPr id="9" name="">
            <a:extLst xmlns:a="http://schemas.openxmlformats.org/drawingml/2006/main">
              <a:ext uri="{FF2B5EF4-FFF2-40B4-BE49-F238E27FC236}">
                <a16:creationId xmlns:a16="http://schemas.microsoft.com/office/drawing/2014/main" id="{823E9D30-5875-4083-9DA2-2B5DF0B41FEC}"/>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18F1E6B2-65DD-4396-ACDA-095C9C8EEBDD}"/>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Baue zunächst den Teil „Start: Punkte = 0“. Verbinde die Blöcke unter einem Ereignis, etwa Wenn grüne Flagge angeklickt wird.</a:t>
            </a:r>
          </a:p>
        </p:txBody>
      </p:sp>
      <p:sp>
        <p:nvSpPr>
          <p:cNvPr id="11" name="">
            <a:extLst xmlns:a="http://schemas.openxmlformats.org/drawingml/2006/main">
              <a:ext uri="{FF2B5EF4-FFF2-40B4-BE49-F238E27FC236}">
                <a16:creationId xmlns:a16="http://schemas.microsoft.com/office/drawing/2014/main" id="{B968D239-D7E4-416C-A795-A0140A2E3A79}"/>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03FAABC-7D3E-49DD-AD4B-026C5FC65AD7}"/>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die grüne Flagge. Führe den Test aus Aufgabe B durch und vergleiche Soll und Ist. Ändere jeweils nur einen Fehler.</a:t>
            </a:r>
          </a:p>
        </p:txBody>
      </p:sp>
      <p:sp>
        <p:nvSpPr>
          <p:cNvPr id="13" name="">
            <a:extLst xmlns:a="http://schemas.openxmlformats.org/drawingml/2006/main">
              <a:ext uri="{FF2B5EF4-FFF2-40B4-BE49-F238E27FC236}">
                <a16:creationId xmlns:a16="http://schemas.microsoft.com/office/drawing/2014/main" id="{0450B178-7AB9-4D23-B96E-FFC80B92F3C7}"/>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65AC3243-4693-4EDB-A1BC-D421C088F7BC}"/>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über Datei &gt; Auf deinem Computer speichern. Lade K2_Sternspiel_Kennung.sb3 in OneDrive hoch. Öffne die Datei erneut über Datei &gt; Von deinem Computer laden.</a:t>
            </a:r>
          </a:p>
        </p:txBody>
      </p:sp>
    </p:spTree>
    <p:extLst>
      <p:ext uri="{BB962C8B-B14F-4D97-AF65-F5344CB8AC3E}">
        <p14:creationId xmlns:p14="http://schemas.microsoft.com/office/powerpoint/2010/main" val="2137383584"/>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2C8302E-756C-48A3-99A4-8A84EBD55B9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1 · 50 MINUTEN</a:t>
            </a:r>
          </a:p>
        </p:txBody>
      </p:sp>
      <p:sp>
        <p:nvSpPr>
          <p:cNvPr id="2" name="">
            <a:extLst xmlns:a="http://schemas.openxmlformats.org/drawingml/2006/main">
              <a:ext uri="{FF2B5EF4-FFF2-40B4-BE49-F238E27FC236}">
                <a16:creationId xmlns:a16="http://schemas.microsoft.com/office/drawing/2014/main" id="{BAB0082F-BD9A-4F17-BE93-E2CC2C9A578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Spiel planen</a:t>
            </a:r>
          </a:p>
        </p:txBody>
      </p:sp>
      <p:sp>
        <p:nvSpPr>
          <p:cNvPr id="3" name="">
            <a:extLst xmlns:a="http://schemas.openxmlformats.org/drawingml/2006/main">
              <a:ext uri="{FF2B5EF4-FFF2-40B4-BE49-F238E27FC236}">
                <a16:creationId xmlns:a16="http://schemas.microsoft.com/office/drawing/2014/main" id="{5C83ECBE-AB27-455D-A69B-A8A3AF8079E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557CC50-8A23-49A8-90FD-7466990040E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103</a:t>
            </a:r>
          </a:p>
        </p:txBody>
      </p:sp>
      <p:sp>
        <p:nvSpPr>
          <p:cNvPr id="5" name="">
            <a:extLst xmlns:a="http://schemas.openxmlformats.org/drawingml/2006/main">
              <a:ext uri="{FF2B5EF4-FFF2-40B4-BE49-F238E27FC236}">
                <a16:creationId xmlns:a16="http://schemas.microsoft.com/office/drawing/2014/main" id="{51B8EF0E-97CB-45DD-95A6-6CD8E1657BF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A32FB378-26EA-437E-A48C-6B22BBD77769}"/>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Zeichne Bühne und Steuerung. Zerlege das Spiel in Start, Bewegung, Trefferprüfung und Ende.</a:t>
            </a:r>
          </a:p>
        </p:txBody>
      </p:sp>
      <p:sp>
        <p:nvSpPr>
          <p:cNvPr id="7" name="">
            <a:extLst xmlns:a="http://schemas.openxmlformats.org/drawingml/2006/main">
              <a:ext uri="{FF2B5EF4-FFF2-40B4-BE49-F238E27FC236}">
                <a16:creationId xmlns:a16="http://schemas.microsoft.com/office/drawing/2014/main" id="{94BCC218-8119-44D4-8BE3-33BDFEFD1702}"/>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4E4D2E61-385C-4663-B7BE-40E5DA0BC1D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Schreibe einen Ablauf mit Wiederholung und Wenn-Bedingung. Erkläre, welche Information die Variable Punkte speichert.</a:t>
            </a:r>
          </a:p>
        </p:txBody>
      </p:sp>
      <p:sp>
        <p:nvSpPr>
          <p:cNvPr id="9" name="">
            <a:extLst xmlns:a="http://schemas.openxmlformats.org/drawingml/2006/main">
              <a:ext uri="{FF2B5EF4-FFF2-40B4-BE49-F238E27FC236}">
                <a16:creationId xmlns:a16="http://schemas.microsoft.com/office/drawing/2014/main" id="{195C7120-23B2-405D-AD95-B3BE11D6C727}"/>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B59EF825-4CAD-46A2-9963-42EA79FA5B4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Regel muss vor dem Programmieren eindeutig sein?</a:t>
            </a:r>
          </a:p>
        </p:txBody>
      </p:sp>
    </p:spTree>
    <p:extLst>
      <p:ext uri="{BB962C8B-B14F-4D97-AF65-F5344CB8AC3E}">
        <p14:creationId xmlns:p14="http://schemas.microsoft.com/office/powerpoint/2010/main" val="1019174685"/>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D6A6F29-2125-4D05-A217-5B374D54715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ZUERST ANSEHEN</a:t>
            </a:r>
          </a:p>
        </p:txBody>
      </p:sp>
      <p:sp>
        <p:nvSpPr>
          <p:cNvPr id="2" name="">
            <a:extLst xmlns:a="http://schemas.openxmlformats.org/drawingml/2006/main">
              <a:ext uri="{FF2B5EF4-FFF2-40B4-BE49-F238E27FC236}">
                <a16:creationId xmlns:a16="http://schemas.microsoft.com/office/drawing/2014/main" id="{D747F78A-9646-405F-A905-37B9E6EDA99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807B5A23-03DC-4BDF-B62E-4C5A22C523C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cbd146a6f674a06"/>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770045011"/>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FACE025-1941-41C0-ADA9-1D8F8B71ED9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GEMEINSAM NACHMACHEN</a:t>
            </a:r>
          </a:p>
        </p:txBody>
      </p:sp>
      <p:sp>
        <p:nvSpPr>
          <p:cNvPr id="2" name="">
            <a:extLst xmlns:a="http://schemas.openxmlformats.org/drawingml/2006/main">
              <a:ext uri="{FF2B5EF4-FFF2-40B4-BE49-F238E27FC236}">
                <a16:creationId xmlns:a16="http://schemas.microsoft.com/office/drawing/2014/main" id="{3C5547F8-B35A-4D53-928B-90A90F2C377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Grundspiel bauen</a:t>
            </a:r>
          </a:p>
        </p:txBody>
      </p:sp>
      <p:sp>
        <p:nvSpPr>
          <p:cNvPr id="3" name="">
            <a:extLst xmlns:a="http://schemas.openxmlformats.org/drawingml/2006/main">
              <a:ext uri="{FF2B5EF4-FFF2-40B4-BE49-F238E27FC236}">
                <a16:creationId xmlns:a16="http://schemas.microsoft.com/office/drawing/2014/main" id="{592AD767-C9F9-47DF-842B-86EE5827F63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5D2CC6B-3088-4437-A8B9-9171BDEE9AC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105</a:t>
            </a:r>
          </a:p>
        </p:txBody>
      </p:sp>
      <p:sp>
        <p:nvSpPr>
          <p:cNvPr id="5" name="">
            <a:extLst xmlns:a="http://schemas.openxmlformats.org/drawingml/2006/main">
              <a:ext uri="{FF2B5EF4-FFF2-40B4-BE49-F238E27FC236}">
                <a16:creationId xmlns:a16="http://schemas.microsoft.com/office/drawing/2014/main" id="{0AC673E9-942B-430A-A5C6-C5622584EFD0}"/>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7E11C278-4CCD-4FFA-9E80-5D052B3D58A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Scratch und wähle die benötigte Figur rechts unter der Bühne.</a:t>
            </a:r>
          </a:p>
        </p:txBody>
      </p:sp>
      <p:sp>
        <p:nvSpPr>
          <p:cNvPr id="7" name="">
            <a:extLst xmlns:a="http://schemas.openxmlformats.org/drawingml/2006/main">
              <a:ext uri="{FF2B5EF4-FFF2-40B4-BE49-F238E27FC236}">
                <a16:creationId xmlns:a16="http://schemas.microsoft.com/office/drawing/2014/main" id="{9092BA3C-59C5-41F7-B70E-8F42259E0EC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2F869543-7D91-4FC2-BAE4-0EFB7BB1893D}"/>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Lege unter Variablen die im Blockplan genannten Variablen oder Listen an. Variablen speichern einen Wert; Listen mehrere Einträge.</a:t>
            </a:r>
          </a:p>
        </p:txBody>
      </p:sp>
      <p:sp>
        <p:nvSpPr>
          <p:cNvPr id="9" name="">
            <a:extLst xmlns:a="http://schemas.openxmlformats.org/drawingml/2006/main">
              <a:ext uri="{FF2B5EF4-FFF2-40B4-BE49-F238E27FC236}">
                <a16:creationId xmlns:a16="http://schemas.microsoft.com/office/drawing/2014/main" id="{26BE458D-9983-48F2-B06B-58EE2732640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2CF6BC66-8E4E-4586-80E2-60E55966316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Ziehe Ereignis-, Steuerungs-, Fühlen- und Operatorblöcke aus den gleichnamigen Kategorien in den Codebereich. Baue den Blockplan schrittweise nach.</a:t>
            </a:r>
          </a:p>
        </p:txBody>
      </p:sp>
      <p:sp>
        <p:nvSpPr>
          <p:cNvPr id="11" name="">
            <a:extLst xmlns:a="http://schemas.openxmlformats.org/drawingml/2006/main">
              <a:ext uri="{FF2B5EF4-FFF2-40B4-BE49-F238E27FC236}">
                <a16:creationId xmlns:a16="http://schemas.microsoft.com/office/drawing/2014/main" id="{30745F34-C1CF-44E7-BAFD-DB34EE5E3D70}"/>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7F5A1E33-55D3-4550-A82F-D588B20B27CE}"/>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nach jedem Teil mit der grünen Flagge. Beobachte Bühne, Variablen und Listen; vergleiche mit dem genannten Test.</a:t>
            </a:r>
          </a:p>
        </p:txBody>
      </p:sp>
      <p:sp>
        <p:nvSpPr>
          <p:cNvPr id="13" name="">
            <a:extLst xmlns:a="http://schemas.openxmlformats.org/drawingml/2006/main">
              <a:ext uri="{FF2B5EF4-FFF2-40B4-BE49-F238E27FC236}">
                <a16:creationId xmlns:a16="http://schemas.microsoft.com/office/drawing/2014/main" id="{A9B98A20-415B-4D6A-BF78-37569E6FD555}"/>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BC6AD71-C4DB-4A01-B4AF-68BC81FBC2DC}"/>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die .sb3-Datei lokal und lade sie in OneDrive hoch. Nach erneutem Laden muss derselbe Test funktionieren.</a:t>
            </a:r>
          </a:p>
        </p:txBody>
      </p:sp>
    </p:spTree>
    <p:extLst>
      <p:ext uri="{BB962C8B-B14F-4D97-AF65-F5344CB8AC3E}">
        <p14:creationId xmlns:p14="http://schemas.microsoft.com/office/powerpoint/2010/main" val="172728510"/>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A90E66A-9E7D-4B18-922E-96D6A28E834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SCRATCH-BLOCKPLAN</a:t>
            </a:r>
          </a:p>
        </p:txBody>
      </p:sp>
      <p:sp>
        <p:nvSpPr>
          <p:cNvPr id="2" name="">
            <a:extLst xmlns:a="http://schemas.openxmlformats.org/drawingml/2006/main">
              <a:ext uri="{FF2B5EF4-FFF2-40B4-BE49-F238E27FC236}">
                <a16:creationId xmlns:a16="http://schemas.microsoft.com/office/drawing/2014/main" id="{FB495EC5-6FF7-496A-B8B6-8361522E3DC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Diese Blöcke verbindest du</a:t>
            </a:r>
          </a:p>
        </p:txBody>
      </p:sp>
      <p:sp>
        <p:nvSpPr>
          <p:cNvPr id="3" name="">
            <a:extLst xmlns:a="http://schemas.openxmlformats.org/drawingml/2006/main">
              <a:ext uri="{FF2B5EF4-FFF2-40B4-BE49-F238E27FC236}">
                <a16:creationId xmlns:a16="http://schemas.microsoft.com/office/drawing/2014/main" id="{A9709CE7-2484-4C49-9116-49B04A22E7D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98BDD1A-883A-44D5-BD92-4D4D4BCA9BB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106</a:t>
            </a:r>
          </a:p>
        </p:txBody>
      </p:sp>
      <p:sp>
        <p:nvSpPr>
          <p:cNvPr id="5" name="">
            <a:extLst xmlns:a="http://schemas.openxmlformats.org/drawingml/2006/main">
              <a:ext uri="{FF2B5EF4-FFF2-40B4-BE49-F238E27FC236}">
                <a16:creationId xmlns:a16="http://schemas.microsoft.com/office/drawing/2014/main" id="{73ADFC9C-B56A-400C-A53F-46E8FA3D7AD2}"/>
              </a:ext>
            </a:extLst>
          </p:cNvPr>
          <p:cNvSpPr>
            <a:spLocks xmlns:a="http://schemas.openxmlformats.org/drawingml/2006/main" noGrp="1"/>
          </p:cNvSpPr>
          <p:nvPr/>
        </p:nvSpPr>
        <p:spPr>
          <a:xfrm xmlns:a="http://schemas.openxmlformats.org/drawingml/2006/main">
            <a:off x="609600" y="20193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1</a:t>
            </a:r>
          </a:p>
        </p:txBody>
      </p:sp>
      <p:sp>
        <p:nvSpPr>
          <p:cNvPr id="6" name="">
            <a:extLst xmlns:a="http://schemas.openxmlformats.org/drawingml/2006/main">
              <a:ext uri="{FF2B5EF4-FFF2-40B4-BE49-F238E27FC236}">
                <a16:creationId xmlns:a16="http://schemas.microsoft.com/office/drawing/2014/main" id="{07DC1EF8-1520-427B-A268-FD8C74F29F35}"/>
              </a:ext>
            </a:extLst>
          </p:cNvPr>
          <p:cNvSpPr>
            <a:spLocks xmlns:a="http://schemas.openxmlformats.org/drawingml/2006/main" noGrp="1"/>
          </p:cNvSpPr>
          <p:nvPr/>
        </p:nvSpPr>
        <p:spPr>
          <a:xfrm xmlns:a="http://schemas.openxmlformats.org/drawingml/2006/main">
            <a:off x="609600" y="256222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Fangfigur: Wenn grüne Flagge angeklickt → gehe zu x:0 y:-140</a:t>
            </a:r>
          </a:p>
        </p:txBody>
      </p:sp>
      <p:sp>
        <p:nvSpPr>
          <p:cNvPr id="7" name="">
            <a:extLst xmlns:a="http://schemas.openxmlformats.org/drawingml/2006/main">
              <a:ext uri="{FF2B5EF4-FFF2-40B4-BE49-F238E27FC236}">
                <a16:creationId xmlns:a16="http://schemas.microsoft.com/office/drawing/2014/main" id="{4DFF18F9-A41C-4E39-B522-EFC9DC62DF9F}"/>
              </a:ext>
            </a:extLst>
          </p:cNvPr>
          <p:cNvSpPr>
            <a:spLocks xmlns:a="http://schemas.openxmlformats.org/drawingml/2006/main" noGrp="1"/>
          </p:cNvSpPr>
          <p:nvPr/>
        </p:nvSpPr>
        <p:spPr>
          <a:xfrm xmlns:a="http://schemas.openxmlformats.org/drawingml/2006/main">
            <a:off x="609600" y="409575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2</a:t>
            </a:r>
          </a:p>
        </p:txBody>
      </p:sp>
      <p:sp>
        <p:nvSpPr>
          <p:cNvPr id="8" name="">
            <a:extLst xmlns:a="http://schemas.openxmlformats.org/drawingml/2006/main">
              <a:ext uri="{FF2B5EF4-FFF2-40B4-BE49-F238E27FC236}">
                <a16:creationId xmlns:a16="http://schemas.microsoft.com/office/drawing/2014/main" id="{D0FF7921-8292-4663-883F-24BF64B3A176}"/>
              </a:ext>
            </a:extLst>
          </p:cNvPr>
          <p:cNvSpPr>
            <a:spLocks xmlns:a="http://schemas.openxmlformats.org/drawingml/2006/main" noGrp="1"/>
          </p:cNvSpPr>
          <p:nvPr/>
        </p:nvSpPr>
        <p:spPr>
          <a:xfrm xmlns:a="http://schemas.openxmlformats.org/drawingml/2006/main">
            <a:off x="609600" y="463867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Fangfigur: wiederhole fortlaufend → falls Taste Pfeil rechts gedrückt: ändere x um 10; falls Pfeil links: ändere x um -10</a:t>
            </a:r>
          </a:p>
        </p:txBody>
      </p:sp>
    </p:spTree>
    <p:extLst>
      <p:ext uri="{BB962C8B-B14F-4D97-AF65-F5344CB8AC3E}">
        <p14:creationId xmlns:p14="http://schemas.microsoft.com/office/powerpoint/2010/main" val="2044997939"/>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0672589-43D9-4710-9FC6-9A0AB24A877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SCRATCH-BLOCKPLAN</a:t>
            </a:r>
          </a:p>
        </p:txBody>
      </p:sp>
      <p:sp>
        <p:nvSpPr>
          <p:cNvPr id="2" name="">
            <a:extLst xmlns:a="http://schemas.openxmlformats.org/drawingml/2006/main">
              <a:ext uri="{FF2B5EF4-FFF2-40B4-BE49-F238E27FC236}">
                <a16:creationId xmlns:a16="http://schemas.microsoft.com/office/drawing/2014/main" id="{9A98FB04-A591-4DAE-A776-0E06D91B076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Diese Blöcke verbindest du</a:t>
            </a:r>
          </a:p>
        </p:txBody>
      </p:sp>
      <p:sp>
        <p:nvSpPr>
          <p:cNvPr id="3" name="">
            <a:extLst xmlns:a="http://schemas.openxmlformats.org/drawingml/2006/main">
              <a:ext uri="{FF2B5EF4-FFF2-40B4-BE49-F238E27FC236}">
                <a16:creationId xmlns:a16="http://schemas.microsoft.com/office/drawing/2014/main" id="{6E087ED2-DC37-4C51-9C66-60C878CAB7A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61919A44-FCED-4ED3-A7C2-9C67444C870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107</a:t>
            </a:r>
          </a:p>
        </p:txBody>
      </p:sp>
      <p:sp>
        <p:nvSpPr>
          <p:cNvPr id="5" name="">
            <a:extLst xmlns:a="http://schemas.openxmlformats.org/drawingml/2006/main">
              <a:ext uri="{FF2B5EF4-FFF2-40B4-BE49-F238E27FC236}">
                <a16:creationId xmlns:a16="http://schemas.microsoft.com/office/drawing/2014/main" id="{DCFF4FBB-12A3-4EF5-A313-951F16AAA580}"/>
              </a:ext>
            </a:extLst>
          </p:cNvPr>
          <p:cNvSpPr>
            <a:spLocks xmlns:a="http://schemas.openxmlformats.org/drawingml/2006/main" noGrp="1"/>
          </p:cNvSpPr>
          <p:nvPr/>
        </p:nvSpPr>
        <p:spPr>
          <a:xfrm xmlns:a="http://schemas.openxmlformats.org/drawingml/2006/main">
            <a:off x="609600" y="20193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3</a:t>
            </a:r>
          </a:p>
        </p:txBody>
      </p:sp>
      <p:sp>
        <p:nvSpPr>
          <p:cNvPr id="6" name="">
            <a:extLst xmlns:a="http://schemas.openxmlformats.org/drawingml/2006/main">
              <a:ext uri="{FF2B5EF4-FFF2-40B4-BE49-F238E27FC236}">
                <a16:creationId xmlns:a16="http://schemas.microsoft.com/office/drawing/2014/main" id="{D7452D9D-6A08-4A8F-86D7-67DE33EE7B31}"/>
              </a:ext>
            </a:extLst>
          </p:cNvPr>
          <p:cNvSpPr>
            <a:spLocks xmlns:a="http://schemas.openxmlformats.org/drawingml/2006/main" noGrp="1"/>
          </p:cNvSpPr>
          <p:nvPr/>
        </p:nvSpPr>
        <p:spPr>
          <a:xfrm xmlns:a="http://schemas.openxmlformats.org/drawingml/2006/main">
            <a:off x="609600" y="256222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Stern: Wenn grüne Flagge angeklickt → setze Punkte auf 0 → gehe zu x:0 y:160</a:t>
            </a:r>
          </a:p>
        </p:txBody>
      </p:sp>
      <p:sp>
        <p:nvSpPr>
          <p:cNvPr id="7" name="">
            <a:extLst xmlns:a="http://schemas.openxmlformats.org/drawingml/2006/main">
              <a:ext uri="{FF2B5EF4-FFF2-40B4-BE49-F238E27FC236}">
                <a16:creationId xmlns:a16="http://schemas.microsoft.com/office/drawing/2014/main" id="{202ECCEC-BF27-482D-ADEA-A33C9165A624}"/>
              </a:ext>
            </a:extLst>
          </p:cNvPr>
          <p:cNvSpPr>
            <a:spLocks xmlns:a="http://schemas.openxmlformats.org/drawingml/2006/main" noGrp="1"/>
          </p:cNvSpPr>
          <p:nvPr/>
        </p:nvSpPr>
        <p:spPr>
          <a:xfrm xmlns:a="http://schemas.openxmlformats.org/drawingml/2006/main">
            <a:off x="609600" y="409575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4</a:t>
            </a:r>
          </a:p>
        </p:txBody>
      </p:sp>
      <p:sp>
        <p:nvSpPr>
          <p:cNvPr id="8" name="">
            <a:extLst xmlns:a="http://schemas.openxmlformats.org/drawingml/2006/main">
              <a:ext uri="{FF2B5EF4-FFF2-40B4-BE49-F238E27FC236}">
                <a16:creationId xmlns:a16="http://schemas.microsoft.com/office/drawing/2014/main" id="{2B179BB5-2A3F-423D-91D3-9D326E03B31D}"/>
              </a:ext>
            </a:extLst>
          </p:cNvPr>
          <p:cNvSpPr>
            <a:spLocks xmlns:a="http://schemas.openxmlformats.org/drawingml/2006/main" noGrp="1"/>
          </p:cNvSpPr>
          <p:nvPr/>
        </p:nvSpPr>
        <p:spPr>
          <a:xfrm xmlns:a="http://schemas.openxmlformats.org/drawingml/2006/main">
            <a:off x="609600" y="463867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Stern: wiederhole fortlaufend → ändere y um -5 → warte 0.05 Sekunden; falls y-Position &lt; -170: gehe zu x:Zufallszahl(-200,200) y:160</a:t>
            </a:r>
          </a:p>
        </p:txBody>
      </p:sp>
    </p:spTree>
    <p:extLst>
      <p:ext uri="{BB962C8B-B14F-4D97-AF65-F5344CB8AC3E}">
        <p14:creationId xmlns:p14="http://schemas.microsoft.com/office/powerpoint/2010/main" val="107555819"/>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201C0EC-B063-4A8E-AC47-FF10DB4038B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2 · 50 MINUTEN</a:t>
            </a:r>
          </a:p>
        </p:txBody>
      </p:sp>
      <p:sp>
        <p:nvSpPr>
          <p:cNvPr id="2" name="">
            <a:extLst xmlns:a="http://schemas.openxmlformats.org/drawingml/2006/main">
              <a:ext uri="{FF2B5EF4-FFF2-40B4-BE49-F238E27FC236}">
                <a16:creationId xmlns:a16="http://schemas.microsoft.com/office/drawing/2014/main" id="{2F7D5CA6-D2AC-419A-A250-5B2DF505F64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Grundspiel bauen</a:t>
            </a:r>
          </a:p>
        </p:txBody>
      </p:sp>
      <p:sp>
        <p:nvSpPr>
          <p:cNvPr id="3" name="">
            <a:extLst xmlns:a="http://schemas.openxmlformats.org/drawingml/2006/main">
              <a:ext uri="{FF2B5EF4-FFF2-40B4-BE49-F238E27FC236}">
                <a16:creationId xmlns:a16="http://schemas.microsoft.com/office/drawing/2014/main" id="{35581DC8-E5DF-4D20-864D-42A0B8F3F56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6EB52057-5B57-4E07-B163-03606F1368C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108</a:t>
            </a:r>
          </a:p>
        </p:txBody>
      </p:sp>
      <p:sp>
        <p:nvSpPr>
          <p:cNvPr id="5" name="">
            <a:extLst xmlns:a="http://schemas.openxmlformats.org/drawingml/2006/main">
              <a:ext uri="{FF2B5EF4-FFF2-40B4-BE49-F238E27FC236}">
                <a16:creationId xmlns:a16="http://schemas.microsoft.com/office/drawing/2014/main" id="{E4C5C4FA-8AAF-4DF4-8096-129BF6644C78}"/>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71B95C7F-6CAB-4CE5-84F7-963ECCD3AE3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Programmiere Start und Steuerung. Setze Punkte beim Start auf 0 und lass den Stern wiederholt fallen.</a:t>
            </a:r>
          </a:p>
        </p:txBody>
      </p:sp>
      <p:sp>
        <p:nvSpPr>
          <p:cNvPr id="7" name="">
            <a:extLst xmlns:a="http://schemas.openxmlformats.org/drawingml/2006/main">
              <a:ext uri="{FF2B5EF4-FFF2-40B4-BE49-F238E27FC236}">
                <a16:creationId xmlns:a16="http://schemas.microsoft.com/office/drawing/2014/main" id="{DA832B9A-E937-4D14-83BC-07AD15F92EA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28A35E6A-6A2F-4E8E-AC44-A17445E7616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Teste drei Neustarts und erkläre, was Hardware und Programm jeweils zur Ausführung beitragen.</a:t>
            </a:r>
          </a:p>
        </p:txBody>
      </p:sp>
      <p:sp>
        <p:nvSpPr>
          <p:cNvPr id="9" name="">
            <a:extLst xmlns:a="http://schemas.openxmlformats.org/drawingml/2006/main">
              <a:ext uri="{FF2B5EF4-FFF2-40B4-BE49-F238E27FC236}">
                <a16:creationId xmlns:a16="http://schemas.microsoft.com/office/drawing/2014/main" id="{174CC02A-1A91-4DCF-9083-38F26A7B27A6}"/>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FDBBCBF6-3EF3-4DB3-A36E-BE2509046FAA}"/>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muss der Startzustand festgelegt sein?</a:t>
            </a:r>
          </a:p>
        </p:txBody>
      </p:sp>
    </p:spTree>
    <p:extLst>
      <p:ext uri="{BB962C8B-B14F-4D97-AF65-F5344CB8AC3E}">
        <p14:creationId xmlns:p14="http://schemas.microsoft.com/office/powerpoint/2010/main" val="518994882"/>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3872152-8E3E-4D5B-999F-9814CC64EAD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3 · ZUERST ANSEHEN</a:t>
            </a:r>
          </a:p>
        </p:txBody>
      </p:sp>
      <p:sp>
        <p:nvSpPr>
          <p:cNvPr id="2" name="">
            <a:extLst xmlns:a="http://schemas.openxmlformats.org/drawingml/2006/main">
              <a:ext uri="{FF2B5EF4-FFF2-40B4-BE49-F238E27FC236}">
                <a16:creationId xmlns:a16="http://schemas.microsoft.com/office/drawing/2014/main" id="{B650DA47-D80F-4299-8C91-0C79AC6CD8E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8B2D1535-8086-4320-B921-7E566810D24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d9c693a13f54a35"/>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344522007"/>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7EB59CC-36A8-4006-8655-172B986F936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3 · GEMEINSAM NACHMACHEN</a:t>
            </a:r>
          </a:p>
        </p:txBody>
      </p:sp>
      <p:sp>
        <p:nvSpPr>
          <p:cNvPr id="2" name="">
            <a:extLst xmlns:a="http://schemas.openxmlformats.org/drawingml/2006/main">
              <a:ext uri="{FF2B5EF4-FFF2-40B4-BE49-F238E27FC236}">
                <a16:creationId xmlns:a16="http://schemas.microsoft.com/office/drawing/2014/main" id="{32EF865D-47EB-46C0-ABBB-6C8AA08E443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Treffer und Ende</a:t>
            </a:r>
          </a:p>
        </p:txBody>
      </p:sp>
      <p:sp>
        <p:nvSpPr>
          <p:cNvPr id="3" name="">
            <a:extLst xmlns:a="http://schemas.openxmlformats.org/drawingml/2006/main">
              <a:ext uri="{FF2B5EF4-FFF2-40B4-BE49-F238E27FC236}">
                <a16:creationId xmlns:a16="http://schemas.microsoft.com/office/drawing/2014/main" id="{78039D1E-37CA-4BCE-8B26-88EB9424100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77841A7-89D4-42F9-A5DD-FB53B4AE4F7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110</a:t>
            </a:r>
          </a:p>
        </p:txBody>
      </p:sp>
      <p:sp>
        <p:nvSpPr>
          <p:cNvPr id="5" name="">
            <a:extLst xmlns:a="http://schemas.openxmlformats.org/drawingml/2006/main">
              <a:ext uri="{FF2B5EF4-FFF2-40B4-BE49-F238E27FC236}">
                <a16:creationId xmlns:a16="http://schemas.microsoft.com/office/drawing/2014/main" id="{5B0B505B-0220-4173-A92B-73BB2C3EF7CE}"/>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60A27B8-C7DE-423D-8D5F-456EF2016BE7}"/>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Scratch und wähle die benötigte Figur rechts unter der Bühne.</a:t>
            </a:r>
          </a:p>
        </p:txBody>
      </p:sp>
      <p:sp>
        <p:nvSpPr>
          <p:cNvPr id="7" name="">
            <a:extLst xmlns:a="http://schemas.openxmlformats.org/drawingml/2006/main">
              <a:ext uri="{FF2B5EF4-FFF2-40B4-BE49-F238E27FC236}">
                <a16:creationId xmlns:a16="http://schemas.microsoft.com/office/drawing/2014/main" id="{9ECA83C2-A8DE-4177-A100-8B4CD315481D}"/>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E77B24DD-6A86-4948-96A0-D938B3862465}"/>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Lege unter Variablen die im Blockplan genannten Variablen oder Listen an. Variablen speichern einen Wert; Listen mehrere Einträge.</a:t>
            </a:r>
          </a:p>
        </p:txBody>
      </p:sp>
      <p:sp>
        <p:nvSpPr>
          <p:cNvPr id="9" name="">
            <a:extLst xmlns:a="http://schemas.openxmlformats.org/drawingml/2006/main">
              <a:ext uri="{FF2B5EF4-FFF2-40B4-BE49-F238E27FC236}">
                <a16:creationId xmlns:a16="http://schemas.microsoft.com/office/drawing/2014/main" id="{0FA6E0F7-929A-49C5-8E5A-950A8CB65DF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83BF2424-E896-4772-B3C3-E83D570FE09E}"/>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Ziehe Ereignis-, Steuerungs-, Fühlen- und Operatorblöcke aus den gleichnamigen Kategorien in den Codebereich. Baue den Blockplan schrittweise nach.</a:t>
            </a:r>
          </a:p>
        </p:txBody>
      </p:sp>
      <p:sp>
        <p:nvSpPr>
          <p:cNvPr id="11" name="">
            <a:extLst xmlns:a="http://schemas.openxmlformats.org/drawingml/2006/main">
              <a:ext uri="{FF2B5EF4-FFF2-40B4-BE49-F238E27FC236}">
                <a16:creationId xmlns:a16="http://schemas.microsoft.com/office/drawing/2014/main" id="{937E2972-DCA0-47D3-AA5F-DFFF2A18D90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B461CA14-98E4-42EF-8AF7-01F785CA919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nach jedem Teil mit der grünen Flagge. Beobachte Bühne, Variablen und Listen; vergleiche mit dem genannten Test.</a:t>
            </a:r>
          </a:p>
        </p:txBody>
      </p:sp>
      <p:sp>
        <p:nvSpPr>
          <p:cNvPr id="13" name="">
            <a:extLst xmlns:a="http://schemas.openxmlformats.org/drawingml/2006/main">
              <a:ext uri="{FF2B5EF4-FFF2-40B4-BE49-F238E27FC236}">
                <a16:creationId xmlns:a16="http://schemas.microsoft.com/office/drawing/2014/main" id="{BB463403-7141-4A21-9D78-D841022794C4}"/>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7C7C7DE7-453A-4515-8FD9-B25D29422A5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die .sb3-Datei lokal und lade sie in OneDrive hoch. Nach erneutem Laden muss derselbe Test funktionieren.</a:t>
            </a:r>
          </a:p>
        </p:txBody>
      </p:sp>
    </p:spTree>
    <p:extLst>
      <p:ext uri="{BB962C8B-B14F-4D97-AF65-F5344CB8AC3E}">
        <p14:creationId xmlns:p14="http://schemas.microsoft.com/office/powerpoint/2010/main" val="2035464421"/>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562D79E-8DDF-4845-BA70-65CB985BC54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3 · SCRATCH-BLOCKPLAN</a:t>
            </a:r>
          </a:p>
        </p:txBody>
      </p:sp>
      <p:sp>
        <p:nvSpPr>
          <p:cNvPr id="2" name="">
            <a:extLst xmlns:a="http://schemas.openxmlformats.org/drawingml/2006/main">
              <a:ext uri="{FF2B5EF4-FFF2-40B4-BE49-F238E27FC236}">
                <a16:creationId xmlns:a16="http://schemas.microsoft.com/office/drawing/2014/main" id="{5C86B2C3-1FCE-4C73-BCDC-89331BD3747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Diese Blöcke verbindest du</a:t>
            </a:r>
          </a:p>
        </p:txBody>
      </p:sp>
      <p:sp>
        <p:nvSpPr>
          <p:cNvPr id="3" name="">
            <a:extLst xmlns:a="http://schemas.openxmlformats.org/drawingml/2006/main">
              <a:ext uri="{FF2B5EF4-FFF2-40B4-BE49-F238E27FC236}">
                <a16:creationId xmlns:a16="http://schemas.microsoft.com/office/drawing/2014/main" id="{38B3A4A8-10ED-4DD9-8E8D-2E15A04BA32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369BB643-9D55-4399-B6CA-947531B4658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111</a:t>
            </a:r>
          </a:p>
        </p:txBody>
      </p:sp>
      <p:sp>
        <p:nvSpPr>
          <p:cNvPr id="5" name="">
            <a:extLst xmlns:a="http://schemas.openxmlformats.org/drawingml/2006/main">
              <a:ext uri="{FF2B5EF4-FFF2-40B4-BE49-F238E27FC236}">
                <a16:creationId xmlns:a16="http://schemas.microsoft.com/office/drawing/2014/main" id="{507F95D3-F6C5-492D-80C3-E6305FC8FE96}"/>
              </a:ext>
            </a:extLst>
          </p:cNvPr>
          <p:cNvSpPr>
            <a:spLocks xmlns:a="http://schemas.openxmlformats.org/drawingml/2006/main" noGrp="1"/>
          </p:cNvSpPr>
          <p:nvPr/>
        </p:nvSpPr>
        <p:spPr>
          <a:xfrm xmlns:a="http://schemas.openxmlformats.org/drawingml/2006/main">
            <a:off x="609600" y="20193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1</a:t>
            </a:r>
          </a:p>
        </p:txBody>
      </p:sp>
      <p:sp>
        <p:nvSpPr>
          <p:cNvPr id="6" name="">
            <a:extLst xmlns:a="http://schemas.openxmlformats.org/drawingml/2006/main">
              <a:ext uri="{FF2B5EF4-FFF2-40B4-BE49-F238E27FC236}">
                <a16:creationId xmlns:a16="http://schemas.microsoft.com/office/drawing/2014/main" id="{71F817B9-F46A-4234-916A-DC706A91F739}"/>
              </a:ext>
            </a:extLst>
          </p:cNvPr>
          <p:cNvSpPr>
            <a:spLocks xmlns:a="http://schemas.openxmlformats.org/drawingml/2006/main" noGrp="1"/>
          </p:cNvSpPr>
          <p:nvPr/>
        </p:nvSpPr>
        <p:spPr>
          <a:xfrm xmlns:a="http://schemas.openxmlformats.org/drawingml/2006/main">
            <a:off x="609600" y="256222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Im Stern, innerhalb wiederhole fortlaufend: falls wird Fangfigur berührt? → ändere Punkte um 1 → gehe zu x:Zufallszahl(-200,200) y:160</a:t>
            </a:r>
          </a:p>
        </p:txBody>
      </p:sp>
      <p:sp>
        <p:nvSpPr>
          <p:cNvPr id="7" name="">
            <a:extLst xmlns:a="http://schemas.openxmlformats.org/drawingml/2006/main">
              <a:ext uri="{FF2B5EF4-FFF2-40B4-BE49-F238E27FC236}">
                <a16:creationId xmlns:a16="http://schemas.microsoft.com/office/drawing/2014/main" id="{96234E96-1C10-4793-B077-3B41814AE11F}"/>
              </a:ext>
            </a:extLst>
          </p:cNvPr>
          <p:cNvSpPr>
            <a:spLocks xmlns:a="http://schemas.openxmlformats.org/drawingml/2006/main" noGrp="1"/>
          </p:cNvSpPr>
          <p:nvPr/>
        </p:nvSpPr>
        <p:spPr>
          <a:xfrm xmlns:a="http://schemas.openxmlformats.org/drawingml/2006/main">
            <a:off x="609600" y="409575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2</a:t>
            </a:r>
          </a:p>
        </p:txBody>
      </p:sp>
      <p:sp>
        <p:nvSpPr>
          <p:cNvPr id="8" name="">
            <a:extLst xmlns:a="http://schemas.openxmlformats.org/drawingml/2006/main">
              <a:ext uri="{FF2B5EF4-FFF2-40B4-BE49-F238E27FC236}">
                <a16:creationId xmlns:a16="http://schemas.microsoft.com/office/drawing/2014/main" id="{6E557D92-E5E6-4EFD-9A5A-D754CCD963B8}"/>
              </a:ext>
            </a:extLst>
          </p:cNvPr>
          <p:cNvSpPr>
            <a:spLocks xmlns:a="http://schemas.openxmlformats.org/drawingml/2006/main" noGrp="1"/>
          </p:cNvSpPr>
          <p:nvPr/>
        </p:nvSpPr>
        <p:spPr>
          <a:xfrm xmlns:a="http://schemas.openxmlformats.org/drawingml/2006/main">
            <a:off x="609600" y="463867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Danach: falls Punkte &gt; 4 → sage „Geschafft!“ → stoppe alles</a:t>
            </a:r>
          </a:p>
        </p:txBody>
      </p:sp>
    </p:spTree>
    <p:extLst>
      <p:ext uri="{BB962C8B-B14F-4D97-AF65-F5344CB8AC3E}">
        <p14:creationId xmlns:p14="http://schemas.microsoft.com/office/powerpoint/2010/main" val="2042281255"/>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AA6A2AF-2073-4BC2-9968-7D620D0E571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3 · SCRATCH-BLOCKPLAN</a:t>
            </a:r>
          </a:p>
        </p:txBody>
      </p:sp>
      <p:sp>
        <p:nvSpPr>
          <p:cNvPr id="2" name="">
            <a:extLst xmlns:a="http://schemas.openxmlformats.org/drawingml/2006/main">
              <a:ext uri="{FF2B5EF4-FFF2-40B4-BE49-F238E27FC236}">
                <a16:creationId xmlns:a16="http://schemas.microsoft.com/office/drawing/2014/main" id="{523BEB64-62AA-480A-A99F-6118A3353ED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Diese Blöcke verbindest du</a:t>
            </a:r>
          </a:p>
        </p:txBody>
      </p:sp>
      <p:sp>
        <p:nvSpPr>
          <p:cNvPr id="3" name="">
            <a:extLst xmlns:a="http://schemas.openxmlformats.org/drawingml/2006/main">
              <a:ext uri="{FF2B5EF4-FFF2-40B4-BE49-F238E27FC236}">
                <a16:creationId xmlns:a16="http://schemas.microsoft.com/office/drawing/2014/main" id="{74CE4374-B7F1-4E1D-A560-D51DF38933D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846516DA-CB9F-47E4-9EBE-A8BBC36875D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112</a:t>
            </a:r>
          </a:p>
        </p:txBody>
      </p:sp>
      <p:sp>
        <p:nvSpPr>
          <p:cNvPr id="5" name="">
            <a:extLst xmlns:a="http://schemas.openxmlformats.org/drawingml/2006/main">
              <a:ext uri="{FF2B5EF4-FFF2-40B4-BE49-F238E27FC236}">
                <a16:creationId xmlns:a16="http://schemas.microsoft.com/office/drawing/2014/main" id="{C787A8EB-140E-428C-8A22-8D819BEA1903}"/>
              </a:ext>
            </a:extLst>
          </p:cNvPr>
          <p:cNvSpPr>
            <a:spLocks xmlns:a="http://schemas.openxmlformats.org/drawingml/2006/main" noGrp="1"/>
          </p:cNvSpPr>
          <p:nvPr/>
        </p:nvSpPr>
        <p:spPr>
          <a:xfrm xmlns:a="http://schemas.openxmlformats.org/drawingml/2006/main">
            <a:off x="609600" y="20193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3</a:t>
            </a:r>
          </a:p>
        </p:txBody>
      </p:sp>
      <p:sp>
        <p:nvSpPr>
          <p:cNvPr id="6" name="">
            <a:extLst xmlns:a="http://schemas.openxmlformats.org/drawingml/2006/main">
              <a:ext uri="{FF2B5EF4-FFF2-40B4-BE49-F238E27FC236}">
                <a16:creationId xmlns:a16="http://schemas.microsoft.com/office/drawing/2014/main" id="{D6846A6D-1C98-4109-8E42-1F0019B7F6A6}"/>
              </a:ext>
            </a:extLst>
          </p:cNvPr>
          <p:cNvSpPr>
            <a:spLocks xmlns:a="http://schemas.openxmlformats.org/drawingml/2006/main" noGrp="1"/>
          </p:cNvSpPr>
          <p:nvPr/>
        </p:nvSpPr>
        <p:spPr>
          <a:xfrm xmlns:a="http://schemas.openxmlformats.org/drawingml/2006/main">
            <a:off x="609600" y="256222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Das Zurücksetzen nach jedem Treffer verhindert Mehrfachpunkte durch dieselbe Berührung.</a:t>
            </a:r>
          </a:p>
        </p:txBody>
      </p:sp>
      <p:sp>
        <p:nvSpPr>
          <p:cNvPr id="7" name="">
            <a:extLst xmlns:a="http://schemas.openxmlformats.org/drawingml/2006/main">
              <a:ext uri="{FF2B5EF4-FFF2-40B4-BE49-F238E27FC236}">
                <a16:creationId xmlns:a16="http://schemas.microsoft.com/office/drawing/2014/main" id="{40C53D48-4552-4A8A-B273-745333A104C7}"/>
              </a:ext>
            </a:extLst>
          </p:cNvPr>
          <p:cNvSpPr>
            <a:spLocks xmlns:a="http://schemas.openxmlformats.org/drawingml/2006/main" noGrp="1"/>
          </p:cNvSpPr>
          <p:nvPr/>
        </p:nvSpPr>
        <p:spPr>
          <a:xfrm xmlns:a="http://schemas.openxmlformats.org/drawingml/2006/main">
            <a:off x="609600" y="409575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4</a:t>
            </a:r>
          </a:p>
        </p:txBody>
      </p:sp>
      <p:sp>
        <p:nvSpPr>
          <p:cNvPr id="8" name="">
            <a:extLst xmlns:a="http://schemas.openxmlformats.org/drawingml/2006/main">
              <a:ext uri="{FF2B5EF4-FFF2-40B4-BE49-F238E27FC236}">
                <a16:creationId xmlns:a16="http://schemas.microsoft.com/office/drawing/2014/main" id="{4287BB03-58F8-46D2-A57A-598AC35B9DA1}"/>
              </a:ext>
            </a:extLst>
          </p:cNvPr>
          <p:cNvSpPr>
            <a:spLocks xmlns:a="http://schemas.openxmlformats.org/drawingml/2006/main" noGrp="1"/>
          </p:cNvSpPr>
          <p:nvPr/>
        </p:nvSpPr>
        <p:spPr>
          <a:xfrm xmlns:a="http://schemas.openxmlformats.org/drawingml/2006/main">
            <a:off x="609600" y="463867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Test: absichtlich verfehlen, genau einmal treffen, fünfmal treffen; Punkte nach Neustart wieder 0.</a:t>
            </a:r>
          </a:p>
        </p:txBody>
      </p:sp>
    </p:spTree>
    <p:extLst>
      <p:ext uri="{BB962C8B-B14F-4D97-AF65-F5344CB8AC3E}">
        <p14:creationId xmlns:p14="http://schemas.microsoft.com/office/powerpoint/2010/main" val="254856735"/>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E00D3B7-554F-44FA-9875-29191AC565E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3 · 50 MINUTEN</a:t>
            </a:r>
          </a:p>
        </p:txBody>
      </p:sp>
      <p:sp>
        <p:nvSpPr>
          <p:cNvPr id="2" name="">
            <a:extLst xmlns:a="http://schemas.openxmlformats.org/drawingml/2006/main">
              <a:ext uri="{FF2B5EF4-FFF2-40B4-BE49-F238E27FC236}">
                <a16:creationId xmlns:a16="http://schemas.microsoft.com/office/drawing/2014/main" id="{2BC13F4D-5361-430E-9BC4-AE95526840B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Treffer und Ende</a:t>
            </a:r>
          </a:p>
        </p:txBody>
      </p:sp>
      <p:sp>
        <p:nvSpPr>
          <p:cNvPr id="3" name="">
            <a:extLst xmlns:a="http://schemas.openxmlformats.org/drawingml/2006/main">
              <a:ext uri="{FF2B5EF4-FFF2-40B4-BE49-F238E27FC236}">
                <a16:creationId xmlns:a16="http://schemas.microsoft.com/office/drawing/2014/main" id="{47D0A7BA-59C9-4CA6-8808-B64BA265FD7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C8BF800F-CF5A-4EB5-A58E-EAFB50E2A98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113</a:t>
            </a:r>
          </a:p>
        </p:txBody>
      </p:sp>
      <p:sp>
        <p:nvSpPr>
          <p:cNvPr id="5" name="">
            <a:extLst xmlns:a="http://schemas.openxmlformats.org/drawingml/2006/main">
              <a:ext uri="{FF2B5EF4-FFF2-40B4-BE49-F238E27FC236}">
                <a16:creationId xmlns:a16="http://schemas.microsoft.com/office/drawing/2014/main" id="{088B0AD2-A8B6-4B1E-BCB2-7C3FB03036B6}"/>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256554CF-9B50-4738-88AD-0F4F753CF91F}"/>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Programmiere: Bei Berührung steigt Punkte um 1 und der Stern startet neu. Bei mindestens 5 Punkten endet das Spiel.</a:t>
            </a:r>
          </a:p>
        </p:txBody>
      </p:sp>
      <p:sp>
        <p:nvSpPr>
          <p:cNvPr id="7" name="">
            <a:extLst xmlns:a="http://schemas.openxmlformats.org/drawingml/2006/main">
              <a:ext uri="{FF2B5EF4-FFF2-40B4-BE49-F238E27FC236}">
                <a16:creationId xmlns:a16="http://schemas.microsoft.com/office/drawing/2014/main" id="{F45310E8-87C1-4F7D-AC67-80B6F48B4247}"/>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E2BD8152-B620-470A-A216-3CEFABE2AFCD}"/>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Teste einen Treffer, ein Verfehlen und das Spielende. Verhindere, dass eine lange Berührung mehrfach zählt.</a:t>
            </a:r>
          </a:p>
        </p:txBody>
      </p:sp>
      <p:sp>
        <p:nvSpPr>
          <p:cNvPr id="9" name="">
            <a:extLst xmlns:a="http://schemas.openxmlformats.org/drawingml/2006/main">
              <a:ext uri="{FF2B5EF4-FFF2-40B4-BE49-F238E27FC236}">
                <a16:creationId xmlns:a16="http://schemas.microsoft.com/office/drawing/2014/main" id="{6947BE02-9FEF-4BB9-BB82-F6960891457E}"/>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DD75B001-79F0-4DA6-87DF-551542FF1C41}"/>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Welcher Testfall hat einen Fehler sichtbar gemacht?</a:t>
            </a:r>
          </a:p>
        </p:txBody>
      </p:sp>
    </p:spTree>
    <p:extLst>
      <p:ext uri="{BB962C8B-B14F-4D97-AF65-F5344CB8AC3E}">
        <p14:creationId xmlns:p14="http://schemas.microsoft.com/office/powerpoint/2010/main" val="1407961162"/>
      </p:ext>
    </p:extLst>
  </p:cSld>
</p:sld>
</file>

<file path=ppt/slides/slide1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B6A776B-B9A6-4ECF-8E17-E873A401EA2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4 · ZUERST ANSEHEN</a:t>
            </a:r>
          </a:p>
        </p:txBody>
      </p:sp>
      <p:sp>
        <p:nvSpPr>
          <p:cNvPr id="2" name="">
            <a:extLst xmlns:a="http://schemas.openxmlformats.org/drawingml/2006/main">
              <a:ext uri="{FF2B5EF4-FFF2-40B4-BE49-F238E27FC236}">
                <a16:creationId xmlns:a16="http://schemas.microsoft.com/office/drawing/2014/main" id="{24241029-D08C-44D4-8066-78B8C7CA14E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4B8166BF-4EF9-4EA7-80F7-8122C16C94C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b58f97f91014ebc"/>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32886690"/>
      </p:ext>
    </p:extLst>
  </p:cSld>
</p:sld>
</file>

<file path=ppt/slides/slide1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0D58B73-682E-49C4-8580-7A58894A427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4 · GEMEINSAM NACHMACHEN</a:t>
            </a:r>
          </a:p>
        </p:txBody>
      </p:sp>
      <p:sp>
        <p:nvSpPr>
          <p:cNvPr id="2" name="">
            <a:extLst xmlns:a="http://schemas.openxmlformats.org/drawingml/2006/main">
              <a:ext uri="{FF2B5EF4-FFF2-40B4-BE49-F238E27FC236}">
                <a16:creationId xmlns:a16="http://schemas.microsoft.com/office/drawing/2014/main" id="{2FA8932E-8453-4603-990E-E7FAD350C36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Fehler und Rechte</a:t>
            </a:r>
          </a:p>
        </p:txBody>
      </p:sp>
      <p:sp>
        <p:nvSpPr>
          <p:cNvPr id="3" name="">
            <a:extLst xmlns:a="http://schemas.openxmlformats.org/drawingml/2006/main">
              <a:ext uri="{FF2B5EF4-FFF2-40B4-BE49-F238E27FC236}">
                <a16:creationId xmlns:a16="http://schemas.microsoft.com/office/drawing/2014/main" id="{3745E67E-0C3A-4EDA-B5E1-416BD3A130A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CE41503F-E895-4A05-A08D-844E3831BC7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115</a:t>
            </a:r>
          </a:p>
        </p:txBody>
      </p:sp>
      <p:sp>
        <p:nvSpPr>
          <p:cNvPr id="5" name="">
            <a:extLst xmlns:a="http://schemas.openxmlformats.org/drawingml/2006/main">
              <a:ext uri="{FF2B5EF4-FFF2-40B4-BE49-F238E27FC236}">
                <a16:creationId xmlns:a16="http://schemas.microsoft.com/office/drawing/2014/main" id="{4AA5AEC5-0DC6-4A67-991C-FFEA7D6E30B4}"/>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D6C95850-8AD7-45DD-9D3B-7FD257A1D14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vorbereiteten Scratch-Editor. Wähle die Sprache Deutsch; speichere ohne öffentliches Konto.</a:t>
            </a:r>
          </a:p>
        </p:txBody>
      </p:sp>
      <p:sp>
        <p:nvSpPr>
          <p:cNvPr id="7" name="">
            <a:extLst xmlns:a="http://schemas.openxmlformats.org/drawingml/2006/main">
              <a:ext uri="{FF2B5EF4-FFF2-40B4-BE49-F238E27FC236}">
                <a16:creationId xmlns:a16="http://schemas.microsoft.com/office/drawing/2014/main" id="{74D49962-2BB3-47AC-BA4C-D8298BAF3BAB}"/>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4E86F87C-06AB-4241-AA93-401370F3F8CD}"/>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Links stehen Blockgruppen, in der Mitte baust du den Code, rechts siehst du Bühne und Figuren. Ziehe einen Block aus der linken Liste in die Mitte.</a:t>
            </a:r>
          </a:p>
        </p:txBody>
      </p:sp>
      <p:sp>
        <p:nvSpPr>
          <p:cNvPr id="9" name="">
            <a:extLst xmlns:a="http://schemas.openxmlformats.org/drawingml/2006/main">
              <a:ext uri="{FF2B5EF4-FFF2-40B4-BE49-F238E27FC236}">
                <a16:creationId xmlns:a16="http://schemas.microsoft.com/office/drawing/2014/main" id="{60B8682E-9A53-4CED-8B58-7F1B238B5F47}"/>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99831873-D12E-4803-876C-2037816CD2C9}"/>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Baue zunächst den Teil „Soll: ein Punkt pro Treffer“. Verbinde die Blöcke unter einem Ereignis, etwa Wenn grüne Flagge angeklickt wird.</a:t>
            </a:r>
          </a:p>
        </p:txBody>
      </p:sp>
      <p:sp>
        <p:nvSpPr>
          <p:cNvPr id="11" name="">
            <a:extLst xmlns:a="http://schemas.openxmlformats.org/drawingml/2006/main">
              <a:ext uri="{FF2B5EF4-FFF2-40B4-BE49-F238E27FC236}">
                <a16:creationId xmlns:a16="http://schemas.microsoft.com/office/drawing/2014/main" id="{D5A215C5-B625-47FD-BC2A-2DD822AA13AE}"/>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723CE92F-EF2A-4F7C-85BE-3F7F9CFCC748}"/>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die grüne Flagge. Führe den Test aus Aufgabe B durch und vergleiche Soll und Ist. Ändere jeweils nur einen Fehler.</a:t>
            </a:r>
          </a:p>
        </p:txBody>
      </p:sp>
      <p:sp>
        <p:nvSpPr>
          <p:cNvPr id="13" name="">
            <a:extLst xmlns:a="http://schemas.openxmlformats.org/drawingml/2006/main">
              <a:ext uri="{FF2B5EF4-FFF2-40B4-BE49-F238E27FC236}">
                <a16:creationId xmlns:a16="http://schemas.microsoft.com/office/drawing/2014/main" id="{CA540A99-FABA-4315-9643-4D275A23D957}"/>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2D831E8-3823-469C-AF20-7EBBD7FC5763}"/>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über Datei &gt; Auf deinem Computer speichern. Lade K2_Sternspiel_Kennung.sb3 in OneDrive hoch. Öffne die Datei erneut über Datei &gt; Von deinem Computer laden.</a:t>
            </a:r>
          </a:p>
        </p:txBody>
      </p:sp>
    </p:spTree>
    <p:extLst>
      <p:ext uri="{BB962C8B-B14F-4D97-AF65-F5344CB8AC3E}">
        <p14:creationId xmlns:p14="http://schemas.microsoft.com/office/powerpoint/2010/main" val="929203922"/>
      </p:ext>
    </p:extLst>
  </p:cSld>
</p:sld>
</file>

<file path=ppt/slides/slide1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622C961-2246-4EF7-8984-69FBB3CE322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4 · 50 MINUTEN</a:t>
            </a:r>
          </a:p>
        </p:txBody>
      </p:sp>
      <p:sp>
        <p:nvSpPr>
          <p:cNvPr id="2" name="">
            <a:extLst xmlns:a="http://schemas.openxmlformats.org/drawingml/2006/main">
              <a:ext uri="{FF2B5EF4-FFF2-40B4-BE49-F238E27FC236}">
                <a16:creationId xmlns:a16="http://schemas.microsoft.com/office/drawing/2014/main" id="{42A39D13-6575-41F0-8489-DA874484AB9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Fehler und Rechte</a:t>
            </a:r>
          </a:p>
        </p:txBody>
      </p:sp>
      <p:sp>
        <p:nvSpPr>
          <p:cNvPr id="3" name="">
            <a:extLst xmlns:a="http://schemas.openxmlformats.org/drawingml/2006/main">
              <a:ext uri="{FF2B5EF4-FFF2-40B4-BE49-F238E27FC236}">
                <a16:creationId xmlns:a16="http://schemas.microsoft.com/office/drawing/2014/main" id="{97EDAB99-38F5-4CB6-A648-2F9FE654C9D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D79BA341-65C3-485A-B500-D9513A4961B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116</a:t>
            </a:r>
          </a:p>
        </p:txBody>
      </p:sp>
      <p:sp>
        <p:nvSpPr>
          <p:cNvPr id="5" name="">
            <a:extLst xmlns:a="http://schemas.openxmlformats.org/drawingml/2006/main">
              <a:ext uri="{FF2B5EF4-FFF2-40B4-BE49-F238E27FC236}">
                <a16:creationId xmlns:a16="http://schemas.microsoft.com/office/drawing/2014/main" id="{F7D4F61C-28A2-437B-BDE4-DC3F0E8A0746}"/>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C20B309C-27B0-4BCD-B8FD-EAC7DF593BD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eine andere Person spielen. Notiere Soll, Ist und Auslöser eines Fehlers und verbessere den Code.</a:t>
            </a:r>
          </a:p>
        </p:txBody>
      </p:sp>
      <p:sp>
        <p:nvSpPr>
          <p:cNvPr id="7" name="">
            <a:extLst xmlns:a="http://schemas.openxmlformats.org/drawingml/2006/main">
              <a:ext uri="{FF2B5EF4-FFF2-40B4-BE49-F238E27FC236}">
                <a16:creationId xmlns:a16="http://schemas.microsoft.com/office/drawing/2014/main" id="{C0EB3FB1-562F-41F7-96CE-EED51622F774}"/>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0F647150-4867-4BF6-90AF-845A5D05A74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Ergänze im Projekt eine Anleitung und Urheberangaben für alle verwendeten Elemente. Beim Remix nenne auch die Herkunft.</a:t>
            </a:r>
          </a:p>
        </p:txBody>
      </p:sp>
      <p:sp>
        <p:nvSpPr>
          <p:cNvPr id="9" name="">
            <a:extLst xmlns:a="http://schemas.openxmlformats.org/drawingml/2006/main">
              <a:ext uri="{FF2B5EF4-FFF2-40B4-BE49-F238E27FC236}">
                <a16:creationId xmlns:a16="http://schemas.microsoft.com/office/drawing/2014/main" id="{0F98A9FB-8709-4912-9DAA-9CC4EC01531A}"/>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165A7017-0154-4B48-B2FD-E299911B849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unterscheidet einen reproduzierbaren Fehler von einer Vermutung?</a:t>
            </a:r>
          </a:p>
        </p:txBody>
      </p:sp>
    </p:spTree>
    <p:extLst>
      <p:ext uri="{BB962C8B-B14F-4D97-AF65-F5344CB8AC3E}">
        <p14:creationId xmlns:p14="http://schemas.microsoft.com/office/powerpoint/2010/main" val="265411690"/>
      </p:ext>
    </p:extLst>
  </p:cSld>
</p:sld>
</file>

<file path=ppt/slides/slide1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577D267-F177-4DBA-BB63-153F2AC2209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5 · ZUERST ANSEHEN</a:t>
            </a:r>
          </a:p>
        </p:txBody>
      </p:sp>
      <p:sp>
        <p:nvSpPr>
          <p:cNvPr id="2" name="">
            <a:extLst xmlns:a="http://schemas.openxmlformats.org/drawingml/2006/main">
              <a:ext uri="{FF2B5EF4-FFF2-40B4-BE49-F238E27FC236}">
                <a16:creationId xmlns:a16="http://schemas.microsoft.com/office/drawing/2014/main" id="{56D3D044-1334-41CB-94CB-5ABA849375B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3" name="">
            <a:extLst xmlns:a="http://schemas.openxmlformats.org/drawingml/2006/main">
              <a:ext uri="{FF2B5EF4-FFF2-40B4-BE49-F238E27FC236}">
                <a16:creationId xmlns:a16="http://schemas.microsoft.com/office/drawing/2014/main" id="{97DAD6BF-19DE-4AD0-AEA1-0058B81A842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c6c1f2c0a3f47df"/>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120082316"/>
      </p:ext>
    </p:extLst>
  </p:cSld>
</p:sld>
</file>

<file path=ppt/slides/slide1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42B03D5-76AE-4B17-B2E0-E649DD02F6C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5 · GEMEINSAM NACHMACHEN</a:t>
            </a:r>
          </a:p>
        </p:txBody>
      </p:sp>
      <p:sp>
        <p:nvSpPr>
          <p:cNvPr id="2" name="">
            <a:extLst xmlns:a="http://schemas.openxmlformats.org/drawingml/2006/main">
              <a:ext uri="{FF2B5EF4-FFF2-40B4-BE49-F238E27FC236}">
                <a16:creationId xmlns:a16="http://schemas.microsoft.com/office/drawing/2014/main" id="{126BC4F7-CC04-46AA-9E21-D86BA0B0F2E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Abschlusstest</a:t>
            </a:r>
          </a:p>
        </p:txBody>
      </p:sp>
      <p:sp>
        <p:nvSpPr>
          <p:cNvPr id="3" name="">
            <a:extLst xmlns:a="http://schemas.openxmlformats.org/drawingml/2006/main">
              <a:ext uri="{FF2B5EF4-FFF2-40B4-BE49-F238E27FC236}">
                <a16:creationId xmlns:a16="http://schemas.microsoft.com/office/drawing/2014/main" id="{8D32BA31-FC92-4D28-8AD4-8D495E55D02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F329DE61-7345-4F6D-94C7-A8B9F7015D0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118</a:t>
            </a:r>
          </a:p>
        </p:txBody>
      </p:sp>
      <p:sp>
        <p:nvSpPr>
          <p:cNvPr id="5" name="">
            <a:extLst xmlns:a="http://schemas.openxmlformats.org/drawingml/2006/main">
              <a:ext uri="{FF2B5EF4-FFF2-40B4-BE49-F238E27FC236}">
                <a16:creationId xmlns:a16="http://schemas.microsoft.com/office/drawing/2014/main" id="{013F11F2-1472-4C3F-B834-36F140489B11}"/>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086CEC2-F081-4D1F-8811-31BAA8F0A097}"/>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vorbereiteten Scratch-Editor. Wähle die Sprache Deutsch; speichere ohne öffentliches Konto.</a:t>
            </a:r>
          </a:p>
        </p:txBody>
      </p:sp>
      <p:sp>
        <p:nvSpPr>
          <p:cNvPr id="7" name="">
            <a:extLst xmlns:a="http://schemas.openxmlformats.org/drawingml/2006/main">
              <a:ext uri="{FF2B5EF4-FFF2-40B4-BE49-F238E27FC236}">
                <a16:creationId xmlns:a16="http://schemas.microsoft.com/office/drawing/2014/main" id="{BE41213A-CD94-406D-93CA-4202E03B378F}"/>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415AB37-E29F-40B3-819F-99FD969AB261}"/>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Links stehen Blockgruppen, in der Mitte baust du den Code, rechts siehst du Bühne und Figuren. Ziehe einen Block aus der linken Liste in die Mitte.</a:t>
            </a:r>
          </a:p>
        </p:txBody>
      </p:sp>
      <p:sp>
        <p:nvSpPr>
          <p:cNvPr id="9" name="">
            <a:extLst xmlns:a="http://schemas.openxmlformats.org/drawingml/2006/main">
              <a:ext uri="{FF2B5EF4-FFF2-40B4-BE49-F238E27FC236}">
                <a16:creationId xmlns:a16="http://schemas.microsoft.com/office/drawing/2014/main" id="{FB67B4FE-E342-47D9-B0FF-760014D8F6A3}"/>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ECE91B6D-63F7-4563-A762-AB3B4F755150}"/>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Baue zunächst den Teil „Datei &gt; Auf deinem Computer speichern“. Verbinde die Blöcke unter einem Ereignis, etwa Wenn grüne Flagge angeklickt wird.</a:t>
            </a:r>
          </a:p>
        </p:txBody>
      </p:sp>
      <p:sp>
        <p:nvSpPr>
          <p:cNvPr id="11" name="">
            <a:extLst xmlns:a="http://schemas.openxmlformats.org/drawingml/2006/main">
              <a:ext uri="{FF2B5EF4-FFF2-40B4-BE49-F238E27FC236}">
                <a16:creationId xmlns:a16="http://schemas.microsoft.com/office/drawing/2014/main" id="{A9A7C088-BA11-4FFD-A2ED-896C8D10B47C}"/>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E9EA4C8D-D027-42F0-96D6-F3E30AE89FC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die grüne Flagge. Führe den Test aus Aufgabe B durch und vergleiche Soll und Ist. Ändere jeweils nur einen Fehler.</a:t>
            </a:r>
          </a:p>
        </p:txBody>
      </p:sp>
      <p:sp>
        <p:nvSpPr>
          <p:cNvPr id="13" name="">
            <a:extLst xmlns:a="http://schemas.openxmlformats.org/drawingml/2006/main">
              <a:ext uri="{FF2B5EF4-FFF2-40B4-BE49-F238E27FC236}">
                <a16:creationId xmlns:a16="http://schemas.microsoft.com/office/drawing/2014/main" id="{14F6B4E9-DC2E-4EFE-9E24-FA51008AF789}"/>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3029E39-D5EA-47D6-A4AE-0058C42CCA7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über Datei &gt; Auf deinem Computer speichern. Lade K2_Sternspiel_Kennung.sb3 in OneDrive hoch. Öffne die Datei erneut über Datei &gt; Von deinem Computer laden.</a:t>
            </a:r>
          </a:p>
        </p:txBody>
      </p:sp>
    </p:spTree>
    <p:extLst>
      <p:ext uri="{BB962C8B-B14F-4D97-AF65-F5344CB8AC3E}">
        <p14:creationId xmlns:p14="http://schemas.microsoft.com/office/powerpoint/2010/main" val="393652173"/>
      </p:ext>
    </p:extLst>
  </p:cSld>
</p:sld>
</file>

<file path=ppt/slides/slide1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1EF93C1-B880-4510-BB0F-4508E8F6805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5 · 50 MINUTEN</a:t>
            </a:r>
          </a:p>
        </p:txBody>
      </p:sp>
      <p:sp>
        <p:nvSpPr>
          <p:cNvPr id="2" name="">
            <a:extLst xmlns:a="http://schemas.openxmlformats.org/drawingml/2006/main">
              <a:ext uri="{FF2B5EF4-FFF2-40B4-BE49-F238E27FC236}">
                <a16:creationId xmlns:a16="http://schemas.microsoft.com/office/drawing/2014/main" id="{FE88B4F7-FE35-475B-A945-321DC58AAE2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Abschlusstest</a:t>
            </a:r>
          </a:p>
        </p:txBody>
      </p:sp>
      <p:sp>
        <p:nvSpPr>
          <p:cNvPr id="3" name="">
            <a:extLst xmlns:a="http://schemas.openxmlformats.org/drawingml/2006/main">
              <a:ext uri="{FF2B5EF4-FFF2-40B4-BE49-F238E27FC236}">
                <a16:creationId xmlns:a16="http://schemas.microsoft.com/office/drawing/2014/main" id="{A7F97F37-6464-439E-AA96-C8ED7D448EF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C19E1655-0613-496C-AD38-6AC9F9C22D4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119</a:t>
            </a:r>
          </a:p>
        </p:txBody>
      </p:sp>
      <p:sp>
        <p:nvSpPr>
          <p:cNvPr id="5" name="">
            <a:extLst xmlns:a="http://schemas.openxmlformats.org/drawingml/2006/main">
              <a:ext uri="{FF2B5EF4-FFF2-40B4-BE49-F238E27FC236}">
                <a16:creationId xmlns:a16="http://schemas.microsoft.com/office/drawing/2014/main" id="{04F1D2C5-D405-418D-A25E-EE1A9917D9D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5ABA107D-56CD-45C1-B62A-B3ECD1EAE140}"/>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Start, Steuerung, Treffer, Ende und Neustart ohne mündliche Hilfe. Korrigiere die letzte Unklarheit.</a:t>
            </a:r>
          </a:p>
        </p:txBody>
      </p:sp>
      <p:sp>
        <p:nvSpPr>
          <p:cNvPr id="7" name="">
            <a:extLst xmlns:a="http://schemas.openxmlformats.org/drawingml/2006/main">
              <a:ext uri="{FF2B5EF4-FFF2-40B4-BE49-F238E27FC236}">
                <a16:creationId xmlns:a16="http://schemas.microsoft.com/office/drawing/2014/main" id="{66649743-CB59-4BDE-A80C-F55EE7DEF7DA}"/>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2B88C916-6690-4F5D-AB22-3EA53A33B0F4}"/>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Speichere eine finale Projektdatei und öffne sie erneut. Erkläre Bedingung, Schleife und Variable an deinem Code.</a:t>
            </a:r>
          </a:p>
        </p:txBody>
      </p:sp>
      <p:sp>
        <p:nvSpPr>
          <p:cNvPr id="9" name="">
            <a:extLst xmlns:a="http://schemas.openxmlformats.org/drawingml/2006/main">
              <a:ext uri="{FF2B5EF4-FFF2-40B4-BE49-F238E27FC236}">
                <a16:creationId xmlns:a16="http://schemas.microsoft.com/office/drawing/2014/main" id="{675CCC60-FFE3-4AA7-A3E0-737A37789A27}"/>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09EA8A9E-ED29-4010-9072-6BF9CE86797E}"/>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Änderung hat das Spiel zuverlässiger gemacht?</a:t>
            </a:r>
          </a:p>
        </p:txBody>
      </p:sp>
    </p:spTree>
    <p:extLst>
      <p:ext uri="{BB962C8B-B14F-4D97-AF65-F5344CB8AC3E}">
        <p14:creationId xmlns:p14="http://schemas.microsoft.com/office/powerpoint/2010/main" val="974665125"/>
      </p:ext>
    </p:extLst>
  </p:cSld>
</p:sld>
</file>

<file path=ppt/slides/slide1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A405C67-9F1A-46C2-AED8-4B1136DEE76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ABSCHLUSS</a:t>
            </a:r>
          </a:p>
        </p:txBody>
      </p:sp>
      <p:sp>
        <p:nvSpPr>
          <p:cNvPr id="2" name="">
            <a:extLst xmlns:a="http://schemas.openxmlformats.org/drawingml/2006/main">
              <a:ext uri="{FF2B5EF4-FFF2-40B4-BE49-F238E27FC236}">
                <a16:creationId xmlns:a16="http://schemas.microsoft.com/office/drawing/2014/main" id="{E00D8170-FBBD-4DEC-BCC0-7397B509979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CB4B0626-0324-4AA3-A377-8E15D60360E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 Klasse · Digitale Grundbildung</a:t>
            </a:r>
          </a:p>
        </p:txBody>
      </p:sp>
      <p:sp>
        <p:nvSpPr>
          <p:cNvPr id="4" name="">
            <a:extLst xmlns:a="http://schemas.openxmlformats.org/drawingml/2006/main">
              <a:ext uri="{FF2B5EF4-FFF2-40B4-BE49-F238E27FC236}">
                <a16:creationId xmlns:a16="http://schemas.microsoft.com/office/drawing/2014/main" id="{74363FBF-1F5C-4582-B9FD-6AC36D91EFC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120</a:t>
            </a:r>
          </a:p>
        </p:txBody>
      </p:sp>
      <p:sp>
        <p:nvSpPr>
          <p:cNvPr id="5" name="">
            <a:extLst xmlns:a="http://schemas.openxmlformats.org/drawingml/2006/main">
              <a:ext uri="{FF2B5EF4-FFF2-40B4-BE49-F238E27FC236}">
                <a16:creationId xmlns:a16="http://schemas.microsoft.com/office/drawing/2014/main" id="{ECA268EF-B0B7-4E81-8272-CB986B977CC2}"/>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Skizze und Ablaufplan für Start, Bewegung, Treffer und Ende.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Lauffähiges Spiel mit Punktestand und Ende bei fünf Punkten.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Tests für Treffer, Verfehlen und Neustart mit mindestens einer Korrektur.</a:t>
            </a:r>
          </a:p>
        </p:txBody>
      </p:sp>
      <p:sp>
        <p:nvSpPr>
          <p:cNvPr id="6" name="">
            <a:extLst xmlns:a="http://schemas.openxmlformats.org/drawingml/2006/main">
              <a:ext uri="{FF2B5EF4-FFF2-40B4-BE49-F238E27FC236}">
                <a16:creationId xmlns:a16="http://schemas.microsoft.com/office/drawing/2014/main" id="{39EF9ECE-274B-4D6E-9D3E-210E5FAE4BCC}"/>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C718C519-C719-4BDF-9116-8FBA9DE78CA1}"/>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3743302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2026-10-04T12:51:43.7240000Z</dcterms:created>
  <dcterms:modified xsi:type="dcterms:W3CDTF">2026-10-04T12:51:43.7240000Z</dcterms:modified>
</coreProperties>
</file>