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ccf4a5551fb4bc4" /><Relationship Type="http://schemas.openxmlformats.org/officeDocument/2006/relationships/extended-properties" Target="/docProps/app.xml" Id="R9abf150b7cc74381" /><Relationship Type="http://schemas.openxmlformats.org/officeDocument/2006/relationships/officeDocument" Target="/ppt/presentation.xml" Id="Read6b8d888fb412f" /></Relationships>
</file>

<file path=ppt/presentation.xml><?xml version="1.0" encoding="utf-8"?>
<p:presentation xmlns:p="http://schemas.openxmlformats.org/presentationml/2006/main">
  <p:sldMasterIdLst>
    <p:sldMasterId xmlns:r="http://schemas.openxmlformats.org/officeDocument/2006/relationships" id="2147483648" r:id="Rb9fcc8bd142a4ef5"/>
  </p:sldMasterIdLst>
  <p:notesMasterIdLst>
    <p:notesMasterId xmlns:r="http://schemas.openxmlformats.org/officeDocument/2006/relationships" r:id="R96dc6d85acd247fe"/>
  </p:notesMasterIdLst>
  <p:sldIdLst>
    <p:sldId xmlns:r="http://schemas.openxmlformats.org/officeDocument/2006/relationships" id="256" r:id="R357d33eee4c94bb1"/>
    <p:sldId xmlns:r="http://schemas.openxmlformats.org/officeDocument/2006/relationships" id="257" r:id="R890fd14d743c4396"/>
    <p:sldId xmlns:r="http://schemas.openxmlformats.org/officeDocument/2006/relationships" id="258" r:id="R0ddd4253c29049a0"/>
    <p:sldId xmlns:r="http://schemas.openxmlformats.org/officeDocument/2006/relationships" id="259" r:id="Rdc0184fdb46e4c27"/>
    <p:sldId xmlns:r="http://schemas.openxmlformats.org/officeDocument/2006/relationships" id="260" r:id="Rfdf2df95db734314"/>
    <p:sldId xmlns:r="http://schemas.openxmlformats.org/officeDocument/2006/relationships" id="261" r:id="R8e77dd6385af4b71"/>
    <p:sldId xmlns:r="http://schemas.openxmlformats.org/officeDocument/2006/relationships" id="262" r:id="R07110d72844f4616"/>
    <p:sldId xmlns:r="http://schemas.openxmlformats.org/officeDocument/2006/relationships" id="263" r:id="R485d297662b44c20"/>
    <p:sldId xmlns:r="http://schemas.openxmlformats.org/officeDocument/2006/relationships" id="264" r:id="Ree7e6b8bc96749ce"/>
    <p:sldId xmlns:r="http://schemas.openxmlformats.org/officeDocument/2006/relationships" id="265" r:id="Rb1566bd218b646fc"/>
    <p:sldId xmlns:r="http://schemas.openxmlformats.org/officeDocument/2006/relationships" id="266" r:id="Rbc23ee0bed294bef"/>
    <p:sldId xmlns:r="http://schemas.openxmlformats.org/officeDocument/2006/relationships" id="267" r:id="Refd3faf8ac1045d0"/>
    <p:sldId xmlns:r="http://schemas.openxmlformats.org/officeDocument/2006/relationships" id="268" r:id="R5e9d24a327504315"/>
    <p:sldId xmlns:r="http://schemas.openxmlformats.org/officeDocument/2006/relationships" id="269" r:id="R3907332cce5c41a1"/>
    <p:sldId xmlns:r="http://schemas.openxmlformats.org/officeDocument/2006/relationships" id="270" r:id="R8ecffe70e89f49e6"/>
    <p:sldId xmlns:r="http://schemas.openxmlformats.org/officeDocument/2006/relationships" id="271" r:id="R8c26941d001947e7"/>
    <p:sldId xmlns:r="http://schemas.openxmlformats.org/officeDocument/2006/relationships" id="272" r:id="Re2d6654bcab34f5f"/>
    <p:sldId xmlns:r="http://schemas.openxmlformats.org/officeDocument/2006/relationships" id="273" r:id="Rf7ed89d5e6d24094"/>
    <p:sldId xmlns:r="http://schemas.openxmlformats.org/officeDocument/2006/relationships" id="274" r:id="Rdd06dfc48ef14804"/>
    <p:sldId xmlns:r="http://schemas.openxmlformats.org/officeDocument/2006/relationships" id="275" r:id="R3c0e1b48611445eb"/>
    <p:sldId xmlns:r="http://schemas.openxmlformats.org/officeDocument/2006/relationships" id="276" r:id="Ree8dd8c4358a4b3b"/>
    <p:sldId xmlns:r="http://schemas.openxmlformats.org/officeDocument/2006/relationships" id="277" r:id="R67675e3a17614bcd"/>
    <p:sldId xmlns:r="http://schemas.openxmlformats.org/officeDocument/2006/relationships" id="278" r:id="Re7db36376f8c476b"/>
    <p:sldId xmlns:r="http://schemas.openxmlformats.org/officeDocument/2006/relationships" id="279" r:id="R27014218b6624b4a"/>
    <p:sldId xmlns:r="http://schemas.openxmlformats.org/officeDocument/2006/relationships" id="280" r:id="Rbef15c5329c94e0b"/>
    <p:sldId xmlns:r="http://schemas.openxmlformats.org/officeDocument/2006/relationships" id="281" r:id="Rae7d9ef60bc541ec"/>
    <p:sldId xmlns:r="http://schemas.openxmlformats.org/officeDocument/2006/relationships" id="282" r:id="R332087764007453c"/>
    <p:sldId xmlns:r="http://schemas.openxmlformats.org/officeDocument/2006/relationships" id="283" r:id="Ra0ff3fb2ee4b492e"/>
    <p:sldId xmlns:r="http://schemas.openxmlformats.org/officeDocument/2006/relationships" id="284" r:id="R9d07c5639c854803"/>
    <p:sldId xmlns:r="http://schemas.openxmlformats.org/officeDocument/2006/relationships" id="285" r:id="Rbe4409da3e0649bd"/>
    <p:sldId xmlns:r="http://schemas.openxmlformats.org/officeDocument/2006/relationships" id="286" r:id="Rfda3bcfb06314dbb"/>
    <p:sldId xmlns:r="http://schemas.openxmlformats.org/officeDocument/2006/relationships" id="287" r:id="R86c3bd5358c2425c"/>
    <p:sldId xmlns:r="http://schemas.openxmlformats.org/officeDocument/2006/relationships" id="288" r:id="R01e213c042224300"/>
    <p:sldId xmlns:r="http://schemas.openxmlformats.org/officeDocument/2006/relationships" id="289" r:id="R3041fb1aac094104"/>
    <p:sldId xmlns:r="http://schemas.openxmlformats.org/officeDocument/2006/relationships" id="290" r:id="R4c1ddac2fe484655"/>
    <p:sldId xmlns:r="http://schemas.openxmlformats.org/officeDocument/2006/relationships" id="291" r:id="R71204c732e884f09"/>
    <p:sldId xmlns:r="http://schemas.openxmlformats.org/officeDocument/2006/relationships" id="292" r:id="R5d225466064a4b3f"/>
    <p:sldId xmlns:r="http://schemas.openxmlformats.org/officeDocument/2006/relationships" id="293" r:id="Rffa64a27826e4665"/>
    <p:sldId xmlns:r="http://schemas.openxmlformats.org/officeDocument/2006/relationships" id="294" r:id="R55b4ae2b8c6b408f"/>
    <p:sldId xmlns:r="http://schemas.openxmlformats.org/officeDocument/2006/relationships" id="295" r:id="Re329ff0143bd46ae"/>
    <p:sldId xmlns:r="http://schemas.openxmlformats.org/officeDocument/2006/relationships" id="296" r:id="R5a6833f435a542fd"/>
    <p:sldId xmlns:r="http://schemas.openxmlformats.org/officeDocument/2006/relationships" id="297" r:id="Rc64edf6ee8ee4702"/>
    <p:sldId xmlns:r="http://schemas.openxmlformats.org/officeDocument/2006/relationships" id="298" r:id="Ref4058b7e24e4a83"/>
    <p:sldId xmlns:r="http://schemas.openxmlformats.org/officeDocument/2006/relationships" id="299" r:id="Rd7b5a84d38e8473d"/>
    <p:sldId xmlns:r="http://schemas.openxmlformats.org/officeDocument/2006/relationships" id="300" r:id="R7aa8ee7c2c924991"/>
    <p:sldId xmlns:r="http://schemas.openxmlformats.org/officeDocument/2006/relationships" id="301" r:id="Rb139864823444013"/>
    <p:sldId xmlns:r="http://schemas.openxmlformats.org/officeDocument/2006/relationships" id="302" r:id="R6c5247f70ee04a3b"/>
    <p:sldId xmlns:r="http://schemas.openxmlformats.org/officeDocument/2006/relationships" id="303" r:id="R3ccfb94d07d948d2"/>
    <p:sldId xmlns:r="http://schemas.openxmlformats.org/officeDocument/2006/relationships" id="304" r:id="R9ed30fe7c41141a4"/>
    <p:sldId xmlns:r="http://schemas.openxmlformats.org/officeDocument/2006/relationships" id="305" r:id="R6764c4e2e21e4e14"/>
    <p:sldId xmlns:r="http://schemas.openxmlformats.org/officeDocument/2006/relationships" id="306" r:id="Rd2a4745e05b44de6"/>
    <p:sldId xmlns:r="http://schemas.openxmlformats.org/officeDocument/2006/relationships" id="307" r:id="R5b5a16d4a64e4345"/>
    <p:sldId xmlns:r="http://schemas.openxmlformats.org/officeDocument/2006/relationships" id="308" r:id="Rf8b1881ccb384ac6"/>
    <p:sldId xmlns:r="http://schemas.openxmlformats.org/officeDocument/2006/relationships" id="309" r:id="Rdfe21fee390b4e6c"/>
    <p:sldId xmlns:r="http://schemas.openxmlformats.org/officeDocument/2006/relationships" id="310" r:id="R9db443073b924254"/>
    <p:sldId xmlns:r="http://schemas.openxmlformats.org/officeDocument/2006/relationships" id="311" r:id="R4303e6c24f68497c"/>
    <p:sldId xmlns:r="http://schemas.openxmlformats.org/officeDocument/2006/relationships" id="312" r:id="R71b4210bd1624f9a"/>
    <p:sldId xmlns:r="http://schemas.openxmlformats.org/officeDocument/2006/relationships" id="313" r:id="Rc6bab2c903ec4aa1"/>
    <p:sldId xmlns:r="http://schemas.openxmlformats.org/officeDocument/2006/relationships" id="314" r:id="R923d2e61a9c147b6"/>
    <p:sldId xmlns:r="http://schemas.openxmlformats.org/officeDocument/2006/relationships" id="315" r:id="Re4bb4a2f22a847da"/>
    <p:sldId xmlns:r="http://schemas.openxmlformats.org/officeDocument/2006/relationships" id="316" r:id="R12acbaeba23b45c6"/>
    <p:sldId xmlns:r="http://schemas.openxmlformats.org/officeDocument/2006/relationships" id="317" r:id="Rd8156f95e23042ee"/>
    <p:sldId xmlns:r="http://schemas.openxmlformats.org/officeDocument/2006/relationships" id="318" r:id="R038f3f825bb046b9"/>
    <p:sldId xmlns:r="http://schemas.openxmlformats.org/officeDocument/2006/relationships" id="319" r:id="R028097ef369442a4"/>
    <p:sldId xmlns:r="http://schemas.openxmlformats.org/officeDocument/2006/relationships" id="320" r:id="Rbb1c786b6dcf4603"/>
    <p:sldId xmlns:r="http://schemas.openxmlformats.org/officeDocument/2006/relationships" id="321" r:id="R2b0bd1995257461b"/>
    <p:sldId xmlns:r="http://schemas.openxmlformats.org/officeDocument/2006/relationships" id="322" r:id="Rd00eabbca6ed46c6"/>
    <p:sldId xmlns:r="http://schemas.openxmlformats.org/officeDocument/2006/relationships" id="323" r:id="R828c5f1212ec4841"/>
    <p:sldId xmlns:r="http://schemas.openxmlformats.org/officeDocument/2006/relationships" id="324" r:id="R400c01116c584c56"/>
    <p:sldId xmlns:r="http://schemas.openxmlformats.org/officeDocument/2006/relationships" id="325" r:id="R972539d3729a4f26"/>
    <p:sldId xmlns:r="http://schemas.openxmlformats.org/officeDocument/2006/relationships" id="326" r:id="R2cb508a1b96b4e21"/>
    <p:sldId xmlns:r="http://schemas.openxmlformats.org/officeDocument/2006/relationships" id="327" r:id="R6109e584d0a5407d"/>
    <p:sldId xmlns:r="http://schemas.openxmlformats.org/officeDocument/2006/relationships" id="328" r:id="R0bf10df594314dd0"/>
    <p:sldId xmlns:r="http://schemas.openxmlformats.org/officeDocument/2006/relationships" id="329" r:id="R4c51b6acdabe429f"/>
    <p:sldId xmlns:r="http://schemas.openxmlformats.org/officeDocument/2006/relationships" id="330" r:id="R9c407688e19048b5"/>
    <p:sldId xmlns:r="http://schemas.openxmlformats.org/officeDocument/2006/relationships" id="331" r:id="R4178906c88ee4400"/>
    <p:sldId xmlns:r="http://schemas.openxmlformats.org/officeDocument/2006/relationships" id="332" r:id="Rb2cf40ab059f4779"/>
    <p:sldId xmlns:r="http://schemas.openxmlformats.org/officeDocument/2006/relationships" id="333" r:id="R00bdf967f36f4e24"/>
    <p:sldId xmlns:r="http://schemas.openxmlformats.org/officeDocument/2006/relationships" id="334" r:id="R5830350092174718"/>
    <p:sldId xmlns:r="http://schemas.openxmlformats.org/officeDocument/2006/relationships" id="335" r:id="Rcd61404d37a74343"/>
    <p:sldId xmlns:r="http://schemas.openxmlformats.org/officeDocument/2006/relationships" id="336" r:id="R091da8aeacb94f59"/>
    <p:sldId xmlns:r="http://schemas.openxmlformats.org/officeDocument/2006/relationships" id="337" r:id="R37e8ff34ca274be5"/>
    <p:sldId xmlns:r="http://schemas.openxmlformats.org/officeDocument/2006/relationships" id="338" r:id="R464d2fbaa21a4de6"/>
    <p:sldId xmlns:r="http://schemas.openxmlformats.org/officeDocument/2006/relationships" id="339" r:id="R36822f7027d64000"/>
    <p:sldId xmlns:r="http://schemas.openxmlformats.org/officeDocument/2006/relationships" id="340" r:id="R00022177084c4a56"/>
    <p:sldId xmlns:r="http://schemas.openxmlformats.org/officeDocument/2006/relationships" id="341" r:id="R3aa738296ba945cc"/>
    <p:sldId xmlns:r="http://schemas.openxmlformats.org/officeDocument/2006/relationships" id="342" r:id="R310fc896c5b740fe"/>
    <p:sldId xmlns:r="http://schemas.openxmlformats.org/officeDocument/2006/relationships" id="343" r:id="Re5009e05432547e2"/>
    <p:sldId xmlns:r="http://schemas.openxmlformats.org/officeDocument/2006/relationships" id="344" r:id="R7904cabfff644fc7"/>
    <p:sldId xmlns:r="http://schemas.openxmlformats.org/officeDocument/2006/relationships" id="345" r:id="Reb18353ce9fa408b"/>
    <p:sldId xmlns:r="http://schemas.openxmlformats.org/officeDocument/2006/relationships" id="346" r:id="R765ee755969149f1"/>
    <p:sldId xmlns:r="http://schemas.openxmlformats.org/officeDocument/2006/relationships" id="347" r:id="R484aebd08270496c"/>
    <p:sldId xmlns:r="http://schemas.openxmlformats.org/officeDocument/2006/relationships" id="348" r:id="Re1059d2285884c06"/>
    <p:sldId xmlns:r="http://schemas.openxmlformats.org/officeDocument/2006/relationships" id="349" r:id="R4eba40cead044bb5"/>
    <p:sldId xmlns:r="http://schemas.openxmlformats.org/officeDocument/2006/relationships" id="350" r:id="R30b5beb8df4a4783"/>
    <p:sldId xmlns:r="http://schemas.openxmlformats.org/officeDocument/2006/relationships" id="351" r:id="R5af5373a048245aa"/>
    <p:sldId xmlns:r="http://schemas.openxmlformats.org/officeDocument/2006/relationships" id="352" r:id="R81d19d94e8844413"/>
    <p:sldId xmlns:r="http://schemas.openxmlformats.org/officeDocument/2006/relationships" id="353" r:id="Rb3bc7eb588e8488a"/>
    <p:sldId xmlns:r="http://schemas.openxmlformats.org/officeDocument/2006/relationships" id="354" r:id="R30afa8903c824427"/>
    <p:sldId xmlns:r="http://schemas.openxmlformats.org/officeDocument/2006/relationships" id="355" r:id="R37a3105ce2a941ce"/>
    <p:sldId xmlns:r="http://schemas.openxmlformats.org/officeDocument/2006/relationships" id="356" r:id="R43b68ad427a94f0c"/>
    <p:sldId xmlns:r="http://schemas.openxmlformats.org/officeDocument/2006/relationships" id="357" r:id="Rfba521bbede246d8"/>
    <p:sldId xmlns:r="http://schemas.openxmlformats.org/officeDocument/2006/relationships" id="358" r:id="Rf46750afbf7547a6"/>
    <p:sldId xmlns:r="http://schemas.openxmlformats.org/officeDocument/2006/relationships" id="359" r:id="R8f5be7b38ab84f4c"/>
    <p:sldId xmlns:r="http://schemas.openxmlformats.org/officeDocument/2006/relationships" id="360" r:id="R4166170df92045b5"/>
    <p:sldId xmlns:r="http://schemas.openxmlformats.org/officeDocument/2006/relationships" id="361" r:id="R64cc23ddc0fd4fc3"/>
    <p:sldId xmlns:r="http://schemas.openxmlformats.org/officeDocument/2006/relationships" id="362" r:id="Rc7c8c09f5ccd4712"/>
    <p:sldId xmlns:r="http://schemas.openxmlformats.org/officeDocument/2006/relationships" id="363" r:id="R02269d466be94aef"/>
    <p:sldId xmlns:r="http://schemas.openxmlformats.org/officeDocument/2006/relationships" id="364" r:id="Rb9eb6400412348df"/>
    <p:sldId xmlns:r="http://schemas.openxmlformats.org/officeDocument/2006/relationships" id="365" r:id="R4cb2547c30014337"/>
    <p:sldId xmlns:r="http://schemas.openxmlformats.org/officeDocument/2006/relationships" id="366" r:id="R36c9ef6a764441e7"/>
    <p:sldId xmlns:r="http://schemas.openxmlformats.org/officeDocument/2006/relationships" id="367" r:id="R817ebc131833476a"/>
    <p:sldId xmlns:r="http://schemas.openxmlformats.org/officeDocument/2006/relationships" id="368" r:id="R2fec92cd27c34ee7"/>
    <p:sldId xmlns:r="http://schemas.openxmlformats.org/officeDocument/2006/relationships" id="369" r:id="Rdd5c94a311b44313"/>
    <p:sldId xmlns:r="http://schemas.openxmlformats.org/officeDocument/2006/relationships" id="370" r:id="R6b71a13d35d04e7b"/>
    <p:sldId xmlns:r="http://schemas.openxmlformats.org/officeDocument/2006/relationships" id="371" r:id="R1af410165a3c409a"/>
    <p:sldId xmlns:r="http://schemas.openxmlformats.org/officeDocument/2006/relationships" id="372" r:id="R1769ebab2a3a4add"/>
    <p:sldId xmlns:r="http://schemas.openxmlformats.org/officeDocument/2006/relationships" id="373" r:id="Rbb97a9e13abc490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991f499f0894551" /><Relationship Type="http://schemas.openxmlformats.org/officeDocument/2006/relationships/slideMaster" Target="/ppt/slideMasters/slideMaster1.xml" Id="Rb9fcc8bd142a4ef5" /><Relationship Type="http://schemas.openxmlformats.org/officeDocument/2006/relationships/notesMaster" Target="/ppt/notesMasters/notesMaster1.xml" Id="R96dc6d85acd247fe" /><Relationship Type="http://schemas.openxmlformats.org/officeDocument/2006/relationships/presProps" Target="/ppt/presProps.xml" Id="Rd945fc8af8f54efc" /><Relationship Type="http://schemas.openxmlformats.org/officeDocument/2006/relationships/tableStyles" Target="/ppt/tableStyles.xml" Id="Re72b71c53e674552" /><Relationship Type="http://schemas.openxmlformats.org/officeDocument/2006/relationships/slide" Target="/ppt/slides/slide1.xml" Id="R357d33eee4c94bb1" /><Relationship Type="http://schemas.openxmlformats.org/officeDocument/2006/relationships/slide" Target="/ppt/slides/slide2.xml" Id="R890fd14d743c4396" /><Relationship Type="http://schemas.openxmlformats.org/officeDocument/2006/relationships/slide" Target="/ppt/slides/slide3.xml" Id="R0ddd4253c29049a0" /><Relationship Type="http://schemas.openxmlformats.org/officeDocument/2006/relationships/slide" Target="/ppt/slides/slide4.xml" Id="Rdc0184fdb46e4c27" /><Relationship Type="http://schemas.openxmlformats.org/officeDocument/2006/relationships/slide" Target="/ppt/slides/slide5.xml" Id="Rfdf2df95db734314" /><Relationship Type="http://schemas.openxmlformats.org/officeDocument/2006/relationships/slide" Target="/ppt/slides/slide6.xml" Id="R8e77dd6385af4b71" /><Relationship Type="http://schemas.openxmlformats.org/officeDocument/2006/relationships/slide" Target="/ppt/slides/slide7.xml" Id="R07110d72844f4616" /><Relationship Type="http://schemas.openxmlformats.org/officeDocument/2006/relationships/slide" Target="/ppt/slides/slide8.xml" Id="R485d297662b44c20" /><Relationship Type="http://schemas.openxmlformats.org/officeDocument/2006/relationships/slide" Target="/ppt/slides/slide9.xml" Id="Ree7e6b8bc96749ce" /><Relationship Type="http://schemas.openxmlformats.org/officeDocument/2006/relationships/slide" Target="/ppt/slides/slide10.xml" Id="Rb1566bd218b646fc" /><Relationship Type="http://schemas.openxmlformats.org/officeDocument/2006/relationships/slide" Target="/ppt/slides/slide11.xml" Id="Rbc23ee0bed294bef" /><Relationship Type="http://schemas.openxmlformats.org/officeDocument/2006/relationships/slide" Target="/ppt/slides/slide12.xml" Id="Refd3faf8ac1045d0" /><Relationship Type="http://schemas.openxmlformats.org/officeDocument/2006/relationships/slide" Target="/ppt/slides/slide13.xml" Id="R5e9d24a327504315" /><Relationship Type="http://schemas.openxmlformats.org/officeDocument/2006/relationships/slide" Target="/ppt/slides/slide14.xml" Id="R3907332cce5c41a1" /><Relationship Type="http://schemas.openxmlformats.org/officeDocument/2006/relationships/slide" Target="/ppt/slides/slide15.xml" Id="R8ecffe70e89f49e6" /><Relationship Type="http://schemas.openxmlformats.org/officeDocument/2006/relationships/slide" Target="/ppt/slides/slide16.xml" Id="R8c26941d001947e7" /><Relationship Type="http://schemas.openxmlformats.org/officeDocument/2006/relationships/slide" Target="/ppt/slides/slide17.xml" Id="Re2d6654bcab34f5f" /><Relationship Type="http://schemas.openxmlformats.org/officeDocument/2006/relationships/slide" Target="/ppt/slides/slide18.xml" Id="Rf7ed89d5e6d24094" /><Relationship Type="http://schemas.openxmlformats.org/officeDocument/2006/relationships/slide" Target="/ppt/slides/slide19.xml" Id="Rdd06dfc48ef14804" /><Relationship Type="http://schemas.openxmlformats.org/officeDocument/2006/relationships/slide" Target="/ppt/slides/slide20.xml" Id="R3c0e1b48611445eb" /><Relationship Type="http://schemas.openxmlformats.org/officeDocument/2006/relationships/slide" Target="/ppt/slides/slide21.xml" Id="Ree8dd8c4358a4b3b" /><Relationship Type="http://schemas.openxmlformats.org/officeDocument/2006/relationships/slide" Target="/ppt/slides/slide22.xml" Id="R67675e3a17614bcd" /><Relationship Type="http://schemas.openxmlformats.org/officeDocument/2006/relationships/slide" Target="/ppt/slides/slide23.xml" Id="Re7db36376f8c476b" /><Relationship Type="http://schemas.openxmlformats.org/officeDocument/2006/relationships/slide" Target="/ppt/slides/slide24.xml" Id="R27014218b6624b4a" /><Relationship Type="http://schemas.openxmlformats.org/officeDocument/2006/relationships/slide" Target="/ppt/slides/slide25.xml" Id="Rbef15c5329c94e0b" /><Relationship Type="http://schemas.openxmlformats.org/officeDocument/2006/relationships/slide" Target="/ppt/slides/slide26.xml" Id="Rae7d9ef60bc541ec" /><Relationship Type="http://schemas.openxmlformats.org/officeDocument/2006/relationships/slide" Target="/ppt/slides/slide27.xml" Id="R332087764007453c" /><Relationship Type="http://schemas.openxmlformats.org/officeDocument/2006/relationships/slide" Target="/ppt/slides/slide28.xml" Id="Ra0ff3fb2ee4b492e" /><Relationship Type="http://schemas.openxmlformats.org/officeDocument/2006/relationships/slide" Target="/ppt/slides/slide29.xml" Id="R9d07c5639c854803" /><Relationship Type="http://schemas.openxmlformats.org/officeDocument/2006/relationships/slide" Target="/ppt/slides/slide30.xml" Id="Rbe4409da3e0649bd" /><Relationship Type="http://schemas.openxmlformats.org/officeDocument/2006/relationships/slide" Target="/ppt/slides/slide31.xml" Id="Rfda3bcfb06314dbb" /><Relationship Type="http://schemas.openxmlformats.org/officeDocument/2006/relationships/slide" Target="/ppt/slides/slide32.xml" Id="R86c3bd5358c2425c" /><Relationship Type="http://schemas.openxmlformats.org/officeDocument/2006/relationships/slide" Target="/ppt/slides/slide33.xml" Id="R01e213c042224300" /><Relationship Type="http://schemas.openxmlformats.org/officeDocument/2006/relationships/slide" Target="/ppt/slides/slide34.xml" Id="R3041fb1aac094104" /><Relationship Type="http://schemas.openxmlformats.org/officeDocument/2006/relationships/slide" Target="/ppt/slides/slide35.xml" Id="R4c1ddac2fe484655" /><Relationship Type="http://schemas.openxmlformats.org/officeDocument/2006/relationships/slide" Target="/ppt/slides/slide36.xml" Id="R71204c732e884f09" /><Relationship Type="http://schemas.openxmlformats.org/officeDocument/2006/relationships/slide" Target="/ppt/slides/slide37.xml" Id="R5d225466064a4b3f" /><Relationship Type="http://schemas.openxmlformats.org/officeDocument/2006/relationships/slide" Target="/ppt/slides/slide38.xml" Id="Rffa64a27826e4665" /><Relationship Type="http://schemas.openxmlformats.org/officeDocument/2006/relationships/slide" Target="/ppt/slides/slide39.xml" Id="R55b4ae2b8c6b408f" /><Relationship Type="http://schemas.openxmlformats.org/officeDocument/2006/relationships/slide" Target="/ppt/slides/slide40.xml" Id="Re329ff0143bd46ae" /><Relationship Type="http://schemas.openxmlformats.org/officeDocument/2006/relationships/slide" Target="/ppt/slides/slide41.xml" Id="R5a6833f435a542fd" /><Relationship Type="http://schemas.openxmlformats.org/officeDocument/2006/relationships/slide" Target="/ppt/slides/slide42.xml" Id="Rc64edf6ee8ee4702" /><Relationship Type="http://schemas.openxmlformats.org/officeDocument/2006/relationships/slide" Target="/ppt/slides/slide43.xml" Id="Ref4058b7e24e4a83" /><Relationship Type="http://schemas.openxmlformats.org/officeDocument/2006/relationships/slide" Target="/ppt/slides/slide44.xml" Id="Rd7b5a84d38e8473d" /><Relationship Type="http://schemas.openxmlformats.org/officeDocument/2006/relationships/slide" Target="/ppt/slides/slide45.xml" Id="R7aa8ee7c2c924991" /><Relationship Type="http://schemas.openxmlformats.org/officeDocument/2006/relationships/slide" Target="/ppt/slides/slide46.xml" Id="Rb139864823444013" /><Relationship Type="http://schemas.openxmlformats.org/officeDocument/2006/relationships/slide" Target="/ppt/slides/slide47.xml" Id="R6c5247f70ee04a3b" /><Relationship Type="http://schemas.openxmlformats.org/officeDocument/2006/relationships/slide" Target="/ppt/slides/slide48.xml" Id="R3ccfb94d07d948d2" /><Relationship Type="http://schemas.openxmlformats.org/officeDocument/2006/relationships/slide" Target="/ppt/slides/slide49.xml" Id="R9ed30fe7c41141a4" /><Relationship Type="http://schemas.openxmlformats.org/officeDocument/2006/relationships/slide" Target="/ppt/slides/slide50.xml" Id="R6764c4e2e21e4e14" /><Relationship Type="http://schemas.openxmlformats.org/officeDocument/2006/relationships/slide" Target="/ppt/slides/slide51.xml" Id="Rd2a4745e05b44de6" /><Relationship Type="http://schemas.openxmlformats.org/officeDocument/2006/relationships/slide" Target="/ppt/slides/slide52.xml" Id="R5b5a16d4a64e4345" /><Relationship Type="http://schemas.openxmlformats.org/officeDocument/2006/relationships/slide" Target="/ppt/slides/slide53.xml" Id="Rf8b1881ccb384ac6" /><Relationship Type="http://schemas.openxmlformats.org/officeDocument/2006/relationships/slide" Target="/ppt/slides/slide54.xml" Id="Rdfe21fee390b4e6c" /><Relationship Type="http://schemas.openxmlformats.org/officeDocument/2006/relationships/slide" Target="/ppt/slides/slide55.xml" Id="R9db443073b924254" /><Relationship Type="http://schemas.openxmlformats.org/officeDocument/2006/relationships/slide" Target="/ppt/slides/slide56.xml" Id="R4303e6c24f68497c" /><Relationship Type="http://schemas.openxmlformats.org/officeDocument/2006/relationships/slide" Target="/ppt/slides/slide57.xml" Id="R71b4210bd1624f9a" /><Relationship Type="http://schemas.openxmlformats.org/officeDocument/2006/relationships/slide" Target="/ppt/slides/slide58.xml" Id="Rc6bab2c903ec4aa1" /><Relationship Type="http://schemas.openxmlformats.org/officeDocument/2006/relationships/slide" Target="/ppt/slides/slide59.xml" Id="R923d2e61a9c147b6" /><Relationship Type="http://schemas.openxmlformats.org/officeDocument/2006/relationships/slide" Target="/ppt/slides/slide60.xml" Id="Re4bb4a2f22a847da" /><Relationship Type="http://schemas.openxmlformats.org/officeDocument/2006/relationships/slide" Target="/ppt/slides/slide61.xml" Id="R12acbaeba23b45c6" /><Relationship Type="http://schemas.openxmlformats.org/officeDocument/2006/relationships/slide" Target="/ppt/slides/slide62.xml" Id="Rd8156f95e23042ee" /><Relationship Type="http://schemas.openxmlformats.org/officeDocument/2006/relationships/slide" Target="/ppt/slides/slide63.xml" Id="R038f3f825bb046b9" /><Relationship Type="http://schemas.openxmlformats.org/officeDocument/2006/relationships/slide" Target="/ppt/slides/slide64.xml" Id="R028097ef369442a4" /><Relationship Type="http://schemas.openxmlformats.org/officeDocument/2006/relationships/slide" Target="/ppt/slides/slide65.xml" Id="Rbb1c786b6dcf4603" /><Relationship Type="http://schemas.openxmlformats.org/officeDocument/2006/relationships/slide" Target="/ppt/slides/slide66.xml" Id="R2b0bd1995257461b" /><Relationship Type="http://schemas.openxmlformats.org/officeDocument/2006/relationships/slide" Target="/ppt/slides/slide67.xml" Id="Rd00eabbca6ed46c6" /><Relationship Type="http://schemas.openxmlformats.org/officeDocument/2006/relationships/slide" Target="/ppt/slides/slide68.xml" Id="R828c5f1212ec4841" /><Relationship Type="http://schemas.openxmlformats.org/officeDocument/2006/relationships/slide" Target="/ppt/slides/slide69.xml" Id="R400c01116c584c56" /><Relationship Type="http://schemas.openxmlformats.org/officeDocument/2006/relationships/slide" Target="/ppt/slides/slide70.xml" Id="R972539d3729a4f26" /><Relationship Type="http://schemas.openxmlformats.org/officeDocument/2006/relationships/slide" Target="/ppt/slides/slide71.xml" Id="R2cb508a1b96b4e21" /><Relationship Type="http://schemas.openxmlformats.org/officeDocument/2006/relationships/slide" Target="/ppt/slides/slide72.xml" Id="R6109e584d0a5407d" /><Relationship Type="http://schemas.openxmlformats.org/officeDocument/2006/relationships/slide" Target="/ppt/slides/slide73.xml" Id="R0bf10df594314dd0" /><Relationship Type="http://schemas.openxmlformats.org/officeDocument/2006/relationships/slide" Target="/ppt/slides/slide74.xml" Id="R4c51b6acdabe429f" /><Relationship Type="http://schemas.openxmlformats.org/officeDocument/2006/relationships/slide" Target="/ppt/slides/slide75.xml" Id="R9c407688e19048b5" /><Relationship Type="http://schemas.openxmlformats.org/officeDocument/2006/relationships/slide" Target="/ppt/slides/slide76.xml" Id="R4178906c88ee4400" /><Relationship Type="http://schemas.openxmlformats.org/officeDocument/2006/relationships/slide" Target="/ppt/slides/slide77.xml" Id="Rb2cf40ab059f4779" /><Relationship Type="http://schemas.openxmlformats.org/officeDocument/2006/relationships/slide" Target="/ppt/slides/slide78.xml" Id="R00bdf967f36f4e24" /><Relationship Type="http://schemas.openxmlformats.org/officeDocument/2006/relationships/slide" Target="/ppt/slides/slide79.xml" Id="R5830350092174718" /><Relationship Type="http://schemas.openxmlformats.org/officeDocument/2006/relationships/slide" Target="/ppt/slides/slide80.xml" Id="Rcd61404d37a74343" /><Relationship Type="http://schemas.openxmlformats.org/officeDocument/2006/relationships/slide" Target="/ppt/slides/slide81.xml" Id="R091da8aeacb94f59" /><Relationship Type="http://schemas.openxmlformats.org/officeDocument/2006/relationships/slide" Target="/ppt/slides/slide82.xml" Id="R37e8ff34ca274be5" /><Relationship Type="http://schemas.openxmlformats.org/officeDocument/2006/relationships/slide" Target="/ppt/slides/slide83.xml" Id="R464d2fbaa21a4de6" /><Relationship Type="http://schemas.openxmlformats.org/officeDocument/2006/relationships/slide" Target="/ppt/slides/slide84.xml" Id="R36822f7027d64000" /><Relationship Type="http://schemas.openxmlformats.org/officeDocument/2006/relationships/slide" Target="/ppt/slides/slide85.xml" Id="R00022177084c4a56" /><Relationship Type="http://schemas.openxmlformats.org/officeDocument/2006/relationships/slide" Target="/ppt/slides/slide86.xml" Id="R3aa738296ba945cc" /><Relationship Type="http://schemas.openxmlformats.org/officeDocument/2006/relationships/slide" Target="/ppt/slides/slide87.xml" Id="R310fc896c5b740fe" /><Relationship Type="http://schemas.openxmlformats.org/officeDocument/2006/relationships/slide" Target="/ppt/slides/slide88.xml" Id="Re5009e05432547e2" /><Relationship Type="http://schemas.openxmlformats.org/officeDocument/2006/relationships/slide" Target="/ppt/slides/slide89.xml" Id="R7904cabfff644fc7" /><Relationship Type="http://schemas.openxmlformats.org/officeDocument/2006/relationships/slide" Target="/ppt/slides/slide90.xml" Id="Reb18353ce9fa408b" /><Relationship Type="http://schemas.openxmlformats.org/officeDocument/2006/relationships/slide" Target="/ppt/slides/slide91.xml" Id="R765ee755969149f1" /><Relationship Type="http://schemas.openxmlformats.org/officeDocument/2006/relationships/slide" Target="/ppt/slides/slide92.xml" Id="R484aebd08270496c" /><Relationship Type="http://schemas.openxmlformats.org/officeDocument/2006/relationships/slide" Target="/ppt/slides/slide93.xml" Id="Re1059d2285884c06" /><Relationship Type="http://schemas.openxmlformats.org/officeDocument/2006/relationships/slide" Target="/ppt/slides/slide94.xml" Id="R4eba40cead044bb5" /><Relationship Type="http://schemas.openxmlformats.org/officeDocument/2006/relationships/slide" Target="/ppt/slides/slide95.xml" Id="R30b5beb8df4a4783" /><Relationship Type="http://schemas.openxmlformats.org/officeDocument/2006/relationships/slide" Target="/ppt/slides/slide96.xml" Id="R5af5373a048245aa" /><Relationship Type="http://schemas.openxmlformats.org/officeDocument/2006/relationships/slide" Target="/ppt/slides/slide97.xml" Id="R81d19d94e8844413" /><Relationship Type="http://schemas.openxmlformats.org/officeDocument/2006/relationships/slide" Target="/ppt/slides/slide98.xml" Id="Rb3bc7eb588e8488a" /><Relationship Type="http://schemas.openxmlformats.org/officeDocument/2006/relationships/slide" Target="/ppt/slides/slide99.xml" Id="R30afa8903c824427" /><Relationship Type="http://schemas.openxmlformats.org/officeDocument/2006/relationships/slide" Target="/ppt/slides/slide100.xml" Id="R37a3105ce2a941ce" /><Relationship Type="http://schemas.openxmlformats.org/officeDocument/2006/relationships/slide" Target="/ppt/slides/slide101.xml" Id="R43b68ad427a94f0c" /><Relationship Type="http://schemas.openxmlformats.org/officeDocument/2006/relationships/slide" Target="/ppt/slides/slide102.xml" Id="Rfba521bbede246d8" /><Relationship Type="http://schemas.openxmlformats.org/officeDocument/2006/relationships/slide" Target="/ppt/slides/slide103.xml" Id="Rf46750afbf7547a6" /><Relationship Type="http://schemas.openxmlformats.org/officeDocument/2006/relationships/slide" Target="/ppt/slides/slide104.xml" Id="R8f5be7b38ab84f4c" /><Relationship Type="http://schemas.openxmlformats.org/officeDocument/2006/relationships/slide" Target="/ppt/slides/slide105.xml" Id="R4166170df92045b5" /><Relationship Type="http://schemas.openxmlformats.org/officeDocument/2006/relationships/slide" Target="/ppt/slides/slide106.xml" Id="R64cc23ddc0fd4fc3" /><Relationship Type="http://schemas.openxmlformats.org/officeDocument/2006/relationships/slide" Target="/ppt/slides/slide107.xml" Id="Rc7c8c09f5ccd4712" /><Relationship Type="http://schemas.openxmlformats.org/officeDocument/2006/relationships/slide" Target="/ppt/slides/slide108.xml" Id="R02269d466be94aef" /><Relationship Type="http://schemas.openxmlformats.org/officeDocument/2006/relationships/slide" Target="/ppt/slides/slide109.xml" Id="Rb9eb6400412348df" /><Relationship Type="http://schemas.openxmlformats.org/officeDocument/2006/relationships/slide" Target="/ppt/slides/slide110.xml" Id="R4cb2547c30014337" /><Relationship Type="http://schemas.openxmlformats.org/officeDocument/2006/relationships/slide" Target="/ppt/slides/slide111.xml" Id="R36c9ef6a764441e7" /><Relationship Type="http://schemas.openxmlformats.org/officeDocument/2006/relationships/slide" Target="/ppt/slides/slide112.xml" Id="R817ebc131833476a" /><Relationship Type="http://schemas.openxmlformats.org/officeDocument/2006/relationships/slide" Target="/ppt/slides/slide113.xml" Id="R2fec92cd27c34ee7" /><Relationship Type="http://schemas.openxmlformats.org/officeDocument/2006/relationships/slide" Target="/ppt/slides/slide114.xml" Id="Rdd5c94a311b44313" /><Relationship Type="http://schemas.openxmlformats.org/officeDocument/2006/relationships/slide" Target="/ppt/slides/slide115.xml" Id="R6b71a13d35d04e7b" /><Relationship Type="http://schemas.openxmlformats.org/officeDocument/2006/relationships/slide" Target="/ppt/slides/slide116.xml" Id="R1af410165a3c409a" /><Relationship Type="http://schemas.openxmlformats.org/officeDocument/2006/relationships/slide" Target="/ppt/slides/slide117.xml" Id="R1769ebab2a3a4add" /><Relationship Type="http://schemas.openxmlformats.org/officeDocument/2006/relationships/slide" Target="/ppt/slides/slide118.xml" Id="Rbb97a9e13abc490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16a66f94201412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f1867206f4143b6" /><Relationship Type="http://schemas.openxmlformats.org/officeDocument/2006/relationships/notesMaster" Target="/ppt/notesMasters/notesMaster1.xml" Id="R6161b15958e34f0c" /></Relationships>
</file>

<file path=ppt/notesSlides/_rels/notesSlide2.xml.rels>&#65279;<?xml version="1.0" encoding="utf-8"?><Relationships xmlns="http://schemas.openxmlformats.org/package/2006/relationships"><Relationship Type="http://schemas.openxmlformats.org/officeDocument/2006/relationships/slide" Target="/ppt/slides/slide2.xml" Id="R44de7ba0ddaf44f1" /><Relationship Type="http://schemas.openxmlformats.org/officeDocument/2006/relationships/notesMaster" Target="/ppt/notesMasters/notesMaster1.xml" Id="R1e8f9ed52570404c" /></Relationships>
</file>

<file path=ppt/notesSlides/_rels/notesSlide3.xml.rels>&#65279;<?xml version="1.0" encoding="utf-8"?><Relationships xmlns="http://schemas.openxmlformats.org/package/2006/relationships"><Relationship Type="http://schemas.openxmlformats.org/officeDocument/2006/relationships/slide" Target="/ppt/slides/slide3.xml" Id="R3b5409de1e5c428d" /><Relationship Type="http://schemas.openxmlformats.org/officeDocument/2006/relationships/notesMaster" Target="/ppt/notesMasters/notesMaster1.xml" Id="Rf95b69836e744a4a" /></Relationships>
</file>

<file path=ppt/notesSlides/_rels/notesSlide4.xml.rels>&#65279;<?xml version="1.0" encoding="utf-8"?><Relationships xmlns="http://schemas.openxmlformats.org/package/2006/relationships"><Relationship Type="http://schemas.openxmlformats.org/officeDocument/2006/relationships/slide" Target="/ppt/slides/slide4.xml" Id="R83325101fd2645aa" /><Relationship Type="http://schemas.openxmlformats.org/officeDocument/2006/relationships/notesMaster" Target="/ppt/notesMasters/notesMaster1.xml" Id="R640f108acc934586" /></Relationships>
</file>

<file path=ppt/notesSlides/_rels/notesSlide5.xml.rels>&#65279;<?xml version="1.0" encoding="utf-8"?><Relationships xmlns="http://schemas.openxmlformats.org/package/2006/relationships"><Relationship Type="http://schemas.openxmlformats.org/officeDocument/2006/relationships/slide" Target="/ppt/slides/slide5.xml" Id="R99d3cfe73f5442e4" /><Relationship Type="http://schemas.openxmlformats.org/officeDocument/2006/relationships/notesMaster" Target="/ppt/notesMasters/notesMaster1.xml" Id="R8157bde373374611" /></Relationships>
</file>

<file path=ppt/notesSlides/_rels/notesSlide6.xml.rels>&#65279;<?xml version="1.0" encoding="utf-8"?><Relationships xmlns="http://schemas.openxmlformats.org/package/2006/relationships"><Relationship Type="http://schemas.openxmlformats.org/officeDocument/2006/relationships/slide" Target="/ppt/slides/slide6.xml" Id="Rc0f97f95e62949bf" /><Relationship Type="http://schemas.openxmlformats.org/officeDocument/2006/relationships/notesMaster" Target="/ppt/notesMasters/notesMaster1.xml" Id="R552d350376e14145" /></Relationships>
</file>

<file path=ppt/notesSlides/_rels/notesSlide7.xml.rels>&#65279;<?xml version="1.0" encoding="utf-8"?><Relationships xmlns="http://schemas.openxmlformats.org/package/2006/relationships"><Relationship Type="http://schemas.openxmlformats.org/officeDocument/2006/relationships/slide" Target="/ppt/slides/slide7.xml" Id="R4bcff394669a44fc" /><Relationship Type="http://schemas.openxmlformats.org/officeDocument/2006/relationships/notesMaster" Target="/ppt/notesMasters/notesMaster1.xml" Id="Ra7b67d2344a545f0" /></Relationships>
</file>

<file path=ppt/notesSlides/_rels/notesSlide8.xml.rels>&#65279;<?xml version="1.0" encoding="utf-8"?><Relationships xmlns="http://schemas.openxmlformats.org/package/2006/relationships"><Relationship Type="http://schemas.openxmlformats.org/officeDocument/2006/relationships/slide" Target="/ppt/slides/slide8.xml" Id="R22d6ebc36e4a44a6" /><Relationship Type="http://schemas.openxmlformats.org/officeDocument/2006/relationships/notesMaster" Target="/ppt/notesMasters/notesMaster1.xml" Id="R3d89cd1dfff74519" /></Relationships>
</file>

<file path=ppt/notesSlides/_rels/notesSlide9.xml.rels>&#65279;<?xml version="1.0" encoding="utf-8"?><Relationships xmlns="http://schemas.openxmlformats.org/package/2006/relationships"><Relationship Type="http://schemas.openxmlformats.org/officeDocument/2006/relationships/slide" Target="/ppt/slides/slide9.xml" Id="R7e6dfeb0c0d84202" /><Relationship Type="http://schemas.openxmlformats.org/officeDocument/2006/relationships/notesMaster" Target="/ppt/notesMasters/notesMaster1.xml" Id="Racb0d20e55e24ff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ddb10beab3b4850" /><Relationship Type="http://schemas.openxmlformats.org/officeDocument/2006/relationships/notesMaster" Target="/ppt/notesMasters/notesMaster1.xml" Id="Rc29a649fae2144b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dc5a444635a4201" /><Relationship Type="http://schemas.openxmlformats.org/officeDocument/2006/relationships/notesMaster" Target="/ppt/notesMasters/notesMaster1.xml" Id="Rb009b9b19beb488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0943874f2464f29" /><Relationship Type="http://schemas.openxmlformats.org/officeDocument/2006/relationships/notesMaster" Target="/ppt/notesMasters/notesMaster1.xml" Id="R882e2ed6601043b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28b40788fa1479b" /><Relationship Type="http://schemas.openxmlformats.org/officeDocument/2006/relationships/notesMaster" Target="/ppt/notesMasters/notesMaster1.xml" Id="R5839dab60ceb437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94d1a1c80e94944" /><Relationship Type="http://schemas.openxmlformats.org/officeDocument/2006/relationships/notesMaster" Target="/ppt/notesMasters/notesMaster1.xml" Id="Rc32e39c0394c434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f89b55702b24bf9" /><Relationship Type="http://schemas.openxmlformats.org/officeDocument/2006/relationships/notesMaster" Target="/ppt/notesMasters/notesMaster1.xml" Id="R48fa64ec5a234ea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99f5542062348de" /><Relationship Type="http://schemas.openxmlformats.org/officeDocument/2006/relationships/notesMaster" Target="/ppt/notesMasters/notesMaster1.xml" Id="R7933873b6152463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d0182c787474534" /><Relationship Type="http://schemas.openxmlformats.org/officeDocument/2006/relationships/notesMaster" Target="/ppt/notesMasters/notesMaster1.xml" Id="Rfb169a0a9eda45d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cf24a2526e540f3" /><Relationship Type="http://schemas.openxmlformats.org/officeDocument/2006/relationships/notesMaster" Target="/ppt/notesMasters/notesMaster1.xml" Id="Ree076322926d4d0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47bf823f2104dbe" /><Relationship Type="http://schemas.openxmlformats.org/officeDocument/2006/relationships/notesMaster" Target="/ppt/notesMasters/notesMaster1.xml" Id="Re594ce1b5189497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2a4741dc7f54f09" /><Relationship Type="http://schemas.openxmlformats.org/officeDocument/2006/relationships/notesMaster" Target="/ppt/notesMasters/notesMaster1.xml" Id="Rf30ed85a60f2438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591b7d1b0904d95" /><Relationship Type="http://schemas.openxmlformats.org/officeDocument/2006/relationships/notesMaster" Target="/ppt/notesMasters/notesMaster1.xml" Id="Rdbd4987e15e44f0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ea8d415873049bb" /><Relationship Type="http://schemas.openxmlformats.org/officeDocument/2006/relationships/notesMaster" Target="/ppt/notesMasters/notesMaster1.xml" Id="R02b82c1c1a08431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ddc16fa343548d9" /><Relationship Type="http://schemas.openxmlformats.org/officeDocument/2006/relationships/notesMaster" Target="/ppt/notesMasters/notesMaster1.xml" Id="R074ced2096ad4ac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5c96df2dbdd49d2" /><Relationship Type="http://schemas.openxmlformats.org/officeDocument/2006/relationships/notesMaster" Target="/ppt/notesMasters/notesMaster1.xml" Id="R10f0de89735d43f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12de99727624a92" /><Relationship Type="http://schemas.openxmlformats.org/officeDocument/2006/relationships/notesMaster" Target="/ppt/notesMasters/notesMaster1.xml" Id="R4ba1a2a3be1d45d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214b147c80d4cce" /><Relationship Type="http://schemas.openxmlformats.org/officeDocument/2006/relationships/notesMaster" Target="/ppt/notesMasters/notesMaster1.xml" Id="R11dcd28e41b74bc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5f864b68fc54557" /><Relationship Type="http://schemas.openxmlformats.org/officeDocument/2006/relationships/notesMaster" Target="/ppt/notesMasters/notesMaster1.xml" Id="Rfccc6e7e9724467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dcfbfc84ed8420f" /><Relationship Type="http://schemas.openxmlformats.org/officeDocument/2006/relationships/notesMaster" Target="/ppt/notesMasters/notesMaster1.xml" Id="R174fd3cbda404b4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96d86aca5c849c9" /><Relationship Type="http://schemas.openxmlformats.org/officeDocument/2006/relationships/notesMaster" Target="/ppt/notesMasters/notesMaster1.xml" Id="R6396f6066ccb4e9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14154d18ab34952" /><Relationship Type="http://schemas.openxmlformats.org/officeDocument/2006/relationships/notesMaster" Target="/ppt/notesMasters/notesMaster1.xml" Id="R026a4131663643a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5e96bbd1a7d402b" /><Relationship Type="http://schemas.openxmlformats.org/officeDocument/2006/relationships/notesMaster" Target="/ppt/notesMasters/notesMaster1.xml" Id="R6ad25d46d2f6431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4b16d99395a418f" /><Relationship Type="http://schemas.openxmlformats.org/officeDocument/2006/relationships/notesMaster" Target="/ppt/notesMasters/notesMaster1.xml" Id="R510a40f69707418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210126b4db94e95" /><Relationship Type="http://schemas.openxmlformats.org/officeDocument/2006/relationships/notesMaster" Target="/ppt/notesMasters/notesMaster1.xml" Id="R413123f0dceb416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19924e01b8c4733" /><Relationship Type="http://schemas.openxmlformats.org/officeDocument/2006/relationships/notesMaster" Target="/ppt/notesMasters/notesMaster1.xml" Id="R55c2dfbad02e489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afdb81a704e4152" /><Relationship Type="http://schemas.openxmlformats.org/officeDocument/2006/relationships/notesMaster" Target="/ppt/notesMasters/notesMaster1.xml" Id="R2a66b57623d14ed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9792be747aa4f8a" /><Relationship Type="http://schemas.openxmlformats.org/officeDocument/2006/relationships/notesMaster" Target="/ppt/notesMasters/notesMaster1.xml" Id="R80365ec6b44a43a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286cdee047d43dd" /><Relationship Type="http://schemas.openxmlformats.org/officeDocument/2006/relationships/notesMaster" Target="/ppt/notesMasters/notesMaster1.xml" Id="Rdb510e522a9e4e64"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8dde75855b924891" /><Relationship Type="http://schemas.openxmlformats.org/officeDocument/2006/relationships/notesMaster" Target="/ppt/notesMasters/notesMaster1.xml" Id="Rc38c7e6c6cd84af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d447ecad579542db" /><Relationship Type="http://schemas.openxmlformats.org/officeDocument/2006/relationships/notesMaster" Target="/ppt/notesMasters/notesMaster1.xml" Id="Refac17263ea84352"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161b6f795bf2442e" /><Relationship Type="http://schemas.openxmlformats.org/officeDocument/2006/relationships/notesMaster" Target="/ppt/notesMasters/notesMaster1.xml" Id="Rdfafda9310cf4dd6"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663fa536ace34611" /><Relationship Type="http://schemas.openxmlformats.org/officeDocument/2006/relationships/notesMaster" Target="/ppt/notesMasters/notesMaster1.xml" Id="R8e0bf0a303c14fa1"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6b46e54de10043d2" /><Relationship Type="http://schemas.openxmlformats.org/officeDocument/2006/relationships/notesMaster" Target="/ppt/notesMasters/notesMaster1.xml" Id="R8b02e04a8e554849"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484853cd8f247ad" /><Relationship Type="http://schemas.openxmlformats.org/officeDocument/2006/relationships/notesMaster" Target="/ppt/notesMasters/notesMaster1.xml" Id="Raa644963d4854151"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c705a784c2e044cb" /><Relationship Type="http://schemas.openxmlformats.org/officeDocument/2006/relationships/notesMaster" Target="/ppt/notesMasters/notesMaster1.xml" Id="Rc44c9952be8643f9"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90377cbe36ae45bf" /><Relationship Type="http://schemas.openxmlformats.org/officeDocument/2006/relationships/notesMaster" Target="/ppt/notesMasters/notesMaster1.xml" Id="R49883e0026274f5d"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32361731934749a3" /><Relationship Type="http://schemas.openxmlformats.org/officeDocument/2006/relationships/notesMaster" Target="/ppt/notesMasters/notesMaster1.xml" Id="Rd231aa041e9e4f9d"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932c117a79b0404f" /><Relationship Type="http://schemas.openxmlformats.org/officeDocument/2006/relationships/notesMaster" Target="/ppt/notesMasters/notesMaster1.xml" Id="Rb1cc835d5fde41d8"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8064141eeafa403e" /><Relationship Type="http://schemas.openxmlformats.org/officeDocument/2006/relationships/notesMaster" Target="/ppt/notesMasters/notesMaster1.xml" Id="Rd303fe84a514497e"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6ecafc7bf8164113" /><Relationship Type="http://schemas.openxmlformats.org/officeDocument/2006/relationships/notesMaster" Target="/ppt/notesMasters/notesMaster1.xml" Id="R4ba329ffd64041af"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d38aaaf91b924d7a" /><Relationship Type="http://schemas.openxmlformats.org/officeDocument/2006/relationships/notesMaster" Target="/ppt/notesMasters/notesMaster1.xml" Id="Rf4eb7ee24f294e8a"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a3c8504d7c134cee" /><Relationship Type="http://schemas.openxmlformats.org/officeDocument/2006/relationships/notesMaster" Target="/ppt/notesMasters/notesMaster1.xml" Id="R7cf88bb5880049dc"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bee9c86feb4f49c4" /><Relationship Type="http://schemas.openxmlformats.org/officeDocument/2006/relationships/notesMaster" Target="/ppt/notesMasters/notesMaster1.xml" Id="R48d1030e66c2434c"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113705a6ad804a5f" /><Relationship Type="http://schemas.openxmlformats.org/officeDocument/2006/relationships/notesMaster" Target="/ppt/notesMasters/notesMaster1.xml" Id="R4c8c0b4e3dd1454c"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7454a14b3c914791" /><Relationship Type="http://schemas.openxmlformats.org/officeDocument/2006/relationships/notesMaster" Target="/ppt/notesMasters/notesMaster1.xml" Id="R528a19cda30b46bc"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1c468508ec4c4c25" /><Relationship Type="http://schemas.openxmlformats.org/officeDocument/2006/relationships/notesMaster" Target="/ppt/notesMasters/notesMaster1.xml" Id="R85f8ac5c2c974357"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96bd29c0b69d4890" /><Relationship Type="http://schemas.openxmlformats.org/officeDocument/2006/relationships/notesMaster" Target="/ppt/notesMasters/notesMaster1.xml" Id="R1833dea334ee4cd2"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3c8bdb240534459a" /><Relationship Type="http://schemas.openxmlformats.org/officeDocument/2006/relationships/notesMaster" Target="/ppt/notesMasters/notesMaster1.xml" Id="Red0eb4d5ded24ecc"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0a03147f4c1b4b38" /><Relationship Type="http://schemas.openxmlformats.org/officeDocument/2006/relationships/notesMaster" Target="/ppt/notesMasters/notesMaster1.xml" Id="R77350d2c115040d1"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3ec9226ead0a4479" /><Relationship Type="http://schemas.openxmlformats.org/officeDocument/2006/relationships/notesMaster" Target="/ppt/notesMasters/notesMaster1.xml" Id="R377c88ab44d04713"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9e7120cbcb574493" /><Relationship Type="http://schemas.openxmlformats.org/officeDocument/2006/relationships/notesMaster" Target="/ppt/notesMasters/notesMaster1.xml" Id="Rdbb224a4d5d0470a"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177bba14402d4af6" /><Relationship Type="http://schemas.openxmlformats.org/officeDocument/2006/relationships/notesMaster" Target="/ppt/notesMasters/notesMaster1.xml" Id="R0781f6c0d31746ed"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89f7149ab2e54997" /><Relationship Type="http://schemas.openxmlformats.org/officeDocument/2006/relationships/notesMaster" Target="/ppt/notesMasters/notesMaster1.xml" Id="R76120ecc822e423c"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e950ad6fa59249ed" /><Relationship Type="http://schemas.openxmlformats.org/officeDocument/2006/relationships/notesMaster" Target="/ppt/notesMasters/notesMaster1.xml" Id="R08edb4be9b404388"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a48fafcd177b494e" /><Relationship Type="http://schemas.openxmlformats.org/officeDocument/2006/relationships/notesMaster" Target="/ppt/notesMasters/notesMaster1.xml" Id="R9d37ab8d4d2c483d"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ffdc6f649f0046af" /><Relationship Type="http://schemas.openxmlformats.org/officeDocument/2006/relationships/notesMaster" Target="/ppt/notesMasters/notesMaster1.xml" Id="R92ef18214469405c"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283e3c90fc0a47af" /><Relationship Type="http://schemas.openxmlformats.org/officeDocument/2006/relationships/notesMaster" Target="/ppt/notesMasters/notesMaster1.xml" Id="R6e8f68d86b0f42c5"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5f10a77609c646d8" /><Relationship Type="http://schemas.openxmlformats.org/officeDocument/2006/relationships/notesMaster" Target="/ppt/notesMasters/notesMaster1.xml" Id="R998e93ce56174e67"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c4e663196ab74bb0" /><Relationship Type="http://schemas.openxmlformats.org/officeDocument/2006/relationships/notesMaster" Target="/ppt/notesMasters/notesMaster1.xml" Id="R3fc04e583d324b04"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e55f65b3a9c44082" /><Relationship Type="http://schemas.openxmlformats.org/officeDocument/2006/relationships/notesMaster" Target="/ppt/notesMasters/notesMaster1.xml" Id="R9cf7e8dd64ae42f2"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329eb8f469d54bd7" /><Relationship Type="http://schemas.openxmlformats.org/officeDocument/2006/relationships/notesMaster" Target="/ppt/notesMasters/notesMaster1.xml" Id="R679914a5e3af451f"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cede29cc46334124" /><Relationship Type="http://schemas.openxmlformats.org/officeDocument/2006/relationships/notesMaster" Target="/ppt/notesMasters/notesMaster1.xml" Id="Rf483a74e03a246d5"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9e94d56260a940cd" /><Relationship Type="http://schemas.openxmlformats.org/officeDocument/2006/relationships/notesMaster" Target="/ppt/notesMasters/notesMaster1.xml" Id="Rc110e885e48d419e"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83f5bfc7577d45af" /><Relationship Type="http://schemas.openxmlformats.org/officeDocument/2006/relationships/notesMaster" Target="/ppt/notesMasters/notesMaster1.xml" Id="R6cd54bedef284467"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3c6708f1dbab4383" /><Relationship Type="http://schemas.openxmlformats.org/officeDocument/2006/relationships/notesMaster" Target="/ppt/notesMasters/notesMaster1.xml" Id="Ra143a8a4df594755"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b7648cb99db54baa" /><Relationship Type="http://schemas.openxmlformats.org/officeDocument/2006/relationships/notesMaster" Target="/ppt/notesMasters/notesMaster1.xml" Id="R39ee80f73261414a"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6bff90997627494f" /><Relationship Type="http://schemas.openxmlformats.org/officeDocument/2006/relationships/notesMaster" Target="/ppt/notesMasters/notesMaster1.xml" Id="R43822a4d07164fb1"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2e6efa810bc84710" /><Relationship Type="http://schemas.openxmlformats.org/officeDocument/2006/relationships/notesMaster" Target="/ppt/notesMasters/notesMaster1.xml" Id="R712b8c4f5ac14734"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2eb1c128b959454d" /><Relationship Type="http://schemas.openxmlformats.org/officeDocument/2006/relationships/notesMaster" Target="/ppt/notesMasters/notesMaster1.xml" Id="Ra34e08083929455a"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a77ae69430dd4bef" /><Relationship Type="http://schemas.openxmlformats.org/officeDocument/2006/relationships/notesMaster" Target="/ppt/notesMasters/notesMaster1.xml" Id="R4aab67187a454b73"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eb53fe128e534645" /><Relationship Type="http://schemas.openxmlformats.org/officeDocument/2006/relationships/notesMaster" Target="/ppt/notesMasters/notesMaster1.xml" Id="R970e51a96e674654"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26eeb3a319204889" /><Relationship Type="http://schemas.openxmlformats.org/officeDocument/2006/relationships/notesMaster" Target="/ppt/notesMasters/notesMaster1.xml" Id="Rb5ac02e2539448c9"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8567a605183d422d" /><Relationship Type="http://schemas.openxmlformats.org/officeDocument/2006/relationships/notesMaster" Target="/ppt/notesMasters/notesMaster1.xml" Id="Rdaa26046cd4448ec"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4f734246d7aa4442" /><Relationship Type="http://schemas.openxmlformats.org/officeDocument/2006/relationships/notesMaster" Target="/ppt/notesMasters/notesMaster1.xml" Id="R22834d7c5125468a"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01ba84130e3c4892" /><Relationship Type="http://schemas.openxmlformats.org/officeDocument/2006/relationships/notesMaster" Target="/ppt/notesMasters/notesMaster1.xml" Id="R65307d32957d40bf"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0a160769a5de4895" /><Relationship Type="http://schemas.openxmlformats.org/officeDocument/2006/relationships/notesMaster" Target="/ppt/notesMasters/notesMaster1.xml" Id="R031530150f274dc0"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2f5258a952f74b58" /><Relationship Type="http://schemas.openxmlformats.org/officeDocument/2006/relationships/notesMaster" Target="/ppt/notesMasters/notesMaster1.xml" Id="Rb9561618552f4227"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38297782cc984a6c" /><Relationship Type="http://schemas.openxmlformats.org/officeDocument/2006/relationships/notesMaster" Target="/ppt/notesMasters/notesMaster1.xml" Id="R31f124748e774db0"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93e11de7a1fd4b5e" /><Relationship Type="http://schemas.openxmlformats.org/officeDocument/2006/relationships/notesMaster" Target="/ppt/notesMasters/notesMaster1.xml" Id="R55b348c28aac46bb"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bcda60131f9940f7" /><Relationship Type="http://schemas.openxmlformats.org/officeDocument/2006/relationships/notesMaster" Target="/ppt/notesMasters/notesMaster1.xml" Id="Rf75a4485203340c6"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a1b59b94d9b1430f" /><Relationship Type="http://schemas.openxmlformats.org/officeDocument/2006/relationships/notesMaster" Target="/ppt/notesMasters/notesMaster1.xml" Id="R3c6790e20d34451f"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b07f3700a6dc4fbd" /><Relationship Type="http://schemas.openxmlformats.org/officeDocument/2006/relationships/notesMaster" Target="/ppt/notesMasters/notesMaster1.xml" Id="R00b01e8bbb0c41fc"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2cb479d347314210" /><Relationship Type="http://schemas.openxmlformats.org/officeDocument/2006/relationships/notesMaster" Target="/ppt/notesMasters/notesMaster1.xml" Id="R7d8f4d87cee84a26"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277b0edbf52d4fcb" /><Relationship Type="http://schemas.openxmlformats.org/officeDocument/2006/relationships/notesMaster" Target="/ppt/notesMasters/notesMaster1.xml" Id="R5a0c9a4dd3524039"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92b3362499a24000" /><Relationship Type="http://schemas.openxmlformats.org/officeDocument/2006/relationships/notesMaster" Target="/ppt/notesMasters/notesMaster1.xml" Id="Rb506c5b559dd44ce"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6edfec490d7946e9" /><Relationship Type="http://schemas.openxmlformats.org/officeDocument/2006/relationships/notesMaster" Target="/ppt/notesMasters/notesMaster1.xml" Id="R99350db6c4f34c46"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5a85fa05fda343fe" /><Relationship Type="http://schemas.openxmlformats.org/officeDocument/2006/relationships/notesMaster" Target="/ppt/notesMasters/notesMaster1.xml" Id="R3bbca570a2584bd5"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df7406ab067c4bc1" /><Relationship Type="http://schemas.openxmlformats.org/officeDocument/2006/relationships/notesMaster" Target="/ppt/notesMasters/notesMaster1.xml" Id="R693b73d0d1924054"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b9099dd4b2774935" /><Relationship Type="http://schemas.openxmlformats.org/officeDocument/2006/relationships/notesMaster" Target="/ppt/notesMasters/notesMaster1.xml" Id="Rfb4fd9f2e7924d4c"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a155bf172e114f76" /><Relationship Type="http://schemas.openxmlformats.org/officeDocument/2006/relationships/notesMaster" Target="/ppt/notesMasters/notesMaster1.xml" Id="R6d6208847ef34cfc"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4b58f44a83dc4dde" /><Relationship Type="http://schemas.openxmlformats.org/officeDocument/2006/relationships/notesMaster" Target="/ppt/notesMasters/notesMaster1.xml" Id="R60202adc528842ec" /></Relationships>
</file>

<file path=ppt/notesSlides/_rels/notesSlide101.xml.rels>&#65279;<?xml version="1.0" encoding="utf-8"?><Relationships xmlns="http://schemas.openxmlformats.org/package/2006/relationships"><Relationship Type="http://schemas.openxmlformats.org/officeDocument/2006/relationships/slide" Target="/ppt/slides/slide101.xml" Id="Rb18d8c1c3a914606" /><Relationship Type="http://schemas.openxmlformats.org/officeDocument/2006/relationships/notesMaster" Target="/ppt/notesMasters/notesMaster1.xml" Id="R495e45702998404b" /></Relationships>
</file>

<file path=ppt/notesSlides/_rels/notesSlide102.xml.rels>&#65279;<?xml version="1.0" encoding="utf-8"?><Relationships xmlns="http://schemas.openxmlformats.org/package/2006/relationships"><Relationship Type="http://schemas.openxmlformats.org/officeDocument/2006/relationships/slide" Target="/ppt/slides/slide102.xml" Id="R8933322855144ad0" /><Relationship Type="http://schemas.openxmlformats.org/officeDocument/2006/relationships/notesMaster" Target="/ppt/notesMasters/notesMaster1.xml" Id="Rb6b9efe9bf7548b9" /></Relationships>
</file>

<file path=ppt/notesSlides/_rels/notesSlide103.xml.rels>&#65279;<?xml version="1.0" encoding="utf-8"?><Relationships xmlns="http://schemas.openxmlformats.org/package/2006/relationships"><Relationship Type="http://schemas.openxmlformats.org/officeDocument/2006/relationships/slide" Target="/ppt/slides/slide103.xml" Id="R94a29e8ee0334b9f" /><Relationship Type="http://schemas.openxmlformats.org/officeDocument/2006/relationships/notesMaster" Target="/ppt/notesMasters/notesMaster1.xml" Id="R9ed56bef26e04552" /></Relationships>
</file>

<file path=ppt/notesSlides/_rels/notesSlide104.xml.rels>&#65279;<?xml version="1.0" encoding="utf-8"?><Relationships xmlns="http://schemas.openxmlformats.org/package/2006/relationships"><Relationship Type="http://schemas.openxmlformats.org/officeDocument/2006/relationships/slide" Target="/ppt/slides/slide104.xml" Id="R227040ce7dd24b2d" /><Relationship Type="http://schemas.openxmlformats.org/officeDocument/2006/relationships/notesMaster" Target="/ppt/notesMasters/notesMaster1.xml" Id="R5704e19c342941cc" /></Relationships>
</file>

<file path=ppt/notesSlides/_rels/notesSlide105.xml.rels>&#65279;<?xml version="1.0" encoding="utf-8"?><Relationships xmlns="http://schemas.openxmlformats.org/package/2006/relationships"><Relationship Type="http://schemas.openxmlformats.org/officeDocument/2006/relationships/slide" Target="/ppt/slides/slide105.xml" Id="R939728ae775a418d" /><Relationship Type="http://schemas.openxmlformats.org/officeDocument/2006/relationships/notesMaster" Target="/ppt/notesMasters/notesMaster1.xml" Id="R503e531bc050445f" /></Relationships>
</file>

<file path=ppt/notesSlides/_rels/notesSlide106.xml.rels>&#65279;<?xml version="1.0" encoding="utf-8"?><Relationships xmlns="http://schemas.openxmlformats.org/package/2006/relationships"><Relationship Type="http://schemas.openxmlformats.org/officeDocument/2006/relationships/slide" Target="/ppt/slides/slide106.xml" Id="Rdc0db00103184872" /><Relationship Type="http://schemas.openxmlformats.org/officeDocument/2006/relationships/notesMaster" Target="/ppt/notesMasters/notesMaster1.xml" Id="Rc5d0a13e271145e1" /></Relationships>
</file>

<file path=ppt/notesSlides/_rels/notesSlide107.xml.rels>&#65279;<?xml version="1.0" encoding="utf-8"?><Relationships xmlns="http://schemas.openxmlformats.org/package/2006/relationships"><Relationship Type="http://schemas.openxmlformats.org/officeDocument/2006/relationships/slide" Target="/ppt/slides/slide107.xml" Id="Rf544fde9d96742ad" /><Relationship Type="http://schemas.openxmlformats.org/officeDocument/2006/relationships/notesMaster" Target="/ppt/notesMasters/notesMaster1.xml" Id="Re885641b9bc74623" /></Relationships>
</file>

<file path=ppt/notesSlides/_rels/notesSlide108.xml.rels>&#65279;<?xml version="1.0" encoding="utf-8"?><Relationships xmlns="http://schemas.openxmlformats.org/package/2006/relationships"><Relationship Type="http://schemas.openxmlformats.org/officeDocument/2006/relationships/slide" Target="/ppt/slides/slide108.xml" Id="Ra6f5d246b0e04c18" /><Relationship Type="http://schemas.openxmlformats.org/officeDocument/2006/relationships/notesMaster" Target="/ppt/notesMasters/notesMaster1.xml" Id="R33d583dbd7e64134" /></Relationships>
</file>

<file path=ppt/notesSlides/_rels/notesSlide109.xml.rels>&#65279;<?xml version="1.0" encoding="utf-8"?><Relationships xmlns="http://schemas.openxmlformats.org/package/2006/relationships"><Relationship Type="http://schemas.openxmlformats.org/officeDocument/2006/relationships/slide" Target="/ppt/slides/slide109.xml" Id="R790906734e764f8f" /><Relationship Type="http://schemas.openxmlformats.org/officeDocument/2006/relationships/notesMaster" Target="/ppt/notesMasters/notesMaster1.xml" Id="Rde3274b630384fbf" /></Relationships>
</file>

<file path=ppt/notesSlides/_rels/notesSlide110.xml.rels>&#65279;<?xml version="1.0" encoding="utf-8"?><Relationships xmlns="http://schemas.openxmlformats.org/package/2006/relationships"><Relationship Type="http://schemas.openxmlformats.org/officeDocument/2006/relationships/slide" Target="/ppt/slides/slide110.xml" Id="Rf4cbc1eba5a94bfa" /><Relationship Type="http://schemas.openxmlformats.org/officeDocument/2006/relationships/notesMaster" Target="/ppt/notesMasters/notesMaster1.xml" Id="R38b926f44870434b" /></Relationships>
</file>

<file path=ppt/notesSlides/_rels/notesSlide111.xml.rels>&#65279;<?xml version="1.0" encoding="utf-8"?><Relationships xmlns="http://schemas.openxmlformats.org/package/2006/relationships"><Relationship Type="http://schemas.openxmlformats.org/officeDocument/2006/relationships/slide" Target="/ppt/slides/slide111.xml" Id="Rc833f44fb1594e40" /><Relationship Type="http://schemas.openxmlformats.org/officeDocument/2006/relationships/notesMaster" Target="/ppt/notesMasters/notesMaster1.xml" Id="R254040eb09764ef9" /></Relationships>
</file>

<file path=ppt/notesSlides/_rels/notesSlide112.xml.rels>&#65279;<?xml version="1.0" encoding="utf-8"?><Relationships xmlns="http://schemas.openxmlformats.org/package/2006/relationships"><Relationship Type="http://schemas.openxmlformats.org/officeDocument/2006/relationships/slide" Target="/ppt/slides/slide112.xml" Id="R41f721b4c8a940f0" /><Relationship Type="http://schemas.openxmlformats.org/officeDocument/2006/relationships/notesMaster" Target="/ppt/notesMasters/notesMaster1.xml" Id="Rcb465bb9f96743a4" /></Relationships>
</file>

<file path=ppt/notesSlides/_rels/notesSlide113.xml.rels>&#65279;<?xml version="1.0" encoding="utf-8"?><Relationships xmlns="http://schemas.openxmlformats.org/package/2006/relationships"><Relationship Type="http://schemas.openxmlformats.org/officeDocument/2006/relationships/slide" Target="/ppt/slides/slide113.xml" Id="Red7d697188804ce8" /><Relationship Type="http://schemas.openxmlformats.org/officeDocument/2006/relationships/notesMaster" Target="/ppt/notesMasters/notesMaster1.xml" Id="R09c9cb4f2b1f4936" /></Relationships>
</file>

<file path=ppt/notesSlides/_rels/notesSlide114.xml.rels>&#65279;<?xml version="1.0" encoding="utf-8"?><Relationships xmlns="http://schemas.openxmlformats.org/package/2006/relationships"><Relationship Type="http://schemas.openxmlformats.org/officeDocument/2006/relationships/slide" Target="/ppt/slides/slide114.xml" Id="Rd2bd36df63924b5f" /><Relationship Type="http://schemas.openxmlformats.org/officeDocument/2006/relationships/notesMaster" Target="/ppt/notesMasters/notesMaster1.xml" Id="R59284e36f8034a50" /></Relationships>
</file>

<file path=ppt/notesSlides/_rels/notesSlide115.xml.rels>&#65279;<?xml version="1.0" encoding="utf-8"?><Relationships xmlns="http://schemas.openxmlformats.org/package/2006/relationships"><Relationship Type="http://schemas.openxmlformats.org/officeDocument/2006/relationships/slide" Target="/ppt/slides/slide115.xml" Id="R653e64e6c89e4a32" /><Relationship Type="http://schemas.openxmlformats.org/officeDocument/2006/relationships/notesMaster" Target="/ppt/notesMasters/notesMaster1.xml" Id="Rfbd5cdb01b424b97" /></Relationships>
</file>

<file path=ppt/notesSlides/_rels/notesSlide116.xml.rels>&#65279;<?xml version="1.0" encoding="utf-8"?><Relationships xmlns="http://schemas.openxmlformats.org/package/2006/relationships"><Relationship Type="http://schemas.openxmlformats.org/officeDocument/2006/relationships/slide" Target="/ppt/slides/slide116.xml" Id="R25c0ca3d9fab4f0c" /><Relationship Type="http://schemas.openxmlformats.org/officeDocument/2006/relationships/notesMaster" Target="/ppt/notesMasters/notesMaster1.xml" Id="R16edad4361f34835" /></Relationships>
</file>

<file path=ppt/notesSlides/_rels/notesSlide117.xml.rels>&#65279;<?xml version="1.0" encoding="utf-8"?><Relationships xmlns="http://schemas.openxmlformats.org/package/2006/relationships"><Relationship Type="http://schemas.openxmlformats.org/officeDocument/2006/relationships/slide" Target="/ppt/slides/slide117.xml" Id="R4bf9cd88d93f442e" /><Relationship Type="http://schemas.openxmlformats.org/officeDocument/2006/relationships/notesMaster" Target="/ppt/notesMasters/notesMaster1.xml" Id="R15bc2c7ff75f4466" /></Relationships>
</file>

<file path=ppt/notesSlides/_rels/notesSlide118.xml.rels>&#65279;<?xml version="1.0" encoding="utf-8"?><Relationships xmlns="http://schemas.openxmlformats.org/package/2006/relationships"><Relationship Type="http://schemas.openxmlformats.org/officeDocument/2006/relationships/slide" Target="/ppt/slides/slide118.xml" Id="R6bd7ca4b3aa64041" /><Relationship Type="http://schemas.openxmlformats.org/officeDocument/2006/relationships/notesMaster" Target="/ppt/notesMasters/notesMaster1.xml" Id="Rd544a2111c57488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Einsatz: Unterrichtspräsentation für 3. Klasse, sechs Themen zu je fünf UE. Ein Thema beginnt jeweils mit Ziel und Bild, danach Materialkarte, je Arbeitsblatt Bildschirmmodell, Klickanleitung, Übungsfolie und Ergebnisrunde. Eigener Laptop, M365 im Browser und OneDrive. Schulstart-Karte vor Einsatz ausfüllen. Lösungen und Hilfen stehen in den Referentennotizen. Die Bildbeispiele sind generierte Illustrationen, keine tatsächlichen Schülerarbeiten. Praktische Aufgaben benötigen die im Arbeitsheft angegebenen Geräte und Programme.</a:t>
            </a:r>
          </a:p>
          <a:p xmlns:a="http://schemas.openxmlformats.org/drawingml/2006/main">
            <a:r>
              <a:t>Die Unterrichtserprobung der Erstfassung steht aus.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Thematitel entsprechen Arbeitsheft und Website. Startfolien: 1: Wer bestimmt meinen Feed, 2: Daten prüfen statt voreilig urteilen, 3: Zusammenarbeiten in der Cloud, 4: Digitale Identität bewusst gestalten, 5: Vernetzte Dinge beurteilen, 6: Ein barrierearmes Lernquiz. Je Thema 5 Unterrichtseinheiten. Zusätzliche Zeit für Diagnose, Übung und Vertiefung vorsehen.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3O3: Veränderungen des Mediennutzungsverhaltens beschreiben sowie Chancen und Gefahren der personalisierten Mediennutzung analysieren.</a:t>
            </a:r>
          </a:p>
          <a:p xmlns:a="http://schemas.openxmlformats.org/drawingml/2006/main">
            <a:r>
              <a:t>3I1: Bedingungen sowie Vor- und Nachteile von personalisierten Suchroutinen für das eigene Leben bzw. die Gesellschaft erklären.</a:t>
            </a:r>
          </a:p>
          <a:p xmlns:a="http://schemas.openxmlformats.org/drawingml/2006/main">
            <a:r>
              <a:t>3I2: zielgerichtet und selbstständig die Suche nach Informationen und Daten mit Hilfe geeigneter Strategien und Methoden planen und durchführen, geeignete Quellen nutzen und gefundene Informationen vergleichend hinterfragen.</a:t>
            </a:r>
          </a:p>
          <a:p xmlns:a="http://schemas.openxmlformats.org/drawingml/2006/main">
            <a:r>
              <a:t>3P2: verschiedene populäre Medienkulturen benennen sowie Möglichkeiten verschiedener Darstellungsformen von Inhalten erproben.</a:t>
            </a:r>
          </a:p>
          <a:p xmlns:a="http://schemas.openxmlformats.org/drawingml/2006/main">
            <a:r>
              <a:t>Orientierung: Die erfundenen Feeds bieten eine gemeinsame Beobachtungsgrundlage ohne Zugriff auf private Profile. Personalisierung wird als mögliche Erklärung untersucht, nicht aus dem Beispiel bewiesen. Der Mediencheck dokumentiert die begründete Erweiterung der eigenen Informationsbasis.</a:t>
            </a:r>
          </a:p>
          <a:p xmlns:a="http://schemas.openxmlformats.org/drawingml/2006/main">
            <a:r>
              <a:t>Vorbereitung: Beide Feedkarten zeigen. Recherchezugang und geeignete Quellentypen klären. Schulwege allgemein betrachten; keine Wohnadressen erfassen. Auf jedem Laptop den gezeigten Weg prüfen; Ordner Digitale_Grundbildung/Klasse_3/01_Mediencheck vorbereiten. Datei K3_Mediencheck_Kennung verwenden. Bei Abweichungen Menübezeichnung auf der Schulstart-Karte notieren.</a:t>
            </a:r>
          </a:p>
          <a:p xmlns:a="http://schemas.openxmlformats.org/drawingml/2006/main">
            <a:r>
              <a:t>Erste Unterrichtseinheit: 0–5 Alltagssituation und ersten Versuch gemeinsam lesen. Zähle in Feed A die Auto- und Busbeiträge, in Feed B die Fahrrad- und Fußwegbeiträge. Schreibe zuerst nur auf, was sichtbar ist. Formuliere dann eine Frage zur Auswahl, deren Antwort du noch nicht kennst.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Feedvergleich mit getrennten Beobachtungen und offenen Fragen.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3O3: Veränderungen des Mediennutzungsverhaltens beschreiben sowie Chancen und Gefahren der personalisierten Mediennutzung analysieren.</a:t>
            </a:r>
          </a:p>
          <a:p xmlns:a="http://schemas.openxmlformats.org/drawingml/2006/main">
            <a:r>
              <a:t>3I1: Bedingungen sowie Vor- und Nachteile von personalisierten Suchroutinen für das eigene Leben bzw. die Gesellschaft erklären.</a:t>
            </a:r>
          </a:p>
          <a:p xmlns:a="http://schemas.openxmlformats.org/drawingml/2006/main">
            <a:r>
              <a:t>3I2: zielgerichtet und selbstständig die Suche nach Informationen und Daten mit Hilfe geeigneter Strategien und Methoden planen und durchführen, geeignete Quellen nutzen und gefundene Informationen vergleichend hinterfragen.</a:t>
            </a:r>
          </a:p>
          <a:p xmlns:a="http://schemas.openxmlformats.org/drawingml/2006/main">
            <a:r>
              <a:t>3P2: verschiedene populäre Medienkulturen benennen sowie Möglichkeiten verschiedener Darstellungsformen von Inhalten erproben.</a:t>
            </a:r>
          </a:p>
          <a:p xmlns:a="http://schemas.openxmlformats.org/drawingml/2006/main">
            <a:r>
              <a:t>Ziel: Du untersuchst Personalisierung, recherchierst selbstständig und vergleichst Darstellungsformen.</a:t>
            </a:r>
          </a:p>
          <a:p xmlns:a="http://schemas.openxmlformats.org/drawingml/2006/main">
            <a:r>
              <a:t>Endprodukt: Ein dreiseitiger Mediencheck als PDF mit Recherche, Feedvergleich und begründeter Empfehlung.</a:t>
            </a:r>
          </a:p>
          <a:p xmlns:a="http://schemas.openxmlformats.org/drawingml/2006/main">
            <a:r>
              <a:t>Vorbereitung: Eigener Laptop, Internetzugang und Microsoft 365 im Browser mit dem von der Schule bereitgestellten Konto. Gezeigter Geräteweg: Windows 11. Word. Ablage und Abgabe: OneDrive.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3O3: Veränderungen des Mediennutzungsverhaltens beschreiben sowie Chancen und Gefahren der personalisierten Mediennutzung analysieren.</a:t>
            </a:r>
          </a:p>
          <a:p xmlns:a="http://schemas.openxmlformats.org/drawingml/2006/main">
            <a:r>
              <a:t>3I1: Bedingungen sowie Vor- und Nachteile von personalisierten Suchroutinen für das eigene Leben bzw. die Gesellschaft erklären.</a:t>
            </a:r>
          </a:p>
          <a:p xmlns:a="http://schemas.openxmlformats.org/drawingml/2006/main">
            <a:r>
              <a:t>3I2: zielgerichtet und selbstständig die Suche nach Informationen und Daten mit Hilfe geeigneter Strategien und Methoden planen und durchführen, geeignete Quellen nutzen und gefundene Informationen vergleichend hinterfragen.</a:t>
            </a:r>
          </a:p>
          <a:p xmlns:a="http://schemas.openxmlformats.org/drawingml/2006/main">
            <a:r>
              <a:t>3P2: verschiedene populäre Medienkulturen benennen sowie Möglichkeiten verschiedener Darstellungsformen von Inhalten erproben.</a:t>
            </a:r>
          </a:p>
          <a:p xmlns:a="http://schemas.openxmlformats.org/drawingml/2006/main">
            <a:r>
              <a:t>Vollständige Materialkarte: Fiktive Feeds zum Thema Schulweg: Profil A sieht drei Beiträge über Autos und einen über Busse. Profil B sieht drei über Fahrräder und einen über Fußwege. Über Auswahlregeln, bezahlte Platzierungen und tatsächliche Interessen wissen wir nichts. Diese Karten simulieren Auswahl; sie sind keine Untersuchung eines realen Dienstes. Recherchefrage: Welche Informationen braucht man, um Verkehrsmittel für einen Schulweg fair zu vergleichen?</a:t>
            </a:r>
          </a:p>
          <a:p xmlns:a="http://schemas.openxmlformats.org/drawingml/2006/main">
            <a:r>
              <a:t>Geräte und Programme: Eigener Laptop, Internetzugang und Microsoft 365 im Browser mit dem von der Schule bereitgestellten Konto. Gezeigter Geräteweg: Windows 11. Word. Ablage und Abgabe: OneDrive.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3O3: Veränderungen des Mediennutzungsverhaltens beschreiben sowie Chancen und Gefahren der personalisierten Mediennutzung analysieren.</a:t>
            </a:r>
          </a:p>
          <a:p xmlns:a="http://schemas.openxmlformats.org/drawingml/2006/main">
            <a:r>
              <a:t>3I1: Bedingungen sowie Vor- und Nachteile von personalisierten Suchroutinen für das eigene Leben bzw. die Gesellschaft erklären.</a:t>
            </a:r>
          </a:p>
          <a:p xmlns:a="http://schemas.openxmlformats.org/drawingml/2006/main">
            <a:r>
              <a:t>DGB-K3-P01-AB01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01_Mediencheck. Öffne deine Themen-Datei oder erstelle sie über Neu &gt; Word-Dokument.</a:t>
            </a:r>
          </a:p>
          <a:p xmlns:a="http://schemas.openxmlformats.org/drawingml/2006/main">
            <a:r>
              <a:t>2. Schreibe die Überschrift „Auswahl erkennen“. Markiere sie und wähle Start &gt; Formatvorlagen &gt; Überschrift 1.</a:t>
            </a:r>
          </a:p>
          <a:p xmlns:a="http://schemas.openxmlformats.org/drawingml/2006/main">
            <a:r>
              <a:t>3. Beginne mit dem Beispiel: „Feed A: 3 Auto, 1 Bus“.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K3_Mediencheck_Kennung;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Unterschiede sind beobachtbar, Ursachen unbekannt; Personalisierung kann Relevanz erhöhen und Vielfalt einschränken.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3O3: Veränderungen des Mediennutzungsverhaltens beschreiben sowie Chancen und Gefahren der personalisierten Mediennutzung analysieren.</a:t>
            </a:r>
          </a:p>
          <a:p xmlns:a="http://schemas.openxmlformats.org/drawingml/2006/main">
            <a:r>
              <a:t>3I1: Bedingungen sowie Vor- und Nachteile von personalisierten Suchroutinen für das eigene Leben bzw. die Gesellschaft erklären.</a:t>
            </a:r>
          </a:p>
          <a:p xmlns:a="http://schemas.openxmlformats.org/drawingml/2006/main">
            <a:r>
              <a:t>DGB-K3-P01-AB01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01_Mediencheck. Öffne deine Themen-Datei oder erstelle sie über Neu &gt; Word-Dokument.</a:t>
            </a:r>
          </a:p>
          <a:p xmlns:a="http://schemas.openxmlformats.org/drawingml/2006/main">
            <a:r>
              <a:t>2. Schreibe die Überschrift „Auswahl erkennen“. Markiere sie und wähle Start &gt; Formatvorlagen &gt; Überschrift 1.</a:t>
            </a:r>
          </a:p>
          <a:p xmlns:a="http://schemas.openxmlformats.org/drawingml/2006/main">
            <a:r>
              <a:t>3. Beginne mit dem Beispiel: „Feed A: 3 Auto, 1 Bus“.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K3_Mediencheck_Kennung;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Unterschiede sind beobachtbar, Ursachen unbekannt; Personalisierung kann Relevanz erhöhen und Vielfalt einschränken.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3O3: Veränderungen des Mediennutzungsverhaltens beschreiben sowie Chancen und Gefahren der personalisierten Mediennutzung analysieren.</a:t>
            </a:r>
          </a:p>
          <a:p xmlns:a="http://schemas.openxmlformats.org/drawingml/2006/main">
            <a:r>
              <a:t>3I1: Bedingungen sowie Vor- und Nachteile von personalisierten Suchroutinen für das eigene Leben bzw. die Gesellschaft erklären.</a:t>
            </a:r>
          </a:p>
          <a:p xmlns:a="http://schemas.openxmlformats.org/drawingml/2006/main">
            <a:r>
              <a:t>DGB-K3-P01-AB01</a:t>
            </a:r>
          </a:p>
          <a:p xmlns:a="http://schemas.openxmlformats.org/drawingml/2006/main">
            <a:r>
              <a:t>Auftrag A: Vergleiche die beiden Feeds: Welche Perspektiven fehlen jeweils? Unterscheide Beobachtung und Vermutung über die Auswahl.</a:t>
            </a:r>
          </a:p>
          <a:p xmlns:a="http://schemas.openxmlformats.org/drawingml/2006/main">
            <a:r>
              <a:t>Auftrag B: Beschreibe Chancen und Risiken personalisierter Medien und vergleiche mit einer Zeitung, die allen dieselbe Titelseite zeigt.</a:t>
            </a:r>
          </a:p>
          <a:p xmlns:a="http://schemas.openxmlformats.org/drawingml/2006/main">
            <a:r>
              <a:t>Erwartungshorizont: Unterschiede sind beobachtbar, Ursachen unbekannt; Personalisierung kann Relevanz erhöhen und Vielfalt einschränken.</a:t>
            </a:r>
          </a:p>
          <a:p xmlns:a="http://schemas.openxmlformats.org/drawingml/2006/main">
            <a:r>
              <a:t>Hilfe: Beginne mit „Sichtbar ist … Nicht bekannt ist …“.</a:t>
            </a:r>
          </a:p>
          <a:p xmlns:a="http://schemas.openxmlformats.org/drawingml/2006/main">
            <a:r>
              <a:t>Reflexion: Welche zusätzliche Perspektive würdest du gezielt suchen?</a:t>
            </a:r>
          </a:p>
          <a:p xmlns:a="http://schemas.openxmlformats.org/drawingml/2006/main">
            <a:r>
              <a:t>Erweiterung: Erkläre, warum ein Feed keine vollständige Wirklichkeit zeigt.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3I2: zielgerichtet und selbstständig die Suche nach Informationen und Daten mit Hilfe geeigneter Strategien und Methoden planen und durchführen, geeignete Quellen nutzen und gefundene Informationen vergleichend hinterfragen.</a:t>
            </a:r>
          </a:p>
          <a:p xmlns:a="http://schemas.openxmlformats.org/drawingml/2006/main">
            <a:r>
              <a:t>DGB-K3-P01-AB02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den Browser. Gib die Adresse der schulisch freigegebenen Suchmaschine in die Adresszeile ein.</a:t>
            </a:r>
          </a:p>
          <a:p xmlns:a="http://schemas.openxmlformats.org/drawingml/2006/main">
            <a:r>
              <a:t>2. Tippe passende Begriffe zu deiner Teilfrage, z. B. „barrierefreier Schulweg öffentlicher Verkehr“. Drücke Enter.</a:t>
            </a:r>
          </a:p>
          <a:p xmlns:a="http://schemas.openxmlformats.org/drawingml/2006/main">
            <a:r>
              <a:t>3. Öffne einen passenden Treffer. Suche auf der Seite nach Herausgeber, Datum und nachvollziehbaren Belegen. Ein Trefferplatz allein beweist keine Qualität.</a:t>
            </a:r>
          </a:p>
          <a:p xmlns:a="http://schemas.openxmlformats.org/drawingml/2006/main">
            <a:r>
              <a:t>4. Kopiere die vollständige Seitenadresse aus der Adresszeile. Schreibe in Word Titel, Herausgeber, URL, Abrufdatum und eine Aussage dazu.</a:t>
            </a:r>
          </a:p>
          <a:p xmlns:a="http://schemas.openxmlformats.org/drawingml/2006/main">
            <a:r>
              <a:t>5. Ändere die Suchbegriffe und öffne eine zweite Quelle. Vergleiche Inhalt und Belege. Begründe, welcher Text deine Frage besser beantwortet.</a:t>
            </a:r>
          </a:p>
          <a:p xmlns:a="http://schemas.openxmlformats.org/drawingml/2006/main">
            <a:r>
              <a:t>Prüfung: Eine zweite Person kann über meine Quellenangaben dieselbe Aussage finden.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Geplanter und tatsächlich durchgeführter Suchweg; offizielle Verkehrs- oder Bildungsquellen bevorzugen, widersprechende Belege nicht auslassen.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3I2: zielgerichtet und selbstständig die Suche nach Informationen und Daten mit Hilfe geeigneter Strategien und Methoden planen und durchführen, geeignete Quellen nutzen und gefundene Informationen vergleichend hinterfragen.</a:t>
            </a:r>
          </a:p>
          <a:p xmlns:a="http://schemas.openxmlformats.org/drawingml/2006/main">
            <a:r>
              <a:t>DGB-K3-P01-AB02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den Browser. Gib die Adresse der schulisch freigegebenen Suchmaschine in die Adresszeile ein.</a:t>
            </a:r>
          </a:p>
          <a:p xmlns:a="http://schemas.openxmlformats.org/drawingml/2006/main">
            <a:r>
              <a:t>2. Tippe passende Begriffe zu deiner Teilfrage, z. B. „barrierefreier Schulweg öffentlicher Verkehr“. Drücke Enter.</a:t>
            </a:r>
          </a:p>
          <a:p xmlns:a="http://schemas.openxmlformats.org/drawingml/2006/main">
            <a:r>
              <a:t>3. Öffne einen passenden Treffer. Suche auf der Seite nach Herausgeber, Datum und nachvollziehbaren Belegen. Ein Trefferplatz allein beweist keine Qualität.</a:t>
            </a:r>
          </a:p>
          <a:p xmlns:a="http://schemas.openxmlformats.org/drawingml/2006/main">
            <a:r>
              <a:t>4. Kopiere die vollständige Seitenadresse aus der Adresszeile. Schreibe in Word Titel, Herausgeber, URL, Abrufdatum und eine Aussage dazu.</a:t>
            </a:r>
          </a:p>
          <a:p xmlns:a="http://schemas.openxmlformats.org/drawingml/2006/main">
            <a:r>
              <a:t>5. Ändere die Suchbegriffe und öffne eine zweite Quelle. Vergleiche Inhalt und Belege. Begründe, welcher Text deine Frage besser beantwortet.</a:t>
            </a:r>
          </a:p>
          <a:p xmlns:a="http://schemas.openxmlformats.org/drawingml/2006/main">
            <a:r>
              <a:t>Prüfung: Eine zweite Person kann über meine Quellenangaben dieselbe Aussage finden.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Geplanter und tatsächlich durchgeführter Suchweg; offizielle Verkehrs- oder Bildungsquellen bevorzugen, widersprechende Belege nicht auslassen.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3I2: zielgerichtet und selbstständig die Suche nach Informationen und Daten mit Hilfe geeigneter Strategien und Methoden planen und durchführen, geeignete Quellen nutzen und gefundene Informationen vergleichend hinterfragen.</a:t>
            </a:r>
          </a:p>
          <a:p xmlns:a="http://schemas.openxmlformats.org/drawingml/2006/main">
            <a:r>
              <a:t>DGB-K3-P01-AB02</a:t>
            </a:r>
          </a:p>
          <a:p xmlns:a="http://schemas.openxmlformats.org/drawingml/2006/main">
            <a:r>
              <a:t>Auftrag A: Zerlege die Recherchefrage in drei Teilfragen, etwa Entfernung, Zugänglichkeit und Sicherheit. Plane Suchbegriffe und geeignete Quellentypen.</a:t>
            </a:r>
          </a:p>
          <a:p xmlns:a="http://schemas.openxmlformats.org/drawingml/2006/main">
            <a:r>
              <a:t>Auftrag B: Recherchiere zu einer Teilfrage zwei Quellen. Dokumentiere Herausgeber, Datum, URL, Aussage und offene Fragen.</a:t>
            </a:r>
          </a:p>
          <a:p xmlns:a="http://schemas.openxmlformats.org/drawingml/2006/main">
            <a:r>
              <a:t>Erwartungshorizont: Geplanter und tatsächlich durchgeführter Suchweg; offizielle Verkehrs- oder Bildungsquellen bevorzugen, widersprechende Belege nicht auslassen.</a:t>
            </a:r>
          </a:p>
          <a:p xmlns:a="http://schemas.openxmlformats.org/drawingml/2006/main">
            <a:r>
              <a:t>Hilfe: Eine Quelle soll die konkrete Frage beantworten, nicht nur das Thema erwähnen.</a:t>
            </a:r>
          </a:p>
          <a:p xmlns:a="http://schemas.openxmlformats.org/drawingml/2006/main">
            <a:r>
              <a:t>Reflexion: Wann reicht eine einzelne Quelle nicht aus?</a:t>
            </a:r>
          </a:p>
          <a:p xmlns:a="http://schemas.openxmlformats.org/drawingml/2006/main">
            <a:r>
              <a:t>Erweiterung: Suche eine Quelle, die eine andere Perspektive ergänzt.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3I1: Bedingungen sowie Vor- und Nachteile von personalisierten Suchroutinen für das eigene Leben bzw. die Gesellschaft erklären.</a:t>
            </a:r>
          </a:p>
          <a:p xmlns:a="http://schemas.openxmlformats.org/drawingml/2006/main">
            <a:r>
              <a:t>3I2: zielgerichtet und selbstständig die Suche nach Informationen und Daten mit Hilfe geeigneter Strategien und Methoden planen und durchführen, geeignete Quellen nutzen und gefundene Informationen vergleichend hinterfragen.</a:t>
            </a:r>
          </a:p>
          <a:p xmlns:a="http://schemas.openxmlformats.org/drawingml/2006/main">
            <a:r>
              <a:t>DGB-K3-P01-AB03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den Browser. Gib die Adresse der schulisch freigegebenen Suchmaschine in die Adresszeile ein.</a:t>
            </a:r>
          </a:p>
          <a:p xmlns:a="http://schemas.openxmlformats.org/drawingml/2006/main">
            <a:r>
              <a:t>2. Tippe passende Begriffe zu deiner Teilfrage, z. B. „barrierefreier Schulweg öffentlicher Verkehr“. Drücke Enter.</a:t>
            </a:r>
          </a:p>
          <a:p xmlns:a="http://schemas.openxmlformats.org/drawingml/2006/main">
            <a:r>
              <a:t>3. Öffne einen passenden Treffer. Suche auf der Seite nach Herausgeber, Datum und nachvollziehbaren Belegen. Ein Trefferplatz allein beweist keine Qualität.</a:t>
            </a:r>
          </a:p>
          <a:p xmlns:a="http://schemas.openxmlformats.org/drawingml/2006/main">
            <a:r>
              <a:t>4. Kopiere die vollständige Seitenadresse aus der Adresszeile. Schreibe in Word Titel, Herausgeber, URL, Abrufdatum und eine Aussage dazu.</a:t>
            </a:r>
          </a:p>
          <a:p xmlns:a="http://schemas.openxmlformats.org/drawingml/2006/main">
            <a:r>
              <a:t>5. Ändere die Suchbegriffe und öffne eine zweite Quelle. Vergleiche Inhalt und Belege. Begründe, welcher Text deine Frage besser beantwortet.</a:t>
            </a:r>
          </a:p>
          <a:p xmlns:a="http://schemas.openxmlformats.org/drawingml/2006/main">
            <a:r>
              <a:t>Prüfung: Eine zweite Person kann über meine Quellenangaben dieselbe Aussage finden.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Ursache aus bloßer Ergebnisänderung ableiten. Gesellschaftlicher Aspekt: unterschiedliche Informationsgrundlagen.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3I1: Bedingungen sowie Vor- und Nachteile von personalisierten Suchroutinen für das eigene Leben bzw. die Gesellschaft erklären.</a:t>
            </a:r>
          </a:p>
          <a:p xmlns:a="http://schemas.openxmlformats.org/drawingml/2006/main">
            <a:r>
              <a:t>3I2: zielgerichtet und selbstständig die Suche nach Informationen und Daten mit Hilfe geeigneter Strategien und Methoden planen und durchführen, geeignete Quellen nutzen und gefundene Informationen vergleichend hinterfragen.</a:t>
            </a:r>
          </a:p>
          <a:p xmlns:a="http://schemas.openxmlformats.org/drawingml/2006/main">
            <a:r>
              <a:t>DGB-K3-P01-AB03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den Browser. Gib die Adresse der schulisch freigegebenen Suchmaschine in die Adresszeile ein.</a:t>
            </a:r>
          </a:p>
          <a:p xmlns:a="http://schemas.openxmlformats.org/drawingml/2006/main">
            <a:r>
              <a:t>2. Tippe passende Begriffe zu deiner Teilfrage, z. B. „barrierefreier Schulweg öffentlicher Verkehr“. Drücke Enter.</a:t>
            </a:r>
          </a:p>
          <a:p xmlns:a="http://schemas.openxmlformats.org/drawingml/2006/main">
            <a:r>
              <a:t>3. Öffne einen passenden Treffer. Suche auf der Seite nach Herausgeber, Datum und nachvollziehbaren Belegen. Ein Trefferplatz allein beweist keine Qualität.</a:t>
            </a:r>
          </a:p>
          <a:p xmlns:a="http://schemas.openxmlformats.org/drawingml/2006/main">
            <a:r>
              <a:t>4. Kopiere die vollständige Seitenadresse aus der Adresszeile. Schreibe in Word Titel, Herausgeber, URL, Abrufdatum und eine Aussage dazu.</a:t>
            </a:r>
          </a:p>
          <a:p xmlns:a="http://schemas.openxmlformats.org/drawingml/2006/main">
            <a:r>
              <a:t>5. Ändere die Suchbegriffe und öffne eine zweite Quelle. Vergleiche Inhalt und Belege. Begründe, welcher Text deine Frage besser beantwortet.</a:t>
            </a:r>
          </a:p>
          <a:p xmlns:a="http://schemas.openxmlformats.org/drawingml/2006/main">
            <a:r>
              <a:t>Prüfung: Eine zweite Person kann über meine Quellenangaben dieselbe Aussage finden.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Ursache aus bloßer Ergebnisänderung ableiten. Gesellschaftlicher Aspekt: unterschiedliche Informationsgrundlagen.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3I1: Bedingungen sowie Vor- und Nachteile von personalisierten Suchroutinen für das eigene Leben bzw. die Gesellschaft erklären.</a:t>
            </a:r>
          </a:p>
          <a:p xmlns:a="http://schemas.openxmlformats.org/drawingml/2006/main">
            <a:r>
              <a:t>3I2: zielgerichtet und selbstständig die Suche nach Informationen und Daten mit Hilfe geeigneter Strategien und Methoden planen und durchführen, geeignete Quellen nutzen und gefundene Informationen vergleichend hinterfragen.</a:t>
            </a:r>
          </a:p>
          <a:p xmlns:a="http://schemas.openxmlformats.org/drawingml/2006/main">
            <a:r>
              <a:t>DGB-K3-P01-AB03</a:t>
            </a:r>
          </a:p>
          <a:p xmlns:a="http://schemas.openxmlformats.org/drawingml/2006/main">
            <a:r>
              <a:t>Auftrag A: Erkläre, wie Standort oder bisheriges Verhalten Suchergebnisse beeinflussen könnten. Nenne je einen persönlichen und gesellschaftlichen Vorteil oder Nachteil.</a:t>
            </a:r>
          </a:p>
          <a:p xmlns:a="http://schemas.openxmlformats.org/drawingml/2006/main">
            <a:r>
              <a:t>Auftrag B: Prüfe deine Recherche mit veränderten Suchbegriffen. Vergleiche die Aussagen, nicht nur die Trefferreihenfolge.</a:t>
            </a:r>
          </a:p>
          <a:p xmlns:a="http://schemas.openxmlformats.org/drawingml/2006/main">
            <a:r>
              <a:t>Erwartungshorizont: Keine Ursache aus bloßer Ergebnisänderung ableiten. Gesellschaftlicher Aspekt: unterschiedliche Informationsgrundlagen.</a:t>
            </a:r>
          </a:p>
          <a:p xmlns:a="http://schemas.openxmlformats.org/drawingml/2006/main">
            <a:r>
              <a:t>Hilfe: Auch Sprache, Zeitpunkt und Suchbegriffe verändern Ergebnisse.</a:t>
            </a:r>
          </a:p>
          <a:p xmlns:a="http://schemas.openxmlformats.org/drawingml/2006/main">
            <a:r>
              <a:t>Reflexion: Wie kannst du einer zu engen Auswahl entgegenwirken?</a:t>
            </a:r>
          </a:p>
          <a:p xmlns:a="http://schemas.openxmlformats.org/drawingml/2006/main">
            <a:r>
              <a:t>Erweiterung: Dokumentiere eine Aussage, die du nicht bestätigen konntest.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3P2: verschiedene populäre Medienkulturen benennen sowie Möglichkeiten verschiedener Darstellungsformen von Inhalten erproben.</a:t>
            </a:r>
          </a:p>
          <a:p xmlns:a="http://schemas.openxmlformats.org/drawingml/2006/main">
            <a:r>
              <a:t>3O3: Veränderungen des Mediennutzungsverhaltens beschreiben sowie Chancen und Gefahren der personalisierten Mediennutzung analysieren.</a:t>
            </a:r>
          </a:p>
          <a:p xmlns:a="http://schemas.openxmlformats.org/drawingml/2006/main">
            <a:r>
              <a:t>DGB-K3-P01-AB04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01_Mediencheck. Öffne deine Themen-Datei oder erstelle sie über Neu &gt; Word-Dokument.</a:t>
            </a:r>
          </a:p>
          <a:p xmlns:a="http://schemas.openxmlformats.org/drawingml/2006/main">
            <a:r>
              <a:t>2. Schreibe die Überschrift „Darstellungen erproben“. Markiere sie und wähle Start &gt; Formatvorlagen &gt; Überschrift 1.</a:t>
            </a:r>
          </a:p>
          <a:p xmlns:a="http://schemas.openxmlformats.org/drawingml/2006/main">
            <a:r>
              <a:t>3. Beginne mit dem Beispiel: „Sachlich: zwei geprüfte Fakten“.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K3_Mediencheck_Kennung;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Inhalt bleibt faktisch gleich; Wirkung darf variieren, Falschaussagen werden nicht verbreitet.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3P2: verschiedene populäre Medienkulturen benennen sowie Möglichkeiten verschiedener Darstellungsformen von Inhalten erproben.</a:t>
            </a:r>
          </a:p>
          <a:p xmlns:a="http://schemas.openxmlformats.org/drawingml/2006/main">
            <a:r>
              <a:t>3O3: Veränderungen des Mediennutzungsverhaltens beschreiben sowie Chancen und Gefahren der personalisierten Mediennutzung analysieren.</a:t>
            </a:r>
          </a:p>
          <a:p xmlns:a="http://schemas.openxmlformats.org/drawingml/2006/main">
            <a:r>
              <a:t>DGB-K3-P01-AB04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01_Mediencheck. Öffne deine Themen-Datei oder erstelle sie über Neu &gt; Word-Dokument.</a:t>
            </a:r>
          </a:p>
          <a:p xmlns:a="http://schemas.openxmlformats.org/drawingml/2006/main">
            <a:r>
              <a:t>2. Schreibe die Überschrift „Darstellungen erproben“. Markiere sie und wähle Start &gt; Formatvorlagen &gt; Überschrift 1.</a:t>
            </a:r>
          </a:p>
          <a:p xmlns:a="http://schemas.openxmlformats.org/drawingml/2006/main">
            <a:r>
              <a:t>3. Beginne mit dem Beispiel: „Sachlich: zwei geprüfte Fakten“.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K3_Mediencheck_Kennung;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Inhalt bleibt faktisch gleich; Wirkung darf variieren, Falschaussagen werden nicht verbreitet.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3P2: verschiedene populäre Medienkulturen benennen sowie Möglichkeiten verschiedener Darstellungsformen von Inhalten erproben.</a:t>
            </a:r>
          </a:p>
          <a:p xmlns:a="http://schemas.openxmlformats.org/drawingml/2006/main">
            <a:r>
              <a:t>3O3: Veränderungen des Mediennutzungsverhaltens beschreiben sowie Chancen und Gefahren der personalisierten Mediennutzung analysieren.</a:t>
            </a:r>
          </a:p>
          <a:p xmlns:a="http://schemas.openxmlformats.org/drawingml/2006/main">
            <a:r>
              <a:t>DGB-K3-P01-AB04</a:t>
            </a:r>
          </a:p>
          <a:p xmlns:a="http://schemas.openxmlformats.org/drawingml/2006/main">
            <a:r>
              <a:t>Auftrag A: Formuliere denselben belegten Inhalt als sachliche Meldung und als kurzer aufmerksamkeitsstarker Beitrag. Kennzeichne beide als Übung.</a:t>
            </a:r>
          </a:p>
          <a:p xmlns:a="http://schemas.openxmlformats.org/drawingml/2006/main">
            <a:r>
              <a:t>Auftrag B: Vergleiche Wirkung, Auslassungen und mögliche Fehlinterpretationen. Nenne weitere Medienformen wie Meme, Podcast oder Kurzvideo.</a:t>
            </a:r>
          </a:p>
          <a:p xmlns:a="http://schemas.openxmlformats.org/drawingml/2006/main">
            <a:r>
              <a:t>Erwartungshorizont: Inhalt bleibt faktisch gleich; Wirkung darf variieren, Falschaussagen werden nicht verbreitet.</a:t>
            </a:r>
          </a:p>
          <a:p xmlns:a="http://schemas.openxmlformats.org/drawingml/2006/main">
            <a:r>
              <a:t>Hilfe: Überschrift und Ausschnitt lenken Aufmerksamkeit.</a:t>
            </a:r>
          </a:p>
          <a:p xmlns:a="http://schemas.openxmlformats.org/drawingml/2006/main">
            <a:r>
              <a:t>Reflexion: Wann wird eine Vereinfachung irreführend?</a:t>
            </a:r>
          </a:p>
          <a:p xmlns:a="http://schemas.openxmlformats.org/drawingml/2006/main">
            <a:r>
              <a:t>Erweiterung: Formuliere eine faire kurze Überschrift.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3I2: zielgerichtet und selbstständig die Suche nach Informationen und Daten mit Hilfe geeigneter Strategien und Methoden planen und durchführen, geeignete Quellen nutzen und gefundene Informationen vergleichend hinterfragen.</a:t>
            </a:r>
          </a:p>
          <a:p xmlns:a="http://schemas.openxmlformats.org/drawingml/2006/main">
            <a:r>
              <a:t>3P2: verschiedene populäre Medienkulturen benennen sowie Möglichkeiten verschiedener Darstellungsformen von Inhalten erproben.</a:t>
            </a:r>
          </a:p>
          <a:p xmlns:a="http://schemas.openxmlformats.org/drawingml/2006/main">
            <a:r>
              <a:t>3I1: Bedingungen sowie Vor- und Nachteile von personalisierten Suchroutinen für das eigene Leben bzw. die Gesellschaft erklären.</a:t>
            </a:r>
          </a:p>
          <a:p xmlns:a="http://schemas.openxmlformats.org/drawingml/2006/main">
            <a:r>
              <a:t>DGB-K3-P01-AB05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K3_Mediencheck_Kennung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Empfehlung folgt aus Analyse; Quellen bleiben auffindbar.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3I2: zielgerichtet und selbstständig die Suche nach Informationen und Daten mit Hilfe geeigneter Strategien und Methoden planen und durchführen, geeignete Quellen nutzen und gefundene Informationen vergleichend hinterfragen.</a:t>
            </a:r>
          </a:p>
          <a:p xmlns:a="http://schemas.openxmlformats.org/drawingml/2006/main">
            <a:r>
              <a:t>3P2: verschiedene populäre Medienkulturen benennen sowie Möglichkeiten verschiedener Darstellungsformen von Inhalten erproben.</a:t>
            </a:r>
          </a:p>
          <a:p xmlns:a="http://schemas.openxmlformats.org/drawingml/2006/main">
            <a:r>
              <a:t>3I1: Bedingungen sowie Vor- und Nachteile von personalisierten Suchroutinen für das eigene Leben bzw. die Gesellschaft erklären.</a:t>
            </a:r>
          </a:p>
          <a:p xmlns:a="http://schemas.openxmlformats.org/drawingml/2006/main">
            <a:r>
              <a:t>DGB-K3-P01-AB05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K3_Mediencheck_Kennung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Empfehlung folgt aus Analyse; Quellen bleiben auffindbar.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3I2: zielgerichtet und selbstständig die Suche nach Informationen und Daten mit Hilfe geeigneter Strategien und Methoden planen und durchführen, geeignete Quellen nutzen und gefundene Informationen vergleichend hinterfragen.</a:t>
            </a:r>
          </a:p>
          <a:p xmlns:a="http://schemas.openxmlformats.org/drawingml/2006/main">
            <a:r>
              <a:t>3P2: verschiedene populäre Medienkulturen benennen sowie Möglichkeiten verschiedener Darstellungsformen von Inhalten erproben.</a:t>
            </a:r>
          </a:p>
          <a:p xmlns:a="http://schemas.openxmlformats.org/drawingml/2006/main">
            <a:r>
              <a:t>3I1: Bedingungen sowie Vor- und Nachteile von personalisierten Suchroutinen für das eigene Leben bzw. die Gesellschaft erklären.</a:t>
            </a:r>
          </a:p>
          <a:p xmlns:a="http://schemas.openxmlformats.org/drawingml/2006/main">
            <a:r>
              <a:t>DGB-K3-P01-AB05</a:t>
            </a:r>
          </a:p>
          <a:p xmlns:a="http://schemas.openxmlformats.org/drawingml/2006/main">
            <a:r>
              <a:t>Auftrag A: Fasse Feedvergleich, Recherche und Darstellungsversuch auf drei Seiten zusammen. Trenne Beleg, Vermutung und Empfehlung.</a:t>
            </a:r>
          </a:p>
          <a:p xmlns:a="http://schemas.openxmlformats.org/drawingml/2006/main">
            <a:r>
              <a:t>Auftrag B: Lass die Quellen nachprüfen und exportiere den Mediencheck mit einer konkreten Strategie für vielfältige Information.</a:t>
            </a:r>
          </a:p>
          <a:p xmlns:a="http://schemas.openxmlformats.org/drawingml/2006/main">
            <a:r>
              <a:t>Erwartungshorizont: Empfehlung folgt aus Analyse; Quellen bleiben auffindbar.</a:t>
            </a:r>
          </a:p>
          <a:p xmlns:a="http://schemas.openxmlformats.org/drawingml/2006/main">
            <a:r>
              <a:t>Hilfe: Eine Empfehlung kann lauten, gezielt eine fehlende Perspektive zu recherchieren.</a:t>
            </a:r>
          </a:p>
          <a:p xmlns:a="http://schemas.openxmlformats.org/drawingml/2006/main">
            <a:r>
              <a:t>Reflexion: Welche eigene Suchgewohnheit würdest du ändern?</a:t>
            </a:r>
          </a:p>
          <a:p xmlns:a="http://schemas.openxmlformats.org/drawingml/2006/main">
            <a:r>
              <a:t>Erweiterung: Benenne eine Grenze deiner Untersuchung.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3O3: Veränderungen des Mediennutzungsverhaltens beschreiben sowie Chancen und Gefahren der personalisierten Mediennutzung analysieren.</a:t>
            </a:r>
          </a:p>
          <a:p xmlns:a="http://schemas.openxmlformats.org/drawingml/2006/main">
            <a:r>
              <a:t>3I1: Bedingungen sowie Vor- und Nachteile von personalisierten Suchroutinen für das eigene Leben bzw. die Gesellschaft erklären.</a:t>
            </a:r>
          </a:p>
          <a:p xmlns:a="http://schemas.openxmlformats.org/drawingml/2006/main">
            <a:r>
              <a:t>3I2: zielgerichtet und selbstständig die Suche nach Informationen und Daten mit Hilfe geeigneter Strategien und Methoden planen und durchführen, geeignete Quellen nutzen und gefundene Informationen vergleichend hinterfragen.</a:t>
            </a:r>
          </a:p>
          <a:p xmlns:a="http://schemas.openxmlformats.org/drawingml/2006/main">
            <a:r>
              <a:t>3P2: verschiedene populäre Medienkulturen benennen sowie Möglichkeiten verschiedener Darstellungsformen von Inhalten erproben.</a:t>
            </a:r>
          </a:p>
          <a:p xmlns:a="http://schemas.openxmlformats.org/drawingml/2006/main">
            <a:r>
              <a:t>Endprodukt: Ein dreiseitiger Mediencheck als PDF mit Recherche, Feedvergleich und begründeter Empfehlung.</a:t>
            </a:r>
          </a:p>
          <a:p xmlns:a="http://schemas.openxmlformats.org/drawingml/2006/main">
            <a:r>
              <a:t>Abschlusskriterium: Empfehlung folgt aus Analyse; Quellen bleiben auffindbar.</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3I3: Muster in Datendarstellungen wie Diagrammen oder Grafiken erkennen und beschreiben, um Vorhersagen zu treffen.</a:t>
            </a:r>
          </a:p>
          <a:p xmlns:a="http://schemas.openxmlformats.org/drawingml/2006/main">
            <a:r>
              <a:t>3I4: Datenmaterial nutzen, um Ursache-Wirkung-Beziehungen aufzuzeigen oder vorzuschlagen, Ergebnisse vorherzusagen oder eine Idee zu vermitteln.</a:t>
            </a:r>
          </a:p>
          <a:p xmlns:a="http://schemas.openxmlformats.org/drawingml/2006/main">
            <a:r>
              <a:t>3P2: verschiedene populäre Medienkulturen benennen sowie Möglichkeiten verschiedener Darstellungsformen von Inhalten erproben.</a:t>
            </a:r>
          </a:p>
          <a:p xmlns:a="http://schemas.openxmlformats.org/drawingml/2006/main">
            <a:r>
              <a:t>3P3: ihre eigenen medialen Produktionen auf Barrierefreiheit überprüfen und ggf. Barrieren beseitigen.</a:t>
            </a:r>
          </a:p>
          <a:p xmlns:a="http://schemas.openxmlformats.org/drawingml/2006/main">
            <a:r>
              <a:t>Orientierung: Der vertraute Verkaufskontext führt zur Unterscheidung von Zusammenhang und Ursache. Die Rechnung soll Aussagen prüfen helfen. Achten Sie auf Einheiten, unveränderte Daten und die ehrliche Kennzeichnung einer Schätzung.</a:t>
            </a:r>
          </a:p>
          <a:p xmlns:a="http://schemas.openxmlformats.org/drawingml/2006/main">
            <a:r>
              <a:t>Vorbereitung: Tabellenprogramm mit Punktdiagramm vorbereiten. Die fünf fiktiven Datenpaare bereitstellen. Zahlen zur Besucheranzahl sind unbekannt und werden nicht nachträglich erfunden. Auf jedem Laptop den gezeigten Weg prüfen; Ordner Digitale_Grundbildung/Klasse_3/02_Datenbericht vorbereiten. Datei K3_Datenbericht_Kennung verwenden. Bei Abweichungen Menübezeichnung auf der Schulstart-Karte notieren.</a:t>
            </a:r>
          </a:p>
          <a:p xmlns:a="http://schemas.openxmlformats.org/drawingml/2006/main">
            <a:r>
              <a:t>Erste Unterrichtseinheit: 0–5 Alltagssituation und ersten Versuch gemeinsam lesen. Vergleiche 10 °C mit 20 Verkäufen und 30 °C mit 75 Verkäufen. Formuliere eine Beobachtung. Überlege: Welche weitere Zahl bräuchtest du, wenn an warmen Tagen mehr Menschen zu Besuch kommen?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Punktdiagramm mit fünf Datenpaaren und korrekt beschrifteten Achsen.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3I3: Muster in Datendarstellungen wie Diagrammen oder Grafiken erkennen und beschreiben, um Vorhersagen zu treffen.</a:t>
            </a:r>
          </a:p>
          <a:p xmlns:a="http://schemas.openxmlformats.org/drawingml/2006/main">
            <a:r>
              <a:t>3I4: Datenmaterial nutzen, um Ursache-Wirkung-Beziehungen aufzuzeigen oder vorzuschlagen, Ergebnisse vorherzusagen oder eine Idee zu vermitteln.</a:t>
            </a:r>
          </a:p>
          <a:p xmlns:a="http://schemas.openxmlformats.org/drawingml/2006/main">
            <a:r>
              <a:t>3P2: verschiedene populäre Medienkulturen benennen sowie Möglichkeiten verschiedener Darstellungsformen von Inhalten erproben.</a:t>
            </a:r>
          </a:p>
          <a:p xmlns:a="http://schemas.openxmlformats.org/drawingml/2006/main">
            <a:r>
              <a:t>3P3: ihre eigenen medialen Produktionen auf Barrierefreiheit überprüfen und ggf. Barrieren beseitigen.</a:t>
            </a:r>
          </a:p>
          <a:p xmlns:a="http://schemas.openxmlformats.org/drawingml/2006/main">
            <a:r>
              <a:t>Ziel: Du erkennst Muster und unterscheidest Zusammenhang und Ursache.</a:t>
            </a:r>
          </a:p>
          <a:p xmlns:a="http://schemas.openxmlformats.org/drawingml/2006/main">
            <a:r>
              <a:t>Endprodukt: Ein Datenbericht als PDF mit zwei Diagrammen, Prognose und Unsicherheiten.</a:t>
            </a:r>
          </a:p>
          <a:p xmlns:a="http://schemas.openxmlformats.org/drawingml/2006/main">
            <a:r>
              <a:t>Vorbereitung: Eigener Laptop, Internetzugang und Microsoft 365 im Browser mit dem von der Schule bereitgestellten Konto. Gezeigter Geräteweg: Windows 11. Excel und Word. Ablage und Abgabe: OneDrive.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3I3: Muster in Datendarstellungen wie Diagrammen oder Grafiken erkennen und beschreiben, um Vorhersagen zu treffen.</a:t>
            </a:r>
          </a:p>
          <a:p xmlns:a="http://schemas.openxmlformats.org/drawingml/2006/main">
            <a:r>
              <a:t>3I4: Datenmaterial nutzen, um Ursache-Wirkung-Beziehungen aufzuzeigen oder vorzuschlagen, Ergebnisse vorherzusagen oder eine Idee zu vermitteln.</a:t>
            </a:r>
          </a:p>
          <a:p xmlns:a="http://schemas.openxmlformats.org/drawingml/2006/main">
            <a:r>
              <a:t>3P2: verschiedene populäre Medienkulturen benennen sowie Möglichkeiten verschiedener Darstellungsformen von Inhalten erproben.</a:t>
            </a:r>
          </a:p>
          <a:p xmlns:a="http://schemas.openxmlformats.org/drawingml/2006/main">
            <a:r>
              <a:t>3P3: ihre eigenen medialen Produktionen auf Barrierefreiheit überprüfen und ggf. Barrieren beseitigen.</a:t>
            </a:r>
          </a:p>
          <a:p xmlns:a="http://schemas.openxmlformats.org/drawingml/2006/main">
            <a:r>
              <a:t>Vollständige Materialkarte: Fiktive Daten: Außentemperatur in °C / verkaufte Getränke: 10/20, 15/30, 20/45, 25/60, 30/75. Zusatzkarte: An warmen Tagen waren häufig mehr Besucher vor Ort. Die Daten sind erfunden. Ein beobachteter Zusammenhang allein beweist keine Ursache. Eine Vorhersage benötigt Annahmen und kann außerhalb des beobachteten Bereichs besonders unsicher sein.</a:t>
            </a:r>
          </a:p>
          <a:p xmlns:a="http://schemas.openxmlformats.org/drawingml/2006/main">
            <a:r>
              <a:t>Geräte und Programme: Eigener Laptop, Internetzugang und Microsoft 365 im Browser mit dem von der Schule bereitgestellten Konto. Gezeigter Geräteweg: Windows 11. Excel und Word. Ablage und Abgabe: OneDrive.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3I3: Muster in Datendarstellungen wie Diagrammen oder Grafiken erkennen und beschreiben, um Vorhersagen zu treffen.</a:t>
            </a:r>
          </a:p>
          <a:p xmlns:a="http://schemas.openxmlformats.org/drawingml/2006/main">
            <a:r>
              <a:t>3I4: Datenmaterial nutzen, um Ursache-Wirkung-Beziehungen aufzuzeigen oder vorzuschlagen, Ergebnisse vorherzusagen oder eine Idee zu vermitteln.</a:t>
            </a:r>
          </a:p>
          <a:p xmlns:a="http://schemas.openxmlformats.org/drawingml/2006/main">
            <a:r>
              <a:t>DGB-K3-P02-AB01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https://support.microsoft.com/de-de/excel/basic-tasks-in-excel-for-the-web</a:t>
            </a:r>
          </a:p>
          <a:p xmlns:a="http://schemas.openxmlformats.org/drawingml/2006/main">
            <a:r>
              <a:t>1. Öffne den Themenordner in OneDrive. Wähle Neu &gt; Excel-Arbeitsmappe und benenne sie K3_Datenbericht_Kennung.</a:t>
            </a:r>
          </a:p>
          <a:p xmlns:a="http://schemas.openxmlformats.org/drawingml/2006/main">
            <a:r>
              <a:t>2. Klicke Zelle A1 an. Trage eine Spaltenüberschrift ein. Mit Tab gehst du nach rechts, mit Enter eine Zeile weiter.</a:t>
            </a:r>
          </a:p>
          <a:p xmlns:a="http://schemas.openxmlformats.org/drawingml/2006/main">
            <a:r>
              <a:t>3. Übertrage die Werte der Materialkarte vollständig. Das Modell beginnt mit: A1 Temperatur °C · B1 Getränke.</a:t>
            </a:r>
          </a:p>
          <a:p xmlns:a="http://schemas.openxmlformats.org/drawingml/2006/main">
            <a:r>
              <a:t>4. Klicke die Ergebniszelle an. Jede Formel beginnt mit =. Verwende Zellbezüge und drücke Enter; vergleiche mit einer Handrechnung.</a:t>
            </a:r>
          </a:p>
          <a:p xmlns:a="http://schemas.openxmlformats.org/drawingml/2006/main">
            <a:r>
              <a:t>5. Prüfe Überschriften, Einheiten und Werte paarweise. Warte auf die Speicherung; schließe und öffne die Arbeitsmappe aus OneDrive erneut.</a:t>
            </a:r>
          </a:p>
          <a:p xmlns:a="http://schemas.openxmlformats.org/drawingml/2006/main">
            <a:r>
              <a:t>Prüfung: Werte und Formel sind nach dem Wiederöffnen erhalten; ich kann das Ergebnis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Besucherzahl kann mit Temperatur und Verkauf zusammenhängen; Daten sind keine kontrollierte Untersuchung.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3I3: Muster in Datendarstellungen wie Diagrammen oder Grafiken erkennen und beschreiben, um Vorhersagen zu treffen.</a:t>
            </a:r>
          </a:p>
          <a:p xmlns:a="http://schemas.openxmlformats.org/drawingml/2006/main">
            <a:r>
              <a:t>3I4: Datenmaterial nutzen, um Ursache-Wirkung-Beziehungen aufzuzeigen oder vorzuschlagen, Ergebnisse vorherzusagen oder eine Idee zu vermitteln.</a:t>
            </a:r>
          </a:p>
          <a:p xmlns:a="http://schemas.openxmlformats.org/drawingml/2006/main">
            <a:r>
              <a:t>DGB-K3-P02-AB01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https://support.microsoft.com/de-de/excel/basic-tasks-in-excel-for-the-web</a:t>
            </a:r>
          </a:p>
          <a:p xmlns:a="http://schemas.openxmlformats.org/drawingml/2006/main">
            <a:r>
              <a:t>1. Öffne den Themenordner in OneDrive. Wähle Neu &gt; Excel-Arbeitsmappe und benenne sie K3_Datenbericht_Kennung.</a:t>
            </a:r>
          </a:p>
          <a:p xmlns:a="http://schemas.openxmlformats.org/drawingml/2006/main">
            <a:r>
              <a:t>2. Klicke Zelle A1 an. Trage eine Spaltenüberschrift ein. Mit Tab gehst du nach rechts, mit Enter eine Zeile weiter.</a:t>
            </a:r>
          </a:p>
          <a:p xmlns:a="http://schemas.openxmlformats.org/drawingml/2006/main">
            <a:r>
              <a:t>3. Übertrage die Werte der Materialkarte vollständig. Das Modell beginnt mit: A1 Temperatur °C · B1 Getränke.</a:t>
            </a:r>
          </a:p>
          <a:p xmlns:a="http://schemas.openxmlformats.org/drawingml/2006/main">
            <a:r>
              <a:t>4. Klicke die Ergebniszelle an. Jede Formel beginnt mit =. Verwende Zellbezüge und drücke Enter; vergleiche mit einer Handrechnung.</a:t>
            </a:r>
          </a:p>
          <a:p xmlns:a="http://schemas.openxmlformats.org/drawingml/2006/main">
            <a:r>
              <a:t>5. Prüfe Überschriften, Einheiten und Werte paarweise. Warte auf die Speicherung; schließe und öffne die Arbeitsmappe aus OneDrive erneut.</a:t>
            </a:r>
          </a:p>
          <a:p xmlns:a="http://schemas.openxmlformats.org/drawingml/2006/main">
            <a:r>
              <a:t>Prüfung: Werte und Formel sind nach dem Wiederöffnen erhalten; ich kann das Ergebnis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Besucherzahl kann mit Temperatur und Verkauf zusammenhängen; Daten sind keine kontrollierte Untersuchung.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3I3: Muster in Datendarstellungen wie Diagrammen oder Grafiken erkennen und beschreiben, um Vorhersagen zu treffen.</a:t>
            </a:r>
          </a:p>
          <a:p xmlns:a="http://schemas.openxmlformats.org/drawingml/2006/main">
            <a:r>
              <a:t>3I4: Datenmaterial nutzen, um Ursache-Wirkung-Beziehungen aufzuzeigen oder vorzuschlagen, Ergebnisse vorherzusagen oder eine Idee zu vermitteln.</a:t>
            </a:r>
          </a:p>
          <a:p xmlns:a="http://schemas.openxmlformats.org/drawingml/2006/main">
            <a:r>
              <a:t>DGB-K3-P02-AB01</a:t>
            </a:r>
          </a:p>
          <a:p xmlns:a="http://schemas.openxmlformats.org/drawingml/2006/main">
            <a:r>
              <a:t>Auftrag A: Übertrage die fünf Datenpaare. Formuliere eine Frage zum Zusammenhang und benenne die Einheiten.</a:t>
            </a:r>
          </a:p>
          <a:p xmlns:a="http://schemas.openxmlformats.org/drawingml/2006/main">
            <a:r>
              <a:t>Auftrag B: Plane, welche weiteren Daten du für eine faire Erklärung brauchst. Unterscheide Messwert, mögliche Ursache und mögliche Drittvariable.</a:t>
            </a:r>
          </a:p>
          <a:p xmlns:a="http://schemas.openxmlformats.org/drawingml/2006/main">
            <a:r>
              <a:t>Erwartungshorizont: Besucherzahl kann mit Temperatur und Verkauf zusammenhängen; Daten sind keine kontrollierte Untersuchung.</a:t>
            </a:r>
          </a:p>
          <a:p xmlns:a="http://schemas.openxmlformats.org/drawingml/2006/main">
            <a:r>
              <a:t>Hilfe: Drittvariable bedeutet: Ein weiterer Faktor könnte die Beobachtung mit erklären.</a:t>
            </a:r>
          </a:p>
          <a:p xmlns:a="http://schemas.openxmlformats.org/drawingml/2006/main">
            <a:r>
              <a:t>Reflexion: Welche Information fehlt für eine sichere Erklärung?</a:t>
            </a:r>
          </a:p>
          <a:p xmlns:a="http://schemas.openxmlformats.org/drawingml/2006/main">
            <a:r>
              <a:t>Erweiterung: Nenne einen möglichen Erfassungsfehler.</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3I3: Muster in Datendarstellungen wie Diagrammen oder Grafiken erkennen und beschreiben, um Vorhersagen zu treffen.</a:t>
            </a:r>
          </a:p>
          <a:p xmlns:a="http://schemas.openxmlformats.org/drawingml/2006/main">
            <a:r>
              <a:t>DGB-K3-P02-AB02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deine Excel-Arbeitsmappe in OneDrive. Markiere die Überschriften und alle zugehörigen Datenzellen zusammen.</a:t>
            </a:r>
          </a:p>
          <a:p xmlns:a="http://schemas.openxmlformats.org/drawingml/2006/main">
            <a:r>
              <a:t>2. Wähle Einfügen &gt; Diagramme &gt; Punkt (XY). Temperatur steht auf der X-, Verkaufszahl auf der Y-Achse.</a:t>
            </a:r>
          </a:p>
          <a:p xmlns:a="http://schemas.openxmlformats.org/drawingml/2006/main">
            <a:r>
              <a:t>3. Klicke das Diagramm an. Ändere den Titel und ergänze über die Diagrammeinstellungen Achsenbeschriftungen und Einheiten.</a:t>
            </a:r>
          </a:p>
          <a:p xmlns:a="http://schemas.openxmlformats.org/drawingml/2006/main">
            <a:r>
              <a:t>4. Prüfe Kategorien, Größenverhältnisse und Achsenskala. Bei Säulen und Balken beginnt die Mengenachse bei null.</a:t>
            </a:r>
          </a:p>
          <a:p xmlns:a="http://schemas.openxmlformats.org/drawingml/2006/main">
            <a:r>
              <a:t>5. Lies einen Wert am Diagramm ab und vergleiche ihn mit der Tabelle. Übertrage das Diagramm mit Kopieren/Einfügen in deinen Bericht.</a:t>
            </a:r>
          </a:p>
          <a:p xmlns:a="http://schemas.openxmlformats.org/drawingml/2006/main">
            <a:r>
              <a:t>Prüfung: Das Diagramm zeigt die Daten richtig; Titel, Einheiten und Grenzen sind verständlich.</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Zunehmender Zusammenhang; etwa 51 ist lineare Zwischenabschätzung, andere begründete Näherungen akzeptieren.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3I3: Muster in Datendarstellungen wie Diagrammen oder Grafiken erkennen und beschreiben, um Vorhersagen zu treffen.</a:t>
            </a:r>
          </a:p>
          <a:p xmlns:a="http://schemas.openxmlformats.org/drawingml/2006/main">
            <a:r>
              <a:t>DGB-K3-P02-AB02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deine Excel-Arbeitsmappe in OneDrive. Markiere die Überschriften und alle zugehörigen Datenzellen zusammen.</a:t>
            </a:r>
          </a:p>
          <a:p xmlns:a="http://schemas.openxmlformats.org/drawingml/2006/main">
            <a:r>
              <a:t>2. Wähle Einfügen &gt; Diagramme &gt; Punkt (XY). Temperatur steht auf der X-, Verkaufszahl auf der Y-Achse.</a:t>
            </a:r>
          </a:p>
          <a:p xmlns:a="http://schemas.openxmlformats.org/drawingml/2006/main">
            <a:r>
              <a:t>3. Klicke das Diagramm an. Ändere den Titel und ergänze über die Diagrammeinstellungen Achsenbeschriftungen und Einheiten.</a:t>
            </a:r>
          </a:p>
          <a:p xmlns:a="http://schemas.openxmlformats.org/drawingml/2006/main">
            <a:r>
              <a:t>4. Prüfe Kategorien, Größenverhältnisse und Achsenskala. Bei Säulen und Balken beginnt die Mengenachse bei null.</a:t>
            </a:r>
          </a:p>
          <a:p xmlns:a="http://schemas.openxmlformats.org/drawingml/2006/main">
            <a:r>
              <a:t>5. Lies einen Wert am Diagramm ab und vergleiche ihn mit der Tabelle. Übertrage das Diagramm mit Kopieren/Einfügen in deinen Bericht.</a:t>
            </a:r>
          </a:p>
          <a:p xmlns:a="http://schemas.openxmlformats.org/drawingml/2006/main">
            <a:r>
              <a:t>Prüfung: Das Diagramm zeigt die Daten richtig; Titel, Einheiten und Grenzen sind verständlich.</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Zunehmender Zusammenhang; etwa 51 ist lineare Zwischenabschätzung, andere begründete Näherungen akzeptieren.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3I3: Muster in Datendarstellungen wie Diagrammen oder Grafiken erkennen und beschreiben, um Vorhersagen zu treffen.</a:t>
            </a:r>
          </a:p>
          <a:p xmlns:a="http://schemas.openxmlformats.org/drawingml/2006/main">
            <a:r>
              <a:t>DGB-K3-P02-AB02</a:t>
            </a:r>
          </a:p>
          <a:p xmlns:a="http://schemas.openxmlformats.org/drawingml/2006/main">
            <a:r>
              <a:t>Auftrag A: Erstelle ein Punktdiagramm mit Temperatur auf der waagrechten Achse und Verkaufszahl auf der senkrechten Achse.</a:t>
            </a:r>
          </a:p>
          <a:p xmlns:a="http://schemas.openxmlformats.org/drawingml/2006/main">
            <a:r>
              <a:t>Auftrag B: Beschreibe den Verlauf mit konkreten Werten und schätze die Verkaufszahl bei 22 °C. Kennzeichne die Schätzung.</a:t>
            </a:r>
          </a:p>
          <a:p xmlns:a="http://schemas.openxmlformats.org/drawingml/2006/main">
            <a:r>
              <a:t>Erwartungshorizont: Zunehmender Zusammenhang; etwa 51 ist lineare Zwischenabschätzung, andere begründete Näherungen akzeptieren.</a:t>
            </a:r>
          </a:p>
          <a:p xmlns:a="http://schemas.openxmlformats.org/drawingml/2006/main">
            <a:r>
              <a:t>Hilfe: 22 °C liegt zwischen 20 und 25 °C.</a:t>
            </a:r>
          </a:p>
          <a:p xmlns:a="http://schemas.openxmlformats.org/drawingml/2006/main">
            <a:r>
              <a:t>Reflexion: Welche Annahme steckt in deiner Schätzung?</a:t>
            </a:r>
          </a:p>
          <a:p xmlns:a="http://schemas.openxmlformats.org/drawingml/2006/main">
            <a:r>
              <a:t>Erweiterung: Erkläre, warum 50 °C eine unsicherere Vorhersage wäre.</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3P2: verschiedene populäre Medienkulturen benennen sowie Möglichkeiten verschiedener Darstellungsformen von Inhalten erproben.</a:t>
            </a:r>
          </a:p>
          <a:p xmlns:a="http://schemas.openxmlformats.org/drawingml/2006/main">
            <a:r>
              <a:t>3I3: Muster in Datendarstellungen wie Diagrammen oder Grafiken erkennen und beschreiben, um Vorhersagen zu treffen.</a:t>
            </a:r>
          </a:p>
          <a:p xmlns:a="http://schemas.openxmlformats.org/drawingml/2006/main">
            <a:r>
              <a:t>3I4: Datenmaterial nutzen, um Ursache-Wirkung-Beziehungen aufzuzeigen oder vorzuschlagen, Ergebnisse vorherzusagen oder eine Idee zu vermitteln.</a:t>
            </a:r>
          </a:p>
          <a:p xmlns:a="http://schemas.openxmlformats.org/drawingml/2006/main">
            <a:r>
              <a:t>DGB-K3-P02-AB03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deine Excel-Arbeitsmappe in OneDrive. Markiere die Überschriften und alle zugehörigen Datenzellen zusammen.</a:t>
            </a:r>
          </a:p>
          <a:p xmlns:a="http://schemas.openxmlformats.org/drawingml/2006/main">
            <a:r>
              <a:t>2. Wähle Einfügen &gt; Diagramme &gt; Punkt (XY). Temperatur steht auf der X-, Verkaufszahl auf der Y-Achse.</a:t>
            </a:r>
          </a:p>
          <a:p xmlns:a="http://schemas.openxmlformats.org/drawingml/2006/main">
            <a:r>
              <a:t>3. Klicke das Diagramm an. Ändere den Titel und ergänze über die Diagrammeinstellungen Achsenbeschriftungen und Einheiten.</a:t>
            </a:r>
          </a:p>
          <a:p xmlns:a="http://schemas.openxmlformats.org/drawingml/2006/main">
            <a:r>
              <a:t>4. Für den Vergleich: dupliziere das Diagramm und ändere nur die Achsengrenzen über die Achseneinstellungen. Markiere den Ausschnitt.</a:t>
            </a:r>
          </a:p>
          <a:p xmlns:a="http://schemas.openxmlformats.org/drawingml/2006/main">
            <a:r>
              <a:t>5. Lies einen Wert am Diagramm ab und vergleiche ihn mit der Tabelle. Übertrage das Diagramm mit Kopieren/Einfügen in deinen Bericht.</a:t>
            </a:r>
          </a:p>
          <a:p xmlns:a="http://schemas.openxmlformats.org/drawingml/2006/main">
            <a:r>
              <a:t>Prüfung: Das Diagramm zeigt die Daten richtig; Titel, Einheiten und Grenzen sind verständlich.</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Ausschnitte sind nicht automatisch falsch, können Unterschiede dramatisieren; Beschriftung und Kontext zählen.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3P2: verschiedene populäre Medienkulturen benennen sowie Möglichkeiten verschiedener Darstellungsformen von Inhalten erproben.</a:t>
            </a:r>
          </a:p>
          <a:p xmlns:a="http://schemas.openxmlformats.org/drawingml/2006/main">
            <a:r>
              <a:t>3I3: Muster in Datendarstellungen wie Diagrammen oder Grafiken erkennen und beschreiben, um Vorhersagen zu treffen.</a:t>
            </a:r>
          </a:p>
          <a:p xmlns:a="http://schemas.openxmlformats.org/drawingml/2006/main">
            <a:r>
              <a:t>3I4: Datenmaterial nutzen, um Ursache-Wirkung-Beziehungen aufzuzeigen oder vorzuschlagen, Ergebnisse vorherzusagen oder eine Idee zu vermitteln.</a:t>
            </a:r>
          </a:p>
          <a:p xmlns:a="http://schemas.openxmlformats.org/drawingml/2006/main">
            <a:r>
              <a:t>DGB-K3-P02-AB03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deine Excel-Arbeitsmappe in OneDrive. Markiere die Überschriften und alle zugehörigen Datenzellen zusammen.</a:t>
            </a:r>
          </a:p>
          <a:p xmlns:a="http://schemas.openxmlformats.org/drawingml/2006/main">
            <a:r>
              <a:t>2. Wähle Einfügen &gt; Diagramme &gt; Punkt (XY). Temperatur steht auf der X-, Verkaufszahl auf der Y-Achse.</a:t>
            </a:r>
          </a:p>
          <a:p xmlns:a="http://schemas.openxmlformats.org/drawingml/2006/main">
            <a:r>
              <a:t>3. Klicke das Diagramm an. Ändere den Titel und ergänze über die Diagrammeinstellungen Achsenbeschriftungen und Einheiten.</a:t>
            </a:r>
          </a:p>
          <a:p xmlns:a="http://schemas.openxmlformats.org/drawingml/2006/main">
            <a:r>
              <a:t>4. Für den Vergleich: dupliziere das Diagramm und ändere nur die Achsengrenzen über die Achseneinstellungen. Markiere den Ausschnitt.</a:t>
            </a:r>
          </a:p>
          <a:p xmlns:a="http://schemas.openxmlformats.org/drawingml/2006/main">
            <a:r>
              <a:t>5. Lies einen Wert am Diagramm ab und vergleiche ihn mit der Tabelle. Übertrage das Diagramm mit Kopieren/Einfügen in deinen Bericht.</a:t>
            </a:r>
          </a:p>
          <a:p xmlns:a="http://schemas.openxmlformats.org/drawingml/2006/main">
            <a:r>
              <a:t>Prüfung: Das Diagramm zeigt die Daten richtig; Titel, Einheiten und Grenzen sind verständlich.</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Ausschnitte sind nicht automatisch falsch, können Unterschiede dramatisieren; Beschriftung und Kontext zählen.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3P2: verschiedene populäre Medienkulturen benennen sowie Möglichkeiten verschiedener Darstellungsformen von Inhalten erproben.</a:t>
            </a:r>
          </a:p>
          <a:p xmlns:a="http://schemas.openxmlformats.org/drawingml/2006/main">
            <a:r>
              <a:t>3I3: Muster in Datendarstellungen wie Diagrammen oder Grafiken erkennen und beschreiben, um Vorhersagen zu treffen.</a:t>
            </a:r>
          </a:p>
          <a:p xmlns:a="http://schemas.openxmlformats.org/drawingml/2006/main">
            <a:r>
              <a:t>3I4: Datenmaterial nutzen, um Ursache-Wirkung-Beziehungen aufzuzeigen oder vorzuschlagen, Ergebnisse vorherzusagen oder eine Idee zu vermitteln.</a:t>
            </a:r>
          </a:p>
          <a:p xmlns:a="http://schemas.openxmlformats.org/drawingml/2006/main">
            <a:r>
              <a:t>DGB-K3-P02-AB03</a:t>
            </a:r>
          </a:p>
          <a:p xmlns:a="http://schemas.openxmlformats.org/drawingml/2006/main">
            <a:r>
              <a:t>Auftrag A: Erstelle ein zweites Diagramm mit anderem Achsenausschnitt. Halte die Daten unverändert.</a:t>
            </a:r>
          </a:p>
          <a:p xmlns:a="http://schemas.openxmlformats.org/drawingml/2006/main">
            <a:r>
              <a:t>Auftrag B: Vergleiche Wirkung und Lesbarkeit. Kennzeichne den Ausschnitt und entscheide begründet, welche Darstellung in deinen Bericht gehört.</a:t>
            </a:r>
          </a:p>
          <a:p xmlns:a="http://schemas.openxmlformats.org/drawingml/2006/main">
            <a:r>
              <a:t>Erwartungshorizont: Ausschnitte sind nicht automatisch falsch, können Unterschiede dramatisieren; Beschriftung und Kontext zählen.</a:t>
            </a:r>
          </a:p>
          <a:p xmlns:a="http://schemas.openxmlformats.org/drawingml/2006/main">
            <a:r>
              <a:t>Hilfe: Vergleiche zuerst die Achsengrenzen, dann die Linienform.</a:t>
            </a:r>
          </a:p>
          <a:p xmlns:a="http://schemas.openxmlformats.org/drawingml/2006/main">
            <a:r>
              <a:t>Reflexion: Kann eine richtige Zahl irreführend gezeigt werden?</a:t>
            </a:r>
          </a:p>
          <a:p xmlns:a="http://schemas.openxmlformats.org/drawingml/2006/main">
            <a:r>
              <a:t>Erweiterung: Teste eine andere Darstellungsform und beschreibe ihren Nachteil.</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3I4: Datenmaterial nutzen, um Ursache-Wirkung-Beziehungen aufzuzeigen oder vorzuschlagen, Ergebnisse vorherzusagen oder eine Idee zu vermitteln.</a:t>
            </a:r>
          </a:p>
          <a:p xmlns:a="http://schemas.openxmlformats.org/drawingml/2006/main">
            <a:r>
              <a:t>DGB-K3-P02-AB04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02_Datenbericht. Öffne deine Themen-Datei oder erstelle sie über Neu &gt; Word-Dokument.</a:t>
            </a:r>
          </a:p>
          <a:p xmlns:a="http://schemas.openxmlformats.org/drawingml/2006/main">
            <a:r>
              <a:t>2. Schreibe die Überschrift „Ursachen vorsichtig diskutieren“. Markiere sie und wähle Start &gt; Formatvorlagen &gt; Überschrift 1.</a:t>
            </a:r>
          </a:p>
          <a:p xmlns:a="http://schemas.openxmlformats.org/drawingml/2006/main">
            <a:r>
              <a:t>3. Beginne mit dem Beispiel: „Erklärung 1: Durst bei Wärme“.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K3_Datenbericht_Kennung;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Temperatur und Besucherzahl mögliche Einflüsse; zusätzlicher Datensatz verbessert Analyse, beweist aber nicht automatisch Kausalität.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3I4: Datenmaterial nutzen, um Ursache-Wirkung-Beziehungen aufzuzeigen oder vorzuschlagen, Ergebnisse vorherzusagen oder eine Idee zu vermitteln.</a:t>
            </a:r>
          </a:p>
          <a:p xmlns:a="http://schemas.openxmlformats.org/drawingml/2006/main">
            <a:r>
              <a:t>DGB-K3-P02-AB04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02_Datenbericht. Öffne deine Themen-Datei oder erstelle sie über Neu &gt; Word-Dokument.</a:t>
            </a:r>
          </a:p>
          <a:p xmlns:a="http://schemas.openxmlformats.org/drawingml/2006/main">
            <a:r>
              <a:t>2. Schreibe die Überschrift „Ursachen vorsichtig diskutieren“. Markiere sie und wähle Start &gt; Formatvorlagen &gt; Überschrift 1.</a:t>
            </a:r>
          </a:p>
          <a:p xmlns:a="http://schemas.openxmlformats.org/drawingml/2006/main">
            <a:r>
              <a:t>3. Beginne mit dem Beispiel: „Erklärung 1: Durst bei Wärme“.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K3_Datenbericht_Kennung;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Temperatur und Besucherzahl mögliche Einflüsse; zusätzlicher Datensatz verbessert Analyse, beweist aber nicht automatisch Kausalität.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3I4: Datenmaterial nutzen, um Ursache-Wirkung-Beziehungen aufzuzeigen oder vorzuschlagen, Ergebnisse vorherzusagen oder eine Idee zu vermitteln.</a:t>
            </a:r>
          </a:p>
          <a:p xmlns:a="http://schemas.openxmlformats.org/drawingml/2006/main">
            <a:r>
              <a:t>DGB-K3-P02-AB04</a:t>
            </a:r>
          </a:p>
          <a:p xmlns:a="http://schemas.openxmlformats.org/drawingml/2006/main">
            <a:r>
              <a:t>Auftrag A: Formuliere zwei mögliche Erklärungen für den Zusammenhang und berücksichtige die Zusatzkarte.</a:t>
            </a:r>
          </a:p>
          <a:p xmlns:a="http://schemas.openxmlformats.org/drawingml/2006/main">
            <a:r>
              <a:t>Auftrag B: Entwirf eine Untersuchung, die Besucherzahl miterfasst. Beschreibe, was damit besser prüfbar wäre und was offen bliebe.</a:t>
            </a:r>
          </a:p>
          <a:p xmlns:a="http://schemas.openxmlformats.org/drawingml/2006/main">
            <a:r>
              <a:t>Erwartungshorizont: Temperatur und Besucherzahl mögliche Einflüsse; zusätzlicher Datensatz verbessert Analyse, beweist aber nicht automatisch Kausalität.</a:t>
            </a:r>
          </a:p>
          <a:p xmlns:a="http://schemas.openxmlformats.org/drawingml/2006/main">
            <a:r>
              <a:t>Hilfe: Nutze „könnte“ für nicht nachgewiesene Erklärungen.</a:t>
            </a:r>
          </a:p>
          <a:p xmlns:a="http://schemas.openxmlformats.org/drawingml/2006/main">
            <a:r>
              <a:t>Reflexion: Welche Behauptung wäre zu stark?</a:t>
            </a:r>
          </a:p>
          <a:p xmlns:a="http://schemas.openxmlformats.org/drawingml/2006/main">
            <a:r>
              <a:t>Erweiterung: Formuliere eine alternative Hypothese.</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3I3: Muster in Datendarstellungen wie Diagrammen oder Grafiken erkennen und beschreiben, um Vorhersagen zu treffen.</a:t>
            </a:r>
          </a:p>
          <a:p xmlns:a="http://schemas.openxmlformats.org/drawingml/2006/main">
            <a:r>
              <a:t>3I4: Datenmaterial nutzen, um Ursache-Wirkung-Beziehungen aufzuzeigen oder vorzuschlagen, Ergebnisse vorherzusagen oder eine Idee zu vermitteln.</a:t>
            </a:r>
          </a:p>
          <a:p xmlns:a="http://schemas.openxmlformats.org/drawingml/2006/main">
            <a:r>
              <a:t>3P3: ihre eigenen medialen Produktionen auf Barrierefreiheit überprüfen und ggf. Barrieren beseitigen.</a:t>
            </a:r>
          </a:p>
          <a:p xmlns:a="http://schemas.openxmlformats.org/drawingml/2006/main">
            <a:r>
              <a:t>DGB-K3-P02-AB05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K3_Datenbericht_Kennung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Drei Aussagearten klar unterscheidbar; Diagramme mit Textbeschreibung.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3I3: Muster in Datendarstellungen wie Diagrammen oder Grafiken erkennen und beschreiben, um Vorhersagen zu treffen.</a:t>
            </a:r>
          </a:p>
          <a:p xmlns:a="http://schemas.openxmlformats.org/drawingml/2006/main">
            <a:r>
              <a:t>3I4: Datenmaterial nutzen, um Ursache-Wirkung-Beziehungen aufzuzeigen oder vorzuschlagen, Ergebnisse vorherzusagen oder eine Idee zu vermitteln.</a:t>
            </a:r>
          </a:p>
          <a:p xmlns:a="http://schemas.openxmlformats.org/drawingml/2006/main">
            <a:r>
              <a:t>3P3: ihre eigenen medialen Produktionen auf Barrierefreiheit überprüfen und ggf. Barrieren beseitigen.</a:t>
            </a:r>
          </a:p>
          <a:p xmlns:a="http://schemas.openxmlformats.org/drawingml/2006/main">
            <a:r>
              <a:t>DGB-K3-P02-AB05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K3_Datenbericht_Kennung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Drei Aussagearten klar unterscheidbar; Diagramme mit Textbeschreibung.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3I3: Muster in Datendarstellungen wie Diagrammen oder Grafiken erkennen und beschreiben, um Vorhersagen zu treffen.</a:t>
            </a:r>
          </a:p>
          <a:p xmlns:a="http://schemas.openxmlformats.org/drawingml/2006/main">
            <a:r>
              <a:t>3I4: Datenmaterial nutzen, um Ursache-Wirkung-Beziehungen aufzuzeigen oder vorzuschlagen, Ergebnisse vorherzusagen oder eine Idee zu vermitteln.</a:t>
            </a:r>
          </a:p>
          <a:p xmlns:a="http://schemas.openxmlformats.org/drawingml/2006/main">
            <a:r>
              <a:t>3P3: ihre eigenen medialen Produktionen auf Barrierefreiheit überprüfen und ggf. Barrieren beseitigen.</a:t>
            </a:r>
          </a:p>
          <a:p xmlns:a="http://schemas.openxmlformats.org/drawingml/2006/main">
            <a:r>
              <a:t>DGB-K3-P02-AB05</a:t>
            </a:r>
          </a:p>
          <a:p xmlns:a="http://schemas.openxmlformats.org/drawingml/2006/main">
            <a:r>
              <a:t>Auftrag A: Erstelle den Bericht mit Daten, Diagrammvergleich, Prognose, Annahmen und Grenzen.</a:t>
            </a:r>
          </a:p>
          <a:p xmlns:a="http://schemas.openxmlformats.org/drawingml/2006/main">
            <a:r>
              <a:t>Auftrag B: Lass eine Person eine Tatsache, eine Schätzung und eine Vermutung markieren. Überarbeite und exportiere.</a:t>
            </a:r>
          </a:p>
          <a:p xmlns:a="http://schemas.openxmlformats.org/drawingml/2006/main">
            <a:r>
              <a:t>Erwartungshorizont: Drei Aussagearten klar unterscheidbar; Diagramme mit Textbeschreibung.</a:t>
            </a:r>
          </a:p>
          <a:p xmlns:a="http://schemas.openxmlformats.org/drawingml/2006/main">
            <a:r>
              <a:t>Hilfe: Schreibe die Unsicherheit direkt neben die Prognose.</a:t>
            </a:r>
          </a:p>
          <a:p xmlns:a="http://schemas.openxmlformats.org/drawingml/2006/main">
            <a:r>
              <a:t>Reflexion: Warum erhöht eine genannte Grenze die Glaubwürdigkeit?</a:t>
            </a:r>
          </a:p>
          <a:p xmlns:a="http://schemas.openxmlformats.org/drawingml/2006/main">
            <a:r>
              <a:t>Erweiterung: Ergänze eine barrierearme Datentabelle.</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3I3: Muster in Datendarstellungen wie Diagrammen oder Grafiken erkennen und beschreiben, um Vorhersagen zu treffen.</a:t>
            </a:r>
          </a:p>
          <a:p xmlns:a="http://schemas.openxmlformats.org/drawingml/2006/main">
            <a:r>
              <a:t>3I4: Datenmaterial nutzen, um Ursache-Wirkung-Beziehungen aufzuzeigen oder vorzuschlagen, Ergebnisse vorherzusagen oder eine Idee zu vermitteln.</a:t>
            </a:r>
          </a:p>
          <a:p xmlns:a="http://schemas.openxmlformats.org/drawingml/2006/main">
            <a:r>
              <a:t>3P2: verschiedene populäre Medienkulturen benennen sowie Möglichkeiten verschiedener Darstellungsformen von Inhalten erproben.</a:t>
            </a:r>
          </a:p>
          <a:p xmlns:a="http://schemas.openxmlformats.org/drawingml/2006/main">
            <a:r>
              <a:t>3P3: ihre eigenen medialen Produktionen auf Barrierefreiheit überprüfen und ggf. Barrieren beseitigen.</a:t>
            </a:r>
          </a:p>
          <a:p xmlns:a="http://schemas.openxmlformats.org/drawingml/2006/main">
            <a:r>
              <a:t>Endprodukt: Ein Datenbericht als PDF mit zwei Diagrammen, Prognose und Unsicherheiten.</a:t>
            </a:r>
          </a:p>
          <a:p xmlns:a="http://schemas.openxmlformats.org/drawingml/2006/main">
            <a:r>
              <a:t>Abschlusskriterium: Drei Aussagearten klar unterscheidbar; Diagramme mit Textbeschreibung.</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3K1: erklären, wie cloudbasierte Systeme grundsätzlich funktionieren, und auf kritische Faktoren achten (zB Standort des Servers, Datenschutz und Datensicherheit).</a:t>
            </a:r>
          </a:p>
          <a:p xmlns:a="http://schemas.openxmlformats.org/drawingml/2006/main">
            <a:r>
              <a:t>3K2: einen Kompromiss zwischen der Veröffentlichung von Informationen und der Geheimhaltung und Sicherheit von Informationen beschreiben.</a:t>
            </a:r>
          </a:p>
          <a:p xmlns:a="http://schemas.openxmlformats.org/drawingml/2006/main">
            <a:r>
              <a:t>3K3: bei der Erstellung digitaler Projekte (digitaler Artefakte) mittels Strategien wie Crowdsourcing oder Umfragen mit mehreren Mitwirkenden zusammenarbeiten.</a:t>
            </a:r>
          </a:p>
          <a:p xmlns:a="http://schemas.openxmlformats.org/drawingml/2006/main">
            <a:r>
              <a:t>Orientierung: Die Planung einer Tauschaktion schafft einen echten Kooperationsbedarf innerhalb der Übung. Cloudmodell, Rechte und Zusammenarbeit werden jeweils an einer Handlung überprüft. Klären Sie den Unterschied zwischen synchronisierter Datei und unabhängiger Sicherung.</a:t>
            </a:r>
          </a:p>
          <a:p xmlns:a="http://schemas.openxmlformats.org/drawingml/2006/main">
            <a:r>
              <a:t>Vorbereitung: Schulisch freigegebenen gemeinsamen Bereich anlegen. Zwei autorisierte Zugänge für den Rechtestest und verfügbare Anbieterinformationen bereithalten. Keine privaten Konten verwenden. Auf jedem Laptop den gezeigten Weg prüfen; Ordner Digitale_Grundbildung/Klasse_3/03_Cloudleitfaden vorbereiten. Datei K3_Cloudleitfaden_Kennung verwenden. Bei Abweichungen Menübezeichnung auf der Schulstart-Karte notieren.</a:t>
            </a:r>
          </a:p>
          <a:p xmlns:a="http://schemas.openxmlformats.org/drawingml/2006/main">
            <a:r>
              <a:t>Erste Unterrichtseinheit: 0–5 Alltagssituation und ersten Versuch gemeinsam lesen. Zeichne zwei Geräte und dazwischen einen Server. Eine Person speichert eine Idee, die andere liest sie. Markiere mit Pfeilen den Weg. Welche Zugriffsrechte braucht die lesende Person wirklich?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Cloudskizze mit markierten bekannten und unbekannten Anbieterangaben.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3K1: erklären, wie cloudbasierte Systeme grundsätzlich funktionieren, und auf kritische Faktoren achten (zB Standort des Servers, Datenschutz und Datensicherheit).</a:t>
            </a:r>
          </a:p>
          <a:p xmlns:a="http://schemas.openxmlformats.org/drawingml/2006/main">
            <a:r>
              <a:t>3K2: einen Kompromiss zwischen der Veröffentlichung von Informationen und der Geheimhaltung und Sicherheit von Informationen beschreiben.</a:t>
            </a:r>
          </a:p>
          <a:p xmlns:a="http://schemas.openxmlformats.org/drawingml/2006/main">
            <a:r>
              <a:t>3K3: bei der Erstellung digitaler Projekte (digitaler Artefakte) mittels Strategien wie Crowdsourcing oder Umfragen mit mehreren Mitwirkenden zusammenarbeiten.</a:t>
            </a:r>
          </a:p>
          <a:p xmlns:a="http://schemas.openxmlformats.org/drawingml/2006/main">
            <a:r>
              <a:t>Ziel: Du erklärst Cloudspeicherung und organisierst eine datensparsame Zusammenarbeit.</a:t>
            </a:r>
          </a:p>
          <a:p xmlns:a="http://schemas.openxmlformats.org/drawingml/2006/main">
            <a:r>
              <a:t>Endprodukt: Ein gemeinsamer Leitfaden als PDF mit Cloudmodell, Rollenplan und Sicherheitsentscheidungen.</a:t>
            </a:r>
          </a:p>
          <a:p xmlns:a="http://schemas.openxmlformats.org/drawingml/2006/main">
            <a:r>
              <a:t>Vorbereitung: Eigener Laptop, Internetzugang und Microsoft 365 im Browser mit dem von der Schule bereitgestellten Konto. Gezeigter Geräteweg: Windows 11. Word. Ablage und Abgabe: OneDrive.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3K1: erklären, wie cloudbasierte Systeme grundsätzlich funktionieren, und auf kritische Faktoren achten (zB Standort des Servers, Datenschutz und Datensicherheit).</a:t>
            </a:r>
          </a:p>
          <a:p xmlns:a="http://schemas.openxmlformats.org/drawingml/2006/main">
            <a:r>
              <a:t>3K2: einen Kompromiss zwischen der Veröffentlichung von Informationen und der Geheimhaltung und Sicherheit von Informationen beschreiben.</a:t>
            </a:r>
          </a:p>
          <a:p xmlns:a="http://schemas.openxmlformats.org/drawingml/2006/main">
            <a:r>
              <a:t>3K3: bei der Erstellung digitaler Projekte (digitaler Artefakte) mittels Strategien wie Crowdsourcing oder Umfragen mit mehreren Mitwirkenden zusammenarbeiten.</a:t>
            </a:r>
          </a:p>
          <a:p xmlns:a="http://schemas.openxmlformats.org/drawingml/2006/main">
            <a:r>
              <a:t>Vollständige Materialkarte: Fiktives Projekt: Vier Teams planen eine Büchertauschaktion. Benötigt werden Kategorien und Materialbedarf, nicht Namen oder private Kontaktdaten. Rollen: lesen, kommentieren, bearbeiten. Cloud bedeutet, dass Daten bzw. Dienste über ein Netzwerk auf entfernten Systemen verfügbar sind. Synchronisation ist nicht automatisch eine unabhängige Sicherung. Verschlüsselte Übertragung schützt den Transport, klärt aber nicht von selbst, wer am Ziel zugreifen darf.</a:t>
            </a:r>
          </a:p>
          <a:p xmlns:a="http://schemas.openxmlformats.org/drawingml/2006/main">
            <a:r>
              <a:t>Geräte und Programme: Eigener Laptop, Internetzugang und Microsoft 365 im Browser mit dem von der Schule bereitgestellten Konto. Gezeigter Geräteweg: Windows 11. Word. Ablage und Abgabe: OneDrive.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3K1: erklären, wie cloudbasierte Systeme grundsätzlich funktionieren, und auf kritische Faktoren achten (zB Standort des Servers, Datenschutz und Datensicherheit).</a:t>
            </a:r>
          </a:p>
          <a:p xmlns:a="http://schemas.openxmlformats.org/drawingml/2006/main">
            <a:r>
              <a:t>DGB-K3-P03-AB01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03_Cloudleitfaden. Öffne deine Themen-Datei oder erstelle sie über Neu &gt; Word-Dokument.</a:t>
            </a:r>
          </a:p>
          <a:p xmlns:a="http://schemas.openxmlformats.org/drawingml/2006/main">
            <a:r>
              <a:t>2. Schreibe die Überschrift „Cloudmodell“. Markiere sie und wähle Start &gt; Formatvorlagen &gt; Überschrift 1.</a:t>
            </a:r>
          </a:p>
          <a:p xmlns:a="http://schemas.openxmlformats.org/drawingml/2006/main">
            <a:r>
              <a:t>3. Beginne mit dem Beispiel: „Gerät → Netzwerk → Server“.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K3_Cloudleitfaden_Kennung;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erfundenen Serverstandorte; Anbieterinformation oder schulische Dokumentation verwenden.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3K1: erklären, wie cloudbasierte Systeme grundsätzlich funktionieren, und auf kritische Faktoren achten (zB Standort des Servers, Datenschutz und Datensicherheit).</a:t>
            </a:r>
          </a:p>
          <a:p xmlns:a="http://schemas.openxmlformats.org/drawingml/2006/main">
            <a:r>
              <a:t>DGB-K3-P03-AB01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03_Cloudleitfaden. Öffne deine Themen-Datei oder erstelle sie über Neu &gt; Word-Dokument.</a:t>
            </a:r>
          </a:p>
          <a:p xmlns:a="http://schemas.openxmlformats.org/drawingml/2006/main">
            <a:r>
              <a:t>2. Schreibe die Überschrift „Cloudmodell“. Markiere sie und wähle Start &gt; Formatvorlagen &gt; Überschrift 1.</a:t>
            </a:r>
          </a:p>
          <a:p xmlns:a="http://schemas.openxmlformats.org/drawingml/2006/main">
            <a:r>
              <a:t>3. Beginne mit dem Beispiel: „Gerät → Netzwerk → Server“.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K3_Cloudleitfaden_Kennung;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erfundenen Serverstandorte; Anbieterinformation oder schulische Dokumentation verwenden.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3K1: erklären, wie cloudbasierte Systeme grundsätzlich funktionieren, und auf kritische Faktoren achten (zB Standort des Servers, Datenschutz und Datensicherheit).</a:t>
            </a:r>
          </a:p>
          <a:p xmlns:a="http://schemas.openxmlformats.org/drawingml/2006/main">
            <a:r>
              <a:t>DGB-K3-P03-AB01</a:t>
            </a:r>
          </a:p>
          <a:p xmlns:a="http://schemas.openxmlformats.org/drawingml/2006/main">
            <a:r>
              <a:t>Auftrag A: Zeichne Gerät, Netzwerk, Server und zweites Gerät. Erkläre Speichern und Abrufen sowie den Unterschied zu einer nur lokalen Datei.</a:t>
            </a:r>
          </a:p>
          <a:p xmlns:a="http://schemas.openxmlformats.org/drawingml/2006/main">
            <a:r>
              <a:t>Auftrag B: Prüfe mit der Lehrperson beim Schulangebot Anbieter, bekannten Speicherort und Zugriffsregeln. Kennzeichne unbekannte Angaben.</a:t>
            </a:r>
          </a:p>
          <a:p xmlns:a="http://schemas.openxmlformats.org/drawingml/2006/main">
            <a:r>
              <a:t>Erwartungshorizont: Keine erfundenen Serverstandorte; Anbieterinformation oder schulische Dokumentation verwenden.</a:t>
            </a:r>
          </a:p>
          <a:p xmlns:a="http://schemas.openxmlformats.org/drawingml/2006/main">
            <a:r>
              <a:t>Hilfe: Eine Datei in der Cloud liegt weiterhin auf physischen Speichersystemen.</a:t>
            </a:r>
          </a:p>
          <a:p xmlns:a="http://schemas.openxmlformats.org/drawingml/2006/main">
            <a:r>
              <a:t>Reflexion: Warum bedeutet „Cloud“ nicht „nirgendwo gespeichert“?</a:t>
            </a:r>
          </a:p>
          <a:p xmlns:a="http://schemas.openxmlformats.org/drawingml/2006/main">
            <a:r>
              <a:t>Erweiterung: Erkläre den Unterschied zwischen Synchronisation und Sicherung.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3K2: einen Kompromiss zwischen der Veröffentlichung von Informationen und der Geheimhaltung und Sicherheit von Informationen beschreiben.</a:t>
            </a:r>
          </a:p>
          <a:p xmlns:a="http://schemas.openxmlformats.org/drawingml/2006/main">
            <a:r>
              <a:t>3K1: erklären, wie cloudbasierte Systeme grundsätzlich funktionieren, und auf kritische Faktoren achten (zB Standort des Servers, Datenschutz und Datensicherheit).</a:t>
            </a:r>
          </a:p>
          <a:p xmlns:a="http://schemas.openxmlformats.org/drawingml/2006/main">
            <a:r>
              <a:t>DGB-K3-P03-AB02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https://support.microsoft.com/de-de/onedrive/share-files-and-folders-in-microsoft-onedrive</a:t>
            </a:r>
          </a:p>
          <a:p xmlns:a="http://schemas.openxmlformats.org/drawingml/2006/main">
            <a:r>
              <a:t>1. Erstelle in Word die Spalten Rolle, Aufgabe, benötigter Zugriff. Trage die vier Teams und die Lehrperson ein.</a:t>
            </a:r>
          </a:p>
          <a:p xmlns:a="http://schemas.openxmlformats.org/drawingml/2006/main">
            <a:r>
              <a:t>2. Markiere nur die Übungsdatei in OneDrive und wähle Freigeben &gt; Linkeinstellungen.</a:t>
            </a:r>
          </a:p>
          <a:p xmlns:a="http://schemas.openxmlformats.org/drawingml/2006/main">
            <a:r>
              <a:t>3. Wähle Bestimmte Personen und ein vereinbartes Schulkonto. Setze Kann anzeigen oder Kann bearbeiten passend zur Aufgabe.</a:t>
            </a:r>
          </a:p>
          <a:p xmlns:a="http://schemas.openxmlformats.org/drawingml/2006/main">
            <a:r>
              <a:t>4. Kommentare sind eine vereinbarte Arbeitsrolle; ein eigener Kommentar-only-Zugriff ist nicht überall verfügbar. Zeige den vorhandenen Funktionsumfang.</a:t>
            </a:r>
          </a:p>
          <a:p xmlns:a="http://schemas.openxmlformats.org/drawingml/2006/main">
            <a:r>
              <a:t>5. Prüfe in Zugriff verwalten, ob Personen und Rechte stimmen. Teste später mit getrennten Schulkonten.</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Minimal nötige Rechte; keine öffentlichen Bearbeitungslinks. Ziel und Empfängerkreis begründen.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3K2: einen Kompromiss zwischen der Veröffentlichung von Informationen und der Geheimhaltung und Sicherheit von Informationen beschreiben.</a:t>
            </a:r>
          </a:p>
          <a:p xmlns:a="http://schemas.openxmlformats.org/drawingml/2006/main">
            <a:r>
              <a:t>3K1: erklären, wie cloudbasierte Systeme grundsätzlich funktionieren, und auf kritische Faktoren achten (zB Standort des Servers, Datenschutz und Datensicherheit).</a:t>
            </a:r>
          </a:p>
          <a:p xmlns:a="http://schemas.openxmlformats.org/drawingml/2006/main">
            <a:r>
              <a:t>DGB-K3-P03-AB02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https://support.microsoft.com/de-de/onedrive/share-files-and-folders-in-microsoft-onedrive</a:t>
            </a:r>
          </a:p>
          <a:p xmlns:a="http://schemas.openxmlformats.org/drawingml/2006/main">
            <a:r>
              <a:t>1. Erstelle in Word die Spalten Rolle, Aufgabe, benötigter Zugriff. Trage die vier Teams und die Lehrperson ein.</a:t>
            </a:r>
          </a:p>
          <a:p xmlns:a="http://schemas.openxmlformats.org/drawingml/2006/main">
            <a:r>
              <a:t>2. Markiere nur die Übungsdatei in OneDrive und wähle Freigeben &gt; Linkeinstellungen.</a:t>
            </a:r>
          </a:p>
          <a:p xmlns:a="http://schemas.openxmlformats.org/drawingml/2006/main">
            <a:r>
              <a:t>3. Wähle Bestimmte Personen und ein vereinbartes Schulkonto. Setze Kann anzeigen oder Kann bearbeiten passend zur Aufgabe.</a:t>
            </a:r>
          </a:p>
          <a:p xmlns:a="http://schemas.openxmlformats.org/drawingml/2006/main">
            <a:r>
              <a:t>4. Kommentare sind eine vereinbarte Arbeitsrolle; ein eigener Kommentar-only-Zugriff ist nicht überall verfügbar. Zeige den vorhandenen Funktionsumfang.</a:t>
            </a:r>
          </a:p>
          <a:p xmlns:a="http://schemas.openxmlformats.org/drawingml/2006/main">
            <a:r>
              <a:t>5. Prüfe in Zugriff verwalten, ob Personen und Rechte stimmen. Teste später mit getrennten Schulkonten.</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Minimal nötige Rechte; keine öffentlichen Bearbeitungslinks. Ziel und Empfängerkreis begründen.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3K2: einen Kompromiss zwischen der Veröffentlichung von Informationen und der Geheimhaltung und Sicherheit von Informationen beschreiben.</a:t>
            </a:r>
          </a:p>
          <a:p xmlns:a="http://schemas.openxmlformats.org/drawingml/2006/main">
            <a:r>
              <a:t>3K1: erklären, wie cloudbasierte Systeme grundsätzlich funktionieren, und auf kritische Faktoren achten (zB Standort des Servers, Datenschutz und Datensicherheit).</a:t>
            </a:r>
          </a:p>
          <a:p xmlns:a="http://schemas.openxmlformats.org/drawingml/2006/main">
            <a:r>
              <a:t>DGB-K3-P03-AB02</a:t>
            </a:r>
          </a:p>
          <a:p xmlns:a="http://schemas.openxmlformats.org/drawingml/2006/main">
            <a:r>
              <a:t>Auftrag A: Entwirf für vier Teams und die Lehrperson eine Rollenverteilung mit Lesen, Kommentieren und Bearbeiten.</a:t>
            </a:r>
          </a:p>
          <a:p xmlns:a="http://schemas.openxmlformats.org/drawingml/2006/main">
            <a:r>
              <a:t>Auftrag B: Vergleiche öffentliche Freigabe und beschränkten Zugriff. Begründe, welche Informationen für die Aktion geteilt werden müssen.</a:t>
            </a:r>
          </a:p>
          <a:p xmlns:a="http://schemas.openxmlformats.org/drawingml/2006/main">
            <a:r>
              <a:t>Erwartungshorizont: Minimal nötige Rechte; keine öffentlichen Bearbeitungslinks. Ziel und Empfängerkreis begründen.</a:t>
            </a:r>
          </a:p>
          <a:p xmlns:a="http://schemas.openxmlformats.org/drawingml/2006/main">
            <a:r>
              <a:t>Hilfe: Nicht jede mitwirkende Person benötigt alle Rechte.</a:t>
            </a:r>
          </a:p>
          <a:p xmlns:a="http://schemas.openxmlformats.org/drawingml/2006/main">
            <a:r>
              <a:t>Reflexion: Wann schadet eine zu breite Freigabe?</a:t>
            </a:r>
          </a:p>
          <a:p xmlns:a="http://schemas.openxmlformats.org/drawingml/2006/main">
            <a:r>
              <a:t>Erweiterung: Plane, wann Zugriffe wieder entfernt werden.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3K3: bei der Erstellung digitaler Projekte (digitaler Artefakte) mittels Strategien wie Crowdsourcing oder Umfragen mit mehreren Mitwirkenden zusammenarbeiten.</a:t>
            </a:r>
          </a:p>
          <a:p xmlns:a="http://schemas.openxmlformats.org/drawingml/2006/main">
            <a:r>
              <a:t>DGB-K3-P03-AB03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https://support.microsoft.com/de-de/onedrive/share-files-and-folders-in-microsoft-onedrive</a:t>
            </a:r>
          </a:p>
          <a:p xmlns:a="http://schemas.openxmlformats.org/drawingml/2006/main">
            <a:r>
              <a:t>1. Öffne das für die vereinbarten Schulkonten freigegebene Word-Dokument.</a:t>
            </a:r>
          </a:p>
          <a:p xmlns:a="http://schemas.openxmlformats.org/drawingml/2006/main">
            <a:r>
              <a:t>2. Jedes Team schreibt zwei Ideen in seinen beschrifteten Abschnitt; keine Namen oder privaten Kontaktdaten in die Inhaltsdaten.</a:t>
            </a:r>
          </a:p>
          <a:p xmlns:a="http://schemas.openxmlformats.org/drawingml/2006/main">
            <a:r>
              <a:t>3. Markiere eine unklare Idee und wähle Überprüfen &gt; Neuer Kommentar. Formuliere eine sachliche Rückfrage.</a:t>
            </a:r>
          </a:p>
          <a:p xmlns:a="http://schemas.openxmlformats.org/drawingml/2006/main">
            <a:r>
              <a:t>4. Fasse ähnliche Ideen unter einer gemeinsamen Überschrift zusammen. Schreibe dazu, nach welcher Regel ausgewählt wurde.</a:t>
            </a:r>
          </a:p>
          <a:p xmlns:a="http://schemas.openxmlformats.org/drawingml/2006/main">
            <a:r>
              <a:t>5. Prüfe gemeinsam, ob jede Idee berücksichtigt oder begründet zurückgestellt wurde. Warte auf die Speicherung.</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Mehrere Mitwirkende, transparente Zusammenführung; keine fingierte Beteiligung.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3K3: bei der Erstellung digitaler Projekte (digitaler Artefakte) mittels Strategien wie Crowdsourcing oder Umfragen mit mehreren Mitwirkenden zusammenarbeiten.</a:t>
            </a:r>
          </a:p>
          <a:p xmlns:a="http://schemas.openxmlformats.org/drawingml/2006/main">
            <a:r>
              <a:t>DGB-K3-P03-AB03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https://support.microsoft.com/de-de/onedrive/share-files-and-folders-in-microsoft-onedrive</a:t>
            </a:r>
          </a:p>
          <a:p xmlns:a="http://schemas.openxmlformats.org/drawingml/2006/main">
            <a:r>
              <a:t>1. Öffne das für die vereinbarten Schulkonten freigegebene Word-Dokument.</a:t>
            </a:r>
          </a:p>
          <a:p xmlns:a="http://schemas.openxmlformats.org/drawingml/2006/main">
            <a:r>
              <a:t>2. Jedes Team schreibt zwei Ideen in seinen beschrifteten Abschnitt; keine Namen oder privaten Kontaktdaten in die Inhaltsdaten.</a:t>
            </a:r>
          </a:p>
          <a:p xmlns:a="http://schemas.openxmlformats.org/drawingml/2006/main">
            <a:r>
              <a:t>3. Markiere eine unklare Idee und wähle Überprüfen &gt; Neuer Kommentar. Formuliere eine sachliche Rückfrage.</a:t>
            </a:r>
          </a:p>
          <a:p xmlns:a="http://schemas.openxmlformats.org/drawingml/2006/main">
            <a:r>
              <a:t>4. Fasse ähnliche Ideen unter einer gemeinsamen Überschrift zusammen. Schreibe dazu, nach welcher Regel ausgewählt wurde.</a:t>
            </a:r>
          </a:p>
          <a:p xmlns:a="http://schemas.openxmlformats.org/drawingml/2006/main">
            <a:r>
              <a:t>5. Prüfe gemeinsam, ob jede Idee berücksichtigt oder begründet zurückgestellt wurde. Warte auf die Speicherung.</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Mehrere Mitwirkende, transparente Zusammenführung; keine fingierte Beteiligung.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3K3: bei der Erstellung digitaler Projekte (digitaler Artefakte) mittels Strategien wie Crowdsourcing oder Umfragen mit mehreren Mitwirkenden zusammenarbeiten.</a:t>
            </a:r>
          </a:p>
          <a:p xmlns:a="http://schemas.openxmlformats.org/drawingml/2006/main">
            <a:r>
              <a:t>DGB-K3-P03-AB03</a:t>
            </a:r>
          </a:p>
          <a:p xmlns:a="http://schemas.openxmlformats.org/drawingml/2006/main">
            <a:r>
              <a:t>Auftrag A: Sammelt von mehreren Teams digital je zwei Ideen zu Kategorien und Materialbedarf. Verwendet keine Namen in den Inhaltsdaten.</a:t>
            </a:r>
          </a:p>
          <a:p xmlns:a="http://schemas.openxmlformats.org/drawingml/2006/main">
            <a:r>
              <a:t>Auftrag B: Fasst ähnliche Vorschläge zusammen und dokumentiert, wie die gemeinsame Auswahl zustande kam.</a:t>
            </a:r>
          </a:p>
          <a:p xmlns:a="http://schemas.openxmlformats.org/drawingml/2006/main">
            <a:r>
              <a:t>Erwartungshorizont: Mehrere Mitwirkende, transparente Zusammenführung; keine fingierte Beteiligung.</a:t>
            </a:r>
          </a:p>
          <a:p xmlns:a="http://schemas.openxmlformats.org/drawingml/2006/main">
            <a:r>
              <a:t>Hilfe: Legt vorab fest, wie Doppelungen und Widersprüche behandelt werden.</a:t>
            </a:r>
          </a:p>
          <a:p xmlns:a="http://schemas.openxmlformats.org/drawingml/2006/main">
            <a:r>
              <a:t>Reflexion: Wie bleibt eine Minderheitsidee sichtbar?</a:t>
            </a:r>
          </a:p>
          <a:p xmlns:a="http://schemas.openxmlformats.org/drawingml/2006/main">
            <a:r>
              <a:t>Erweiterung: Ergänze eine freiwillige Rückmeldemöglichkeit.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3K1: erklären, wie cloudbasierte Systeme grundsätzlich funktionieren, und auf kritische Faktoren achten (zB Standort des Servers, Datenschutz und Datensicherheit).</a:t>
            </a:r>
          </a:p>
          <a:p xmlns:a="http://schemas.openxmlformats.org/drawingml/2006/main">
            <a:r>
              <a:t>3K2: einen Kompromiss zwischen der Veröffentlichung von Informationen und der Geheimhaltung und Sicherheit von Informationen beschreiben.</a:t>
            </a:r>
          </a:p>
          <a:p xmlns:a="http://schemas.openxmlformats.org/drawingml/2006/main">
            <a:r>
              <a:t>DGB-K3-P03-AB04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03_Cloudleitfaden. Öffne deine Themen-Datei oder erstelle sie über Neu &gt; Word-Dokument.</a:t>
            </a:r>
          </a:p>
          <a:p xmlns:a="http://schemas.openxmlformats.org/drawingml/2006/main">
            <a:r>
              <a:t>2. Schreibe die Überschrift „Schutz verstehen“. Markiere sie und wähle Start &gt; Formatvorlagen &gt; Überschrift 1.</a:t>
            </a:r>
          </a:p>
          <a:p xmlns:a="http://schemas.openxmlformats.org/drawingml/2006/main">
            <a:r>
              <a:t>3. Beginne mit dem Beispiel: „Passwort: Wissen“.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K3_Cloudleitfaden_Kennung;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Wissen und Besitz bzw. biometrischer Faktor unterscheiden; Bildschirm sperren; Transportverschlüsselung ersetzt keine Berechtigungen.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3K1: erklären, wie cloudbasierte Systeme grundsätzlich funktionieren, und auf kritische Faktoren achten (zB Standort des Servers, Datenschutz und Datensicherheit).</a:t>
            </a:r>
          </a:p>
          <a:p xmlns:a="http://schemas.openxmlformats.org/drawingml/2006/main">
            <a:r>
              <a:t>3K2: einen Kompromiss zwischen der Veröffentlichung von Informationen und der Geheimhaltung und Sicherheit von Informationen beschreiben.</a:t>
            </a:r>
          </a:p>
          <a:p xmlns:a="http://schemas.openxmlformats.org/drawingml/2006/main">
            <a:r>
              <a:t>DGB-K3-P03-AB04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03_Cloudleitfaden. Öffne deine Themen-Datei oder erstelle sie über Neu &gt; Word-Dokument.</a:t>
            </a:r>
          </a:p>
          <a:p xmlns:a="http://schemas.openxmlformats.org/drawingml/2006/main">
            <a:r>
              <a:t>2. Schreibe die Überschrift „Schutz verstehen“. Markiere sie und wähle Start &gt; Formatvorlagen &gt; Überschrift 1.</a:t>
            </a:r>
          </a:p>
          <a:p xmlns:a="http://schemas.openxmlformats.org/drawingml/2006/main">
            <a:r>
              <a:t>3. Beginne mit dem Beispiel: „Passwort: Wissen“.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K3_Cloudleitfaden_Kennung;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Wissen und Besitz bzw. biometrischer Faktor unterscheiden; Bildschirm sperren; Transportverschlüsselung ersetzt keine Berechtigungen.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3K1: erklären, wie cloudbasierte Systeme grundsätzlich funktionieren, und auf kritische Faktoren achten (zB Standort des Servers, Datenschutz und Datensicherheit).</a:t>
            </a:r>
          </a:p>
          <a:p xmlns:a="http://schemas.openxmlformats.org/drawingml/2006/main">
            <a:r>
              <a:t>3K2: einen Kompromiss zwischen der Veröffentlichung von Informationen und der Geheimhaltung und Sicherheit von Informationen beschreiben.</a:t>
            </a:r>
          </a:p>
          <a:p xmlns:a="http://schemas.openxmlformats.org/drawingml/2006/main">
            <a:r>
              <a:t>DGB-K3-P03-AB04</a:t>
            </a:r>
          </a:p>
          <a:p xmlns:a="http://schemas.openxmlformats.org/drawingml/2006/main">
            <a:r>
              <a:t>Auftrag A: Erkläre anhand eines erfundenen Kontos Passwort und zweiten Faktor. Zeichne, warum zwei Passwörter nicht zwei unterschiedliche Faktoren sind.</a:t>
            </a:r>
          </a:p>
          <a:p xmlns:a="http://schemas.openxmlformats.org/drawingml/2006/main">
            <a:r>
              <a:t>Auftrag B: Vergleiche verschlüsselte Übertragung und Zugriffsrechte. Beschreibe zusätzlich einen physischen Schutz für ein unbeaufsichtigtes Gerät.</a:t>
            </a:r>
          </a:p>
          <a:p xmlns:a="http://schemas.openxmlformats.org/drawingml/2006/main">
            <a:r>
              <a:t>Erwartungshorizont: Wissen und Besitz bzw. biometrischer Faktor unterscheiden; Bildschirm sperren; Transportverschlüsselung ersetzt keine Berechtigungen.</a:t>
            </a:r>
          </a:p>
          <a:p xmlns:a="http://schemas.openxmlformats.org/drawingml/2006/main">
            <a:r>
              <a:t>Hilfe: Ein zweiter Faktor kann ein autorisiertes Gerät sein. Verwende keine echten Geheimnisse.</a:t>
            </a:r>
          </a:p>
          <a:p xmlns:a="http://schemas.openxmlformats.org/drawingml/2006/main">
            <a:r>
              <a:t>Reflexion: Was schützt eine verschlüsselte Verbindung nicht automatisch?</a:t>
            </a:r>
          </a:p>
          <a:p xmlns:a="http://schemas.openxmlformats.org/drawingml/2006/main">
            <a:r>
              <a:t>Erweiterung: Beschreibe einen sicheren Hilfeweg bei verlorenem zweiten Faktor.</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3K1: erklären, wie cloudbasierte Systeme grundsätzlich funktionieren, und auf kritische Faktoren achten (zB Standort des Servers, Datenschutz und Datensicherheit).</a:t>
            </a:r>
          </a:p>
          <a:p xmlns:a="http://schemas.openxmlformats.org/drawingml/2006/main">
            <a:r>
              <a:t>3K3: bei der Erstellung digitaler Projekte (digitaler Artefakte) mittels Strategien wie Crowdsourcing oder Umfragen mit mehreren Mitwirkenden zusammenarbeiten.</a:t>
            </a:r>
          </a:p>
          <a:p xmlns:a="http://schemas.openxmlformats.org/drawingml/2006/main">
            <a:r>
              <a:t>3K2: einen Kompromiss zwischen der Veröffentlichung von Informationen und der Geheimhaltung und Sicherheit von Informationen beschreiben.</a:t>
            </a:r>
          </a:p>
          <a:p xmlns:a="http://schemas.openxmlformats.org/drawingml/2006/main">
            <a:r>
              <a:t>DGB-K3-P03-AB05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K3_Cloudleitfaden_Kennung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Berechtigungen praktisch prüfen; keine fremden Konten verwenden. Unbekannte Serverdetails bleiben offen markiert.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3K1: erklären, wie cloudbasierte Systeme grundsätzlich funktionieren, und auf kritische Faktoren achten (zB Standort des Servers, Datenschutz und Datensicherheit).</a:t>
            </a:r>
          </a:p>
          <a:p xmlns:a="http://schemas.openxmlformats.org/drawingml/2006/main">
            <a:r>
              <a:t>3K3: bei der Erstellung digitaler Projekte (digitaler Artefakte) mittels Strategien wie Crowdsourcing oder Umfragen mit mehreren Mitwirkenden zusammenarbeiten.</a:t>
            </a:r>
          </a:p>
          <a:p xmlns:a="http://schemas.openxmlformats.org/drawingml/2006/main">
            <a:r>
              <a:t>3K2: einen Kompromiss zwischen der Veröffentlichung von Informationen und der Geheimhaltung und Sicherheit von Informationen beschreiben.</a:t>
            </a:r>
          </a:p>
          <a:p xmlns:a="http://schemas.openxmlformats.org/drawingml/2006/main">
            <a:r>
              <a:t>DGB-K3-P03-AB05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K3_Cloudleitfaden_Kennung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Berechtigungen praktisch prüfen; keine fremden Konten verwenden. Unbekannte Serverdetails bleiben offen markiert.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3K1: erklären, wie cloudbasierte Systeme grundsätzlich funktionieren, und auf kritische Faktoren achten (zB Standort des Servers, Datenschutz und Datensicherheit).</a:t>
            </a:r>
          </a:p>
          <a:p xmlns:a="http://schemas.openxmlformats.org/drawingml/2006/main">
            <a:r>
              <a:t>3K3: bei der Erstellung digitaler Projekte (digitaler Artefakte) mittels Strategien wie Crowdsourcing oder Umfragen mit mehreren Mitwirkenden zusammenarbeiten.</a:t>
            </a:r>
          </a:p>
          <a:p xmlns:a="http://schemas.openxmlformats.org/drawingml/2006/main">
            <a:r>
              <a:t>3K2: einen Kompromiss zwischen der Veröffentlichung von Informationen und der Geheimhaltung und Sicherheit von Informationen beschreiben.</a:t>
            </a:r>
          </a:p>
          <a:p xmlns:a="http://schemas.openxmlformats.org/drawingml/2006/main">
            <a:r>
              <a:t>DGB-K3-P03-AB05</a:t>
            </a:r>
          </a:p>
          <a:p xmlns:a="http://schemas.openxmlformats.org/drawingml/2006/main">
            <a:r>
              <a:t>Auftrag A: Erstellt den Leitfaden mit Cloudmodell, Rollen, Beteiligungsablauf und Schutzmaßnahmen.</a:t>
            </a:r>
          </a:p>
          <a:p xmlns:a="http://schemas.openxmlformats.org/drawingml/2006/main">
            <a:r>
              <a:t>Auftrag B: Prüft mit der Lehrperson einen Lese- und einen Bearbeitungszugriff im Testbereich. Exportiert den Leitfaden und benennt Grenzen der Prüfung.</a:t>
            </a:r>
          </a:p>
          <a:p xmlns:a="http://schemas.openxmlformats.org/drawingml/2006/main">
            <a:r>
              <a:t>Erwartungshorizont: Berechtigungen praktisch prüfen; keine fremden Konten verwenden. Unbekannte Serverdetails bleiben offen markiert.</a:t>
            </a:r>
          </a:p>
          <a:p xmlns:a="http://schemas.openxmlformats.org/drawingml/2006/main">
            <a:r>
              <a:t>Hilfe: Testet nur von der Lehrperson freigegebene Zugänge.</a:t>
            </a:r>
          </a:p>
          <a:p xmlns:a="http://schemas.openxmlformats.org/drawingml/2006/main">
            <a:r>
              <a:t>Reflexion: Welche falsche Annahme über Cloud konntest du klären?</a:t>
            </a:r>
          </a:p>
          <a:p xmlns:a="http://schemas.openxmlformats.org/drawingml/2006/main">
            <a:r>
              <a:t>Erweiterung: Plant die datensparsame Archivierung des Projekts.</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3K1: erklären, wie cloudbasierte Systeme grundsätzlich funktionieren, und auf kritische Faktoren achten (zB Standort des Servers, Datenschutz und Datensicherheit).</a:t>
            </a:r>
          </a:p>
          <a:p xmlns:a="http://schemas.openxmlformats.org/drawingml/2006/main">
            <a:r>
              <a:t>3K2: einen Kompromiss zwischen der Veröffentlichung von Informationen und der Geheimhaltung und Sicherheit von Informationen beschreiben.</a:t>
            </a:r>
          </a:p>
          <a:p xmlns:a="http://schemas.openxmlformats.org/drawingml/2006/main">
            <a:r>
              <a:t>3K3: bei der Erstellung digitaler Projekte (digitaler Artefakte) mittels Strategien wie Crowdsourcing oder Umfragen mit mehreren Mitwirkenden zusammenarbeiten.</a:t>
            </a:r>
          </a:p>
          <a:p xmlns:a="http://schemas.openxmlformats.org/drawingml/2006/main">
            <a:r>
              <a:t>Endprodukt: Ein gemeinsamer Leitfaden als PDF mit Cloudmodell, Rollenplan und Sicherheitsentscheidungen.</a:t>
            </a:r>
          </a:p>
          <a:p xmlns:a="http://schemas.openxmlformats.org/drawingml/2006/main">
            <a:r>
              <a:t>Abschlusskriterium: Berechtigungen praktisch prüfen; keine fremden Konten verwenden. Unbekannte Serverdetails bleiben offen markiert.</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3K4: eigene digitale Identitäten reflektiert gestalten sowie die eigene digitale Reputation verfolgen und schützen.</a:t>
            </a:r>
          </a:p>
          <a:p xmlns:a="http://schemas.openxmlformats.org/drawingml/2006/main">
            <a:r>
              <a:t>3K2: einen Kompromiss zwischen der Veröffentlichung von Informationen und der Geheimhaltung und Sicherheit von Informationen beschreiben.</a:t>
            </a:r>
          </a:p>
          <a:p xmlns:a="http://schemas.openxmlformats.org/drawingml/2006/main">
            <a:r>
              <a:t>3H3: entsprechende Vorkehrungen treffen, um ihre Geräte und Inhalte vor Viren bzw. Schadsoftware/Malware zu schützen.</a:t>
            </a:r>
          </a:p>
          <a:p xmlns:a="http://schemas.openxmlformats.org/drawingml/2006/main">
            <a:r>
              <a:t>3P4: Einstellungen in Softwareapplikationen den persönlichen Bedürfnissen entsprechend anpassen.</a:t>
            </a:r>
          </a:p>
          <a:p xmlns:a="http://schemas.openxmlformats.org/drawingml/2006/main">
            <a:r>
              <a:t>Orientierung: Die gesamte Bearbeitung bleibt beim fiktiven Fall. Die Lernziele sind Risikoerkennen, Unterstützung organisieren und Geräteschutz. Keine persönlichen Berichte einfordern. Besprechen Sie Handlungsmöglichkeiten ohne Schuldzuweisung an betroffene Personen.</a:t>
            </a:r>
          </a:p>
          <a:p xmlns:a="http://schemas.openxmlformats.org/drawingml/2006/main">
            <a:r>
              <a:t>Vorbereitung: Schulische Ansprechperson und Hilfeweg vorab festlegen. Testgerät oder freigegebenen Einstellungsbereich bereitstellen. Sensible Fälle können schriftlich statt im Rollenspiel bearbeitet werden. Auf jedem Laptop den gezeigten Weg prüfen; Ordner Digitale_Grundbildung/Klasse_3/04_Schutzkompass vorbereiten. Datei K3_Schutzkompass_Kennung verwenden. Bei Abweichungen Menübezeichnung auf der Schulstart-Karte notieren.</a:t>
            </a:r>
          </a:p>
          <a:p xmlns:a="http://schemas.openxmlformats.org/drawingml/2006/main">
            <a:r>
              <a:t>Erste Unterrichtseinheit: 0–5 Alltagssituation und ersten Versuch gemeinsam lesen. Lies die vier Profilangaben von Sam: Schule, Geburtstag, Sportverein und Foto. Welche Kombination verrät mehr als eine einzelne Angabe? Beschreibe ein mögliches Risiko, ohne Sam dafür verantwortlich zu machen.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Begründete Überarbeitung des fiktiven Profils.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3K4: eigene digitale Identitäten reflektiert gestalten sowie die eigene digitale Reputation verfolgen und schützen.</a:t>
            </a:r>
          </a:p>
          <a:p xmlns:a="http://schemas.openxmlformats.org/drawingml/2006/main">
            <a:r>
              <a:t>3K2: einen Kompromiss zwischen der Veröffentlichung von Informationen und der Geheimhaltung und Sicherheit von Informationen beschreiben.</a:t>
            </a:r>
          </a:p>
          <a:p xmlns:a="http://schemas.openxmlformats.org/drawingml/2006/main">
            <a:r>
              <a:t>3H3: entsprechende Vorkehrungen treffen, um ihre Geräte und Inhalte vor Viren bzw. Schadsoftware/Malware zu schützen.</a:t>
            </a:r>
          </a:p>
          <a:p xmlns:a="http://schemas.openxmlformats.org/drawingml/2006/main">
            <a:r>
              <a:t>3P4: Einstellungen in Softwareapplikationen den persönlichen Bedürfnissen entsprechend anpassen.</a:t>
            </a:r>
          </a:p>
          <a:p xmlns:a="http://schemas.openxmlformats.org/drawingml/2006/main">
            <a:r>
              <a:t>Ziel: Du reflektierst digitale Spuren und entwickelst sichere Handlungswege.</a:t>
            </a:r>
          </a:p>
          <a:p xmlns:a="http://schemas.openxmlformats.org/drawingml/2006/main">
            <a:r>
              <a:t>Endprodukt: Ein persönlicher Schutzkompass als PDF anhand eines fiktiven Profils.</a:t>
            </a:r>
          </a:p>
          <a:p xmlns:a="http://schemas.openxmlformats.org/drawingml/2006/main">
            <a:r>
              <a:t>Vorbereitung: Eigener Laptop, Internetzugang und Microsoft 365 im Browser mit dem von der Schule bereitgestellten Konto. Gezeigter Geräteweg: Windows 11. Word. Ablage und Abgabe: OneDrive.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3K4: eigene digitale Identitäten reflektiert gestalten sowie die eigene digitale Reputation verfolgen und schützen.</a:t>
            </a:r>
          </a:p>
          <a:p xmlns:a="http://schemas.openxmlformats.org/drawingml/2006/main">
            <a:r>
              <a:t>3K2: einen Kompromiss zwischen der Veröffentlichung von Informationen und der Geheimhaltung und Sicherheit von Informationen beschreiben.</a:t>
            </a:r>
          </a:p>
          <a:p xmlns:a="http://schemas.openxmlformats.org/drawingml/2006/main">
            <a:r>
              <a:t>3H3: entsprechende Vorkehrungen treffen, um ihre Geräte und Inhalte vor Viren bzw. Schadsoftware/Malware zu schützen.</a:t>
            </a:r>
          </a:p>
          <a:p xmlns:a="http://schemas.openxmlformats.org/drawingml/2006/main">
            <a:r>
              <a:t>3P4: Einstellungen in Softwareapplikationen den persönlichen Bedürfnissen entsprechend anpassen.</a:t>
            </a:r>
          </a:p>
          <a:p xmlns:a="http://schemas.openxmlformats.org/drawingml/2006/main">
            <a:r>
              <a:t>Vollständige Materialkarte: Fiktives Profil „Sam“ enthält Schulname, Geburtsdatum, Sportverein und ein öffentliches Foto. Ein unbekannter Kontakt fordert private Bilder und ein Treffen. Eine zweite Nachricht verbreitet beleidigende Behauptungen über Sam. Arbeite ausschließlich mit diesem Fall. Schutzwissen: Nichts weiterleiten, Unterstützung durch vertraute Erwachsene bzw. schulische Ansprechpersonen holen, Melde- und Blockierfunktionen nutzen. Bei konkreter Gefahr sofort Hilfe holen. Echte Erfahrungen müssen nicht vor der Klasse erzählt werden.</a:t>
            </a:r>
          </a:p>
          <a:p xmlns:a="http://schemas.openxmlformats.org/drawingml/2006/main">
            <a:r>
              <a:t>Geräte und Programme: Eigener Laptop, Internetzugang und Microsoft 365 im Browser mit dem von der Schule bereitgestellten Konto. Gezeigter Geräteweg: Windows 11. Word. Ablage und Abgabe: OneDrive.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3K4: eigene digitale Identitäten reflektiert gestalten sowie die eigene digitale Reputation verfolgen und schützen.</a:t>
            </a:r>
          </a:p>
          <a:p xmlns:a="http://schemas.openxmlformats.org/drawingml/2006/main">
            <a:r>
              <a:t>DGB-K3-P04-AB01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04_Schutzkompass. Öffne deine Themen-Datei oder erstelle sie über Neu &gt; Word-Dokument.</a:t>
            </a:r>
          </a:p>
          <a:p xmlns:a="http://schemas.openxmlformats.org/drawingml/2006/main">
            <a:r>
              <a:t>2. Schreibe die Überschrift „Profil und Publikum“. Markiere sie und wähle Start &gt; Formatvorlagen &gt; Überschrift 1.</a:t>
            </a:r>
          </a:p>
          <a:p xmlns:a="http://schemas.openxmlformats.org/drawingml/2006/main">
            <a:r>
              <a:t>3. Beginne mit dem Beispiel: „Profil Sam: zu viele Angaben“.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K3_Schutzkompass_Kennung;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Eigene Reflexion darf vertraulich bleiben; fiktives Modell wird beurteilt. Kombination aus Schule, Verein und Datum erhöht Identifizierbarkeit.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3K4: eigene digitale Identitäten reflektiert gestalten sowie die eigene digitale Reputation verfolgen und schützen.</a:t>
            </a:r>
          </a:p>
          <a:p xmlns:a="http://schemas.openxmlformats.org/drawingml/2006/main">
            <a:r>
              <a:t>DGB-K3-P04-AB01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04_Schutzkompass. Öffne deine Themen-Datei oder erstelle sie über Neu &gt; Word-Dokument.</a:t>
            </a:r>
          </a:p>
          <a:p xmlns:a="http://schemas.openxmlformats.org/drawingml/2006/main">
            <a:r>
              <a:t>2. Schreibe die Überschrift „Profil und Publikum“. Markiere sie und wähle Start &gt; Formatvorlagen &gt; Überschrift 1.</a:t>
            </a:r>
          </a:p>
          <a:p xmlns:a="http://schemas.openxmlformats.org/drawingml/2006/main">
            <a:r>
              <a:t>3. Beginne mit dem Beispiel: „Profil Sam: zu viele Angaben“.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K3_Schutzkompass_Kennung;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Eigene Reflexion darf vertraulich bleiben; fiktives Modell wird beurteilt. Kombination aus Schule, Verein und Datum erhöht Identifizierbarkeit.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3K4: eigene digitale Identitäten reflektiert gestalten sowie die eigene digitale Reputation verfolgen und schützen.</a:t>
            </a:r>
          </a:p>
          <a:p xmlns:a="http://schemas.openxmlformats.org/drawingml/2006/main">
            <a:r>
              <a:t>DGB-K3-P04-AB01</a:t>
            </a:r>
          </a:p>
          <a:p xmlns:a="http://schemas.openxmlformats.org/drawingml/2006/main">
            <a:r>
              <a:t>Auftrag A: Ordne die Profilangaben nach notwendiger, unnötiger und besonders riskanter Veröffentlichung. Begründe Kombinationseffekte.</a:t>
            </a:r>
          </a:p>
          <a:p xmlns:a="http://schemas.openxmlformats.org/drawingml/2006/main">
            <a:r>
              <a:t>Auftrag B: Entwirf ein datensparsames Profil und notiere für dich, wie du dein eigenes digitales Auftreten prüfen würdest, ohne private Inhalte abzugeben.</a:t>
            </a:r>
          </a:p>
          <a:p xmlns:a="http://schemas.openxmlformats.org/drawingml/2006/main">
            <a:r>
              <a:t>Erwartungshorizont: Eigene Reflexion darf vertraulich bleiben; fiktives Modell wird beurteilt. Kombination aus Schule, Verein und Datum erhöht Identifizierbarkeit.</a:t>
            </a:r>
          </a:p>
          <a:p xmlns:a="http://schemas.openxmlformats.org/drawingml/2006/main">
            <a:r>
              <a:t>Hilfe: Überlege, wer den Inhalt heute und später sehen könnte.</a:t>
            </a:r>
          </a:p>
          <a:p xmlns:a="http://schemas.openxmlformats.org/drawingml/2006/main">
            <a:r>
              <a:t>Reflexion: Was kann auch nach dem Löschen weiterbestehen?</a:t>
            </a:r>
          </a:p>
          <a:p xmlns:a="http://schemas.openxmlformats.org/drawingml/2006/main">
            <a:r>
              <a:t>Erweiterung: Unterscheide Profilinhaber und abgebildete weitere Personen.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3K4: eigene digitale Identitäten reflektiert gestalten sowie die eigene digitale Reputation verfolgen und schützen.</a:t>
            </a:r>
          </a:p>
          <a:p xmlns:a="http://schemas.openxmlformats.org/drawingml/2006/main">
            <a:r>
              <a:t>3K2: einen Kompromiss zwischen der Veröffentlichung von Informationen und der Geheimhaltung und Sicherheit von Informationen beschreiben.</a:t>
            </a:r>
          </a:p>
          <a:p xmlns:a="http://schemas.openxmlformats.org/drawingml/2006/main">
            <a:r>
              <a:t>DGB-K3-P04-AB02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04_Schutzkompass. Öffne deine Themen-Datei oder erstelle sie über Neu &gt; Word-Dokument.</a:t>
            </a:r>
          </a:p>
          <a:p xmlns:a="http://schemas.openxmlformats.org/drawingml/2006/main">
            <a:r>
              <a:t>2. Schreibe die Überschrift „Reputation und Rechte“. Markiere sie und wähle Start &gt; Formatvorlagen &gt; Überschrift 1.</a:t>
            </a:r>
          </a:p>
          <a:p xmlns:a="http://schemas.openxmlformats.org/drawingml/2006/main">
            <a:r>
              <a:t>3. Beginne mit dem Beispiel: „Falsche Behauptung schadet dem Ruf.“.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K3_Schutzkompass_Kennung;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Garantie sofortiger Löschung versprechen; schulischen Hilfeweg nutzen. Rechtliche Details im konkreten Fall durch zuständige Stellen prüfen.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3K4: eigene digitale Identitäten reflektiert gestalten sowie die eigene digitale Reputation verfolgen und schützen.</a:t>
            </a:r>
          </a:p>
          <a:p xmlns:a="http://schemas.openxmlformats.org/drawingml/2006/main">
            <a:r>
              <a:t>3K2: einen Kompromiss zwischen der Veröffentlichung von Informationen und der Geheimhaltung und Sicherheit von Informationen beschreiben.</a:t>
            </a:r>
          </a:p>
          <a:p xmlns:a="http://schemas.openxmlformats.org/drawingml/2006/main">
            <a:r>
              <a:t>DGB-K3-P04-AB02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04_Schutzkompass. Öffne deine Themen-Datei oder erstelle sie über Neu &gt; Word-Dokument.</a:t>
            </a:r>
          </a:p>
          <a:p xmlns:a="http://schemas.openxmlformats.org/drawingml/2006/main">
            <a:r>
              <a:t>2. Schreibe die Überschrift „Reputation und Rechte“. Markiere sie und wähle Start &gt; Formatvorlagen &gt; Überschrift 1.</a:t>
            </a:r>
          </a:p>
          <a:p xmlns:a="http://schemas.openxmlformats.org/drawingml/2006/main">
            <a:r>
              <a:t>3. Beginne mit dem Beispiel: „Falsche Behauptung schadet dem Ruf.“.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K3_Schutzkompass_Kennung;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Garantie sofortiger Löschung versprechen; schulischen Hilfeweg nutzen. Rechtliche Details im konkreten Fall durch zuständige Stellen prüfen.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3K4: eigene digitale Identitäten reflektiert gestalten sowie die eigene digitale Reputation verfolgen und schützen.</a:t>
            </a:r>
          </a:p>
          <a:p xmlns:a="http://schemas.openxmlformats.org/drawingml/2006/main">
            <a:r>
              <a:t>3K2: einen Kompromiss zwischen der Veröffentlichung von Informationen und der Geheimhaltung und Sicherheit von Informationen beschreiben.</a:t>
            </a:r>
          </a:p>
          <a:p xmlns:a="http://schemas.openxmlformats.org/drawingml/2006/main">
            <a:r>
              <a:t>DGB-K3-P04-AB02</a:t>
            </a:r>
          </a:p>
          <a:p xmlns:a="http://schemas.openxmlformats.org/drawingml/2006/main">
            <a:r>
              <a:t>Auftrag A: Beschreibe, wie falsche Behauptungen Sams Ruf beeinflussen können. Entwirf einen sachlichen Hilfe- und Meldeweg.</a:t>
            </a:r>
          </a:p>
          <a:p xmlns:a="http://schemas.openxmlformats.org/drawingml/2006/main">
            <a:r>
              <a:t>Auftrag B: Erkläre als Grundidee Auskunft und Berichtigung personenbezogener Daten. Formuliere eine fiktive Anfrage, die nur nötige Angaben enthält.</a:t>
            </a:r>
          </a:p>
          <a:p xmlns:a="http://schemas.openxmlformats.org/drawingml/2006/main">
            <a:r>
              <a:t>Erwartungshorizont: Keine Garantie sofortiger Löschung versprechen; schulischen Hilfeweg nutzen. Rechtliche Details im konkreten Fall durch zuständige Stellen prüfen.</a:t>
            </a:r>
          </a:p>
          <a:p xmlns:a="http://schemas.openxmlformats.org/drawingml/2006/main">
            <a:r>
              <a:t>Hilfe: Unterscheide eine Meldung an den Dienst von einer Bitte um Unterstützung.</a:t>
            </a:r>
          </a:p>
          <a:p xmlns:a="http://schemas.openxmlformats.org/drawingml/2006/main">
            <a:r>
              <a:t>Reflexion: Warum soll beleidigender Inhalt nicht weiterverbreitet werden?</a:t>
            </a:r>
          </a:p>
          <a:p xmlns:a="http://schemas.openxmlformats.org/drawingml/2006/main">
            <a:r>
              <a:t>Erweiterung: Formuliere Unterstützung für eine betroffene Person ohne Schuldzuweisung.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3K4: eigene digitale Identitäten reflektiert gestalten sowie die eigene digitale Reputation verfolgen und schützen.</a:t>
            </a:r>
          </a:p>
          <a:p xmlns:a="http://schemas.openxmlformats.org/drawingml/2006/main">
            <a:r>
              <a:t>3K2: einen Kompromiss zwischen der Veröffentlichung von Informationen und der Geheimhaltung und Sicherheit von Informationen beschreiben.</a:t>
            </a:r>
          </a:p>
          <a:p xmlns:a="http://schemas.openxmlformats.org/drawingml/2006/main">
            <a:r>
              <a:t>DGB-K3-P04-AB03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04_Schutzkompass. Öffne deine Themen-Datei oder erstelle sie über Neu &gt; Word-Dokument.</a:t>
            </a:r>
          </a:p>
          <a:p xmlns:a="http://schemas.openxmlformats.org/drawingml/2006/main">
            <a:r>
              <a:t>2. Schreibe die Überschrift „Grenzen und Hilfe“. Markiere sie und wähle Start &gt; Formatvorlagen &gt; Überschrift 1.</a:t>
            </a:r>
          </a:p>
          <a:p xmlns:a="http://schemas.openxmlformats.org/drawingml/2006/main">
            <a:r>
              <a:t>3. Beginne mit dem Beispiel: „Druck: Schick sofort private Bilder!“.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K3_Schutzkompass_Kennung;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Kontaktaufnahme oder Rollenspiele mit realer Täuschung. Keine Pflicht zur Beweissicherung riskanter Inhalte; Erwachsene einbeziehen.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3K4: eigene digitale Identitäten reflektiert gestalten sowie die eigene digitale Reputation verfolgen und schützen.</a:t>
            </a:r>
          </a:p>
          <a:p xmlns:a="http://schemas.openxmlformats.org/drawingml/2006/main">
            <a:r>
              <a:t>3K2: einen Kompromiss zwischen der Veröffentlichung von Informationen und der Geheimhaltung und Sicherheit von Informationen beschreiben.</a:t>
            </a:r>
          </a:p>
          <a:p xmlns:a="http://schemas.openxmlformats.org/drawingml/2006/main">
            <a:r>
              <a:t>DGB-K3-P04-AB03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04_Schutzkompass. Öffne deine Themen-Datei oder erstelle sie über Neu &gt; Word-Dokument.</a:t>
            </a:r>
          </a:p>
          <a:p xmlns:a="http://schemas.openxmlformats.org/drawingml/2006/main">
            <a:r>
              <a:t>2. Schreibe die Überschrift „Grenzen und Hilfe“. Markiere sie und wähle Start &gt; Formatvorlagen &gt; Überschrift 1.</a:t>
            </a:r>
          </a:p>
          <a:p xmlns:a="http://schemas.openxmlformats.org/drawingml/2006/main">
            <a:r>
              <a:t>3. Beginne mit dem Beispiel: „Druck: Schick sofort private Bilder!“.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K3_Schutzkompass_Kennung;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Kontaktaufnahme oder Rollenspiele mit realer Täuschung. Keine Pflicht zur Beweissicherung riskanter Inhalte; Erwachsene einbeziehen.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3K4: eigene digitale Identitäten reflektiert gestalten sowie die eigene digitale Reputation verfolgen und schützen.</a:t>
            </a:r>
          </a:p>
          <a:p xmlns:a="http://schemas.openxmlformats.org/drawingml/2006/main">
            <a:r>
              <a:t>3K2: einen Kompromiss zwischen der Veröffentlichung von Informationen und der Geheimhaltung und Sicherheit von Informationen beschreiben.</a:t>
            </a:r>
          </a:p>
          <a:p xmlns:a="http://schemas.openxmlformats.org/drawingml/2006/main">
            <a:r>
              <a:t>DGB-K3-P04-AB03</a:t>
            </a:r>
          </a:p>
          <a:p xmlns:a="http://schemas.openxmlformats.org/drawingml/2006/main">
            <a:r>
              <a:t>Auftrag A: Analysiere die Kontaktanfrage: Welche Grenzüberschreitungen und Druckmittel sind erkennbar?</a:t>
            </a:r>
          </a:p>
          <a:p xmlns:a="http://schemas.openxmlformats.org/drawingml/2006/main">
            <a:r>
              <a:t>Auftrag B: Erstelle einen Handlungsweg: Kontakt unterbrechen, keine weiteren privaten Inhalte senden, vertraute Hilfe holen, gemeinsam melden. Plane auch Unterstützung bei Identitätsmissbrauch.</a:t>
            </a:r>
          </a:p>
          <a:p xmlns:a="http://schemas.openxmlformats.org/drawingml/2006/main">
            <a:r>
              <a:t>Erwartungshorizont: Keine Kontaktaufnahme oder Rollenspiele mit realer Täuschung. Keine Pflicht zur Beweissicherung riskanter Inhalte; Erwachsene einbeziehen.</a:t>
            </a:r>
          </a:p>
          <a:p xmlns:a="http://schemas.openxmlformats.org/drawingml/2006/main">
            <a:r>
              <a:t>Hilfe: Du musst eine unangenehme Situation nicht allein klären.</a:t>
            </a:r>
          </a:p>
          <a:p xmlns:a="http://schemas.openxmlformats.org/drawingml/2006/main">
            <a:r>
              <a:t>Reflexion: Welche Hilfe ist auch dann möglich, wenn jemand schon geantwortet hat?</a:t>
            </a:r>
          </a:p>
          <a:p xmlns:a="http://schemas.openxmlformats.org/drawingml/2006/main">
            <a:r>
              <a:t>Erweiterung: Ergänze einen schulischen Ansprechpartner als ausfüllbares Feld.</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3H3: entsprechende Vorkehrungen treffen, um ihre Geräte und Inhalte vor Viren bzw. Schadsoftware/Malware zu schützen.</a:t>
            </a:r>
          </a:p>
          <a:p xmlns:a="http://schemas.openxmlformats.org/drawingml/2006/main">
            <a:r>
              <a:t>3P4: Einstellungen in Softwareapplikationen den persönlichen Bedürfnissen entsprechend anpassen.</a:t>
            </a:r>
          </a:p>
          <a:p xmlns:a="http://schemas.openxmlformats.org/drawingml/2006/main">
            <a:r>
              <a:t>DGB-K3-P04-AB04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https://support.microsoft.com/en-US/accounts-billing/security/user-account-access-in-windows</a:t>
            </a:r>
          </a:p>
          <a:p xmlns:a="http://schemas.openxmlformats.org/drawingml/2006/main">
            <a:r>
              <a:t>1. Öffne Start &gt; Einstellungen &gt; Windows Update. Lies den angezeigten Status; installiere oder ändere nichts ohne Auftrag.</a:t>
            </a:r>
          </a:p>
          <a:p xmlns:a="http://schemas.openxmlformats.org/drawingml/2006/main">
            <a:r>
              <a:t>2. Drücke Windows + L und prüfe die Sperre. Entsperre mit deinem vorgesehenen Gerätezugang.</a:t>
            </a:r>
          </a:p>
          <a:p xmlns:a="http://schemas.openxmlformats.org/drawingml/2006/main">
            <a:r>
              <a:t>3. Öffne Einstellungen &gt; Datenschutz und Sicherheit &gt; App-Berechtigungen. Wähle mit der Lehrperson etwa Kamera oder Mikrofon.</a:t>
            </a:r>
          </a:p>
          <a:p xmlns:a="http://schemas.openxmlformats.org/drawingml/2006/main">
            <a:r>
              <a:t>4. Lies, welche freigegebene App Zugriff hat. Besprich den Zweck; ändere ausschließlich ausdrücklich freigegebene Einstellungen.</a:t>
            </a:r>
          </a:p>
          <a:p xmlns:a="http://schemas.openxmlformats.org/drawingml/2006/main">
            <a:r>
              <a:t>5. Notiere Status und Schutzhandlung ohne Kontodaten. Vertrauenswürdige Bezugsquellen und Vorsicht bei Anhängen ergänzen Updates.</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Malwaretests, keine Installation aus unbekannten Quellen; praktische Prüfung im Schulrahmen.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3H3: entsprechende Vorkehrungen treffen, um ihre Geräte und Inhalte vor Viren bzw. Schadsoftware/Malware zu schützen.</a:t>
            </a:r>
          </a:p>
          <a:p xmlns:a="http://schemas.openxmlformats.org/drawingml/2006/main">
            <a:r>
              <a:t>3P4: Einstellungen in Softwareapplikationen den persönlichen Bedürfnissen entsprechend anpassen.</a:t>
            </a:r>
          </a:p>
          <a:p xmlns:a="http://schemas.openxmlformats.org/drawingml/2006/main">
            <a:r>
              <a:t>DGB-K3-P04-AB04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https://support.microsoft.com/en-US/accounts-billing/security/user-account-access-in-windows</a:t>
            </a:r>
          </a:p>
          <a:p xmlns:a="http://schemas.openxmlformats.org/drawingml/2006/main">
            <a:r>
              <a:t>1. Öffne Start &gt; Einstellungen &gt; Windows Update. Lies den angezeigten Status; installiere oder ändere nichts ohne Auftrag.</a:t>
            </a:r>
          </a:p>
          <a:p xmlns:a="http://schemas.openxmlformats.org/drawingml/2006/main">
            <a:r>
              <a:t>2. Drücke Windows + L und prüfe die Sperre. Entsperre mit deinem vorgesehenen Gerätezugang.</a:t>
            </a:r>
          </a:p>
          <a:p xmlns:a="http://schemas.openxmlformats.org/drawingml/2006/main">
            <a:r>
              <a:t>3. Öffne Einstellungen &gt; Datenschutz und Sicherheit &gt; App-Berechtigungen. Wähle mit der Lehrperson etwa Kamera oder Mikrofon.</a:t>
            </a:r>
          </a:p>
          <a:p xmlns:a="http://schemas.openxmlformats.org/drawingml/2006/main">
            <a:r>
              <a:t>4. Lies, welche freigegebene App Zugriff hat. Besprich den Zweck; ändere ausschließlich ausdrücklich freigegebene Einstellungen.</a:t>
            </a:r>
          </a:p>
          <a:p xmlns:a="http://schemas.openxmlformats.org/drawingml/2006/main">
            <a:r>
              <a:t>5. Notiere Status und Schutzhandlung ohne Kontodaten. Vertrauenswürdige Bezugsquellen und Vorsicht bei Anhängen ergänzen Updates.</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Malwaretests, keine Installation aus unbekannten Quellen; praktische Prüfung im Schulrahmen.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3H3: entsprechende Vorkehrungen treffen, um ihre Geräte und Inhalte vor Viren bzw. Schadsoftware/Malware zu schützen.</a:t>
            </a:r>
          </a:p>
          <a:p xmlns:a="http://schemas.openxmlformats.org/drawingml/2006/main">
            <a:r>
              <a:t>3P4: Einstellungen in Softwareapplikationen den persönlichen Bedürfnissen entsprechend anpassen.</a:t>
            </a:r>
          </a:p>
          <a:p xmlns:a="http://schemas.openxmlformats.org/drawingml/2006/main">
            <a:r>
              <a:t>DGB-K3-P04-AB04</a:t>
            </a:r>
          </a:p>
          <a:p xmlns:a="http://schemas.openxmlformats.org/drawingml/2006/main">
            <a:r>
              <a:t>Auftrag A: Prüfe im freigegebenen Testbereich Update-Status, Bildschirmsperre und App-Berechtigungen gemeinsam mit der Lehrperson.</a:t>
            </a:r>
          </a:p>
          <a:p xmlns:a="http://schemas.openxmlformats.org/drawingml/2006/main">
            <a:r>
              <a:t>Auftrag B: Beschreibe, wie vertrauenswürdige Bezugsquellen, Updates und vorsichtiger Umgang mit Anhängen vor Schadsoftware schützen. Verändere nur freigegebene Einstellungen.</a:t>
            </a:r>
          </a:p>
          <a:p xmlns:a="http://schemas.openxmlformats.org/drawingml/2006/main">
            <a:r>
              <a:t>Erwartungshorizont: Keine Malwaretests, keine Installation aus unbekannten Quellen; praktische Prüfung im Schulrahmen.</a:t>
            </a:r>
          </a:p>
          <a:p xmlns:a="http://schemas.openxmlformats.org/drawingml/2006/main">
            <a:r>
              <a:t>Hilfe: Eine Maßnahme allein verhindert nicht jedes Risiko.</a:t>
            </a:r>
          </a:p>
          <a:p xmlns:a="http://schemas.openxmlformats.org/drawingml/2006/main">
            <a:r>
              <a:t>Reflexion: Warum ist ein Update mehr als eine neue Funktion?</a:t>
            </a:r>
          </a:p>
          <a:p xmlns:a="http://schemas.openxmlformats.org/drawingml/2006/main">
            <a:r>
              <a:t>Erweiterung: Unterscheide Sicherheitsmaßnahme und Komforteinstellung.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3K4: eigene digitale Identitäten reflektiert gestalten sowie die eigene digitale Reputation verfolgen und schützen.</a:t>
            </a:r>
          </a:p>
          <a:p xmlns:a="http://schemas.openxmlformats.org/drawingml/2006/main">
            <a:r>
              <a:t>3H3: entsprechende Vorkehrungen treffen, um ihre Geräte und Inhalte vor Viren bzw. Schadsoftware/Malware zu schützen.</a:t>
            </a:r>
          </a:p>
          <a:p xmlns:a="http://schemas.openxmlformats.org/drawingml/2006/main">
            <a:r>
              <a:t>3K2: einen Kompromiss zwischen der Veröffentlichung von Informationen und der Geheimhaltung und Sicherheit von Informationen beschreiben.</a:t>
            </a:r>
          </a:p>
          <a:p xmlns:a="http://schemas.openxmlformats.org/drawingml/2006/main">
            <a:r>
              <a:t>DGB-K3-P04-AB05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K3_Schutzkompass_Kennung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Passwörter, Codes oder privaten Bildschirmfotos im Produkt. Hilfe statt Schuldzuweisung.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3K4: eigene digitale Identitäten reflektiert gestalten sowie die eigene digitale Reputation verfolgen und schützen.</a:t>
            </a:r>
          </a:p>
          <a:p xmlns:a="http://schemas.openxmlformats.org/drawingml/2006/main">
            <a:r>
              <a:t>3H3: entsprechende Vorkehrungen treffen, um ihre Geräte und Inhalte vor Viren bzw. Schadsoftware/Malware zu schützen.</a:t>
            </a:r>
          </a:p>
          <a:p xmlns:a="http://schemas.openxmlformats.org/drawingml/2006/main">
            <a:r>
              <a:t>3K2: einen Kompromiss zwischen der Veröffentlichung von Informationen und der Geheimhaltung und Sicherheit von Informationen beschreiben.</a:t>
            </a:r>
          </a:p>
          <a:p xmlns:a="http://schemas.openxmlformats.org/drawingml/2006/main">
            <a:r>
              <a:t>DGB-K3-P04-AB05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K3_Schutzkompass_Kennung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Passwörter, Codes oder privaten Bildschirmfotos im Produkt. Hilfe statt Schuldzuweisung.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3K4: eigene digitale Identitäten reflektiert gestalten sowie die eigene digitale Reputation verfolgen und schützen.</a:t>
            </a:r>
          </a:p>
          <a:p xmlns:a="http://schemas.openxmlformats.org/drawingml/2006/main">
            <a:r>
              <a:t>3H3: entsprechende Vorkehrungen treffen, um ihre Geräte und Inhalte vor Viren bzw. Schadsoftware/Malware zu schützen.</a:t>
            </a:r>
          </a:p>
          <a:p xmlns:a="http://schemas.openxmlformats.org/drawingml/2006/main">
            <a:r>
              <a:t>3K2: einen Kompromiss zwischen der Veröffentlichung von Informationen und der Geheimhaltung und Sicherheit von Informationen beschreiben.</a:t>
            </a:r>
          </a:p>
          <a:p xmlns:a="http://schemas.openxmlformats.org/drawingml/2006/main">
            <a:r>
              <a:t>DGB-K3-P04-AB05</a:t>
            </a:r>
          </a:p>
          <a:p xmlns:a="http://schemas.openxmlformats.org/drawingml/2006/main">
            <a:r>
              <a:t>Auftrag A: Fasse Profilentscheidung, Hilfewege und Geräteschutz in einem übersichtlichen Dokument zusammen. Halte reale private Daten heraus.</a:t>
            </a:r>
          </a:p>
          <a:p xmlns:a="http://schemas.openxmlformats.org/drawingml/2006/main">
            <a:r>
              <a:t>Auftrag B: Teste den Kompass mit einer neuen fiktiven Nachricht „Ich brauche sofort deinen Code“. Überarbeite und exportiere.</a:t>
            </a:r>
          </a:p>
          <a:p xmlns:a="http://schemas.openxmlformats.org/drawingml/2006/main">
            <a:r>
              <a:t>Erwartungshorizont: Keine Passwörter, Codes oder privaten Bildschirmfotos im Produkt. Hilfe statt Schuldzuweisung.</a:t>
            </a:r>
          </a:p>
          <a:p xmlns:a="http://schemas.openxmlformats.org/drawingml/2006/main">
            <a:r>
              <a:t>Hilfe: Prüfe die Forderung und nutze einen unabhängigen bekannten Kontaktweg.</a:t>
            </a:r>
          </a:p>
          <a:p xmlns:a="http://schemas.openxmlformats.org/drawingml/2006/main">
            <a:r>
              <a:t>Reflexion: Welche Entscheidung stärkt deine Selbstbestimmung?</a:t>
            </a:r>
          </a:p>
          <a:p xmlns:a="http://schemas.openxmlformats.org/drawingml/2006/main">
            <a:r>
              <a:t>Erweiterung: Prüfe, ob die Anleitung in einfacher Sprache verständlich bleibt.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3K4: eigene digitale Identitäten reflektiert gestalten sowie die eigene digitale Reputation verfolgen und schützen.</a:t>
            </a:r>
          </a:p>
          <a:p xmlns:a="http://schemas.openxmlformats.org/drawingml/2006/main">
            <a:r>
              <a:t>3K2: einen Kompromiss zwischen der Veröffentlichung von Informationen und der Geheimhaltung und Sicherheit von Informationen beschreiben.</a:t>
            </a:r>
          </a:p>
          <a:p xmlns:a="http://schemas.openxmlformats.org/drawingml/2006/main">
            <a:r>
              <a:t>3H3: entsprechende Vorkehrungen treffen, um ihre Geräte und Inhalte vor Viren bzw. Schadsoftware/Malware zu schützen.</a:t>
            </a:r>
          </a:p>
          <a:p xmlns:a="http://schemas.openxmlformats.org/drawingml/2006/main">
            <a:r>
              <a:t>3P4: Einstellungen in Softwareapplikationen den persönlichen Bedürfnissen entsprechend anpassen.</a:t>
            </a:r>
          </a:p>
          <a:p xmlns:a="http://schemas.openxmlformats.org/drawingml/2006/main">
            <a:r>
              <a:t>Endprodukt: Ein persönlicher Schutzkompass als PDF anhand eines fiktiven Profils.</a:t>
            </a:r>
          </a:p>
          <a:p xmlns:a="http://schemas.openxmlformats.org/drawingml/2006/main">
            <a:r>
              <a:t>Abschlusskriterium: Keine Passwörter, Codes oder privaten Bildschirmfotos im Produkt. Hilfe statt Schuldzuweisung.</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3H1: am Beispiel erklären, wie Computersysteme in Alltagsgegenständen bestimmte Funktionen erfüllen und welche Chancen und Risiken damit verbunden sind.</a:t>
            </a:r>
          </a:p>
          <a:p xmlns:a="http://schemas.openxmlformats.org/drawingml/2006/main">
            <a:r>
              <a:t>3O1: an interdisziplinären Beispielen Anwendungen von Technik in Umwelt und Gesellschaft beschreiben und deren Relevanz für gesellschaftliche Gruppen und kulturelle Kontexte berücksichtigen. Sie können Wechselwirkungen benennen.</a:t>
            </a:r>
          </a:p>
          <a:p xmlns:a="http://schemas.openxmlformats.org/drawingml/2006/main">
            <a:r>
              <a:t>3O2: beschreiben, wie künstliche Intelligenz viele Software- und physische Systeme steuert.</a:t>
            </a:r>
          </a:p>
          <a:p xmlns:a="http://schemas.openxmlformats.org/drawingml/2006/main">
            <a:r>
              <a:t>3H2: ökologische Problemkonstellation wie Energie und Rohstoffe im Zusammenhang mit Digitalisierung benennen und eigenes Handeln daraus ableiten.</a:t>
            </a:r>
          </a:p>
          <a:p xmlns:a="http://schemas.openxmlformats.org/drawingml/2006/main">
            <a:r>
              <a:t>3P4: Einstellungen in Softwareapplikationen den persönlichen Bedürfnissen entsprechend anpassen.</a:t>
            </a:r>
          </a:p>
          <a:p xmlns:a="http://schemas.openxmlformats.org/drawingml/2006/main">
            <a:r>
              <a:t>3O4: Kompromisse im Zusammenhang mit digitalen Technologien reflektieren, die sich auf die alltäglichen Aktivitäten und beruflichen Möglichkeiten der Menschen auswirken.</a:t>
            </a:r>
          </a:p>
          <a:p xmlns:a="http://schemas.openxmlformats.org/drawingml/2006/main">
            <a:r>
              <a:t>3P3: ihre eigenen medialen Produktionen auf Barrierefreiheit überprüfen und ggf. Barrieren beseitigen.</a:t>
            </a:r>
          </a:p>
          <a:p xmlns:a="http://schemas.openxmlformats.org/drawingml/2006/main">
            <a:r>
              <a:t>Orientierung: Der Vergleich verhindert, dass jede Automatisierung als KI bezeichnet wird. Die Empfehlung ist eine Abwägung, kein Produkttest. Reale Verbrauchs- oder Leistungsdaten liegen nicht vor und dürfen nicht behauptet werden.</a:t>
            </a:r>
          </a:p>
          <a:p xmlns:a="http://schemas.openxmlformats.org/drawingml/2006/main">
            <a:r>
              <a:t>Vorbereitung: Drei Fallkarten und Zeichenwerkzeug bereitstellen. Nutzerperspektiven zur Auswahl geben, etwa eingeschränkte Beweglichkeit oder instabile Internetverbindung. Lesbarkeit im verwendeten Programm praktisch prüfen. Auf jedem Laptop den gezeigten Weg prüfen; Ordner Digitale_Grundbildung/Klasse_3/05_Dingecheck vorbereiten. Datei K3_Dingecheck_Kennung verwenden. Bei Abweichungen Menübezeichnung auf der Schulstart-Karte notieren.</a:t>
            </a:r>
          </a:p>
          <a:p xmlns:a="http://schemas.openxmlformats.org/drawingml/2006/main">
            <a:r>
              <a:t>Erste Unterrichtseinheit: 0–5 Alltagssituation und ersten Versuch gemeinsam lesen. Ordne zu: „schaltet jeden Tag um 7 Uhr“ oder „erkennt einen gesprochenen Befehl anhand gelernter Muster“. Welche Beschreibung gehört zur festen Regel, welche zur hier beschriebenen KI?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Systemskizze mit Daten- und Steuerweg der Heizung.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3H1: am Beispiel erklären, wie Computersysteme in Alltagsgegenständen bestimmte Funktionen erfüllen und welche Chancen und Risiken damit verbunden sind.</a:t>
            </a:r>
          </a:p>
          <a:p xmlns:a="http://schemas.openxmlformats.org/drawingml/2006/main">
            <a:r>
              <a:t>3O1: an interdisziplinären Beispielen Anwendungen von Technik in Umwelt und Gesellschaft beschreiben und deren Relevanz für gesellschaftliche Gruppen und kulturelle Kontexte berücksichtigen. Sie können Wechselwirkungen benennen.</a:t>
            </a:r>
          </a:p>
          <a:p xmlns:a="http://schemas.openxmlformats.org/drawingml/2006/main">
            <a:r>
              <a:t>3O2: beschreiben, wie künstliche Intelligenz viele Software- und physische Systeme steuert.</a:t>
            </a:r>
          </a:p>
          <a:p xmlns:a="http://schemas.openxmlformats.org/drawingml/2006/main">
            <a:r>
              <a:t>3H2: ökologische Problemkonstellation wie Energie und Rohstoffe im Zusammenhang mit Digitalisierung benennen und eigenes Handeln daraus ableiten.</a:t>
            </a:r>
          </a:p>
          <a:p xmlns:a="http://schemas.openxmlformats.org/drawingml/2006/main">
            <a:r>
              <a:t>3P4: Einstellungen in Softwareapplikationen den persönlichen Bedürfnissen entsprechend anpassen.</a:t>
            </a:r>
          </a:p>
          <a:p xmlns:a="http://schemas.openxmlformats.org/drawingml/2006/main">
            <a:r>
              <a:t>3O4: Kompromisse im Zusammenhang mit digitalen Technologien reflektieren, die sich auf die alltäglichen Aktivitäten und beruflichen Möglichkeiten der Menschen auswirken.</a:t>
            </a:r>
          </a:p>
          <a:p xmlns:a="http://schemas.openxmlformats.org/drawingml/2006/main">
            <a:r>
              <a:t>3P3: ihre eigenen medialen Produktionen auf Barrierefreiheit überprüfen und ggf. Barrieren beseitigen.</a:t>
            </a:r>
          </a:p>
          <a:p xmlns:a="http://schemas.openxmlformats.org/drawingml/2006/main">
            <a:r>
              <a:t>Ziel: Du erklärst Sensoren, KI und ökologische Folgen an Alltagsgeräten.</a:t>
            </a:r>
          </a:p>
          <a:p xmlns:a="http://schemas.openxmlformats.org/drawingml/2006/main">
            <a:r>
              <a:t>Endprodukt: Eine Entscheidungshilfe als PDF mit Systemskizze und begründetem Gerätevergleich.</a:t>
            </a:r>
          </a:p>
          <a:p xmlns:a="http://schemas.openxmlformats.org/drawingml/2006/main">
            <a:r>
              <a:t>Vorbereitung: Eigener Laptop, Internetzugang und Microsoft 365 im Browser mit dem von der Schule bereitgestellten Konto. Gezeigter Geräteweg: Windows 11. PowerPoint. Ablage und Abgabe: OneDrive.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3H1: am Beispiel erklären, wie Computersysteme in Alltagsgegenständen bestimmte Funktionen erfüllen und welche Chancen und Risiken damit verbunden sind.</a:t>
            </a:r>
          </a:p>
          <a:p xmlns:a="http://schemas.openxmlformats.org/drawingml/2006/main">
            <a:r>
              <a:t>3O1: an interdisziplinären Beispielen Anwendungen von Technik in Umwelt und Gesellschaft beschreiben und deren Relevanz für gesellschaftliche Gruppen und kulturelle Kontexte berücksichtigen. Sie können Wechselwirkungen benennen.</a:t>
            </a:r>
          </a:p>
          <a:p xmlns:a="http://schemas.openxmlformats.org/drawingml/2006/main">
            <a:r>
              <a:t>3O2: beschreiben, wie künstliche Intelligenz viele Software- und physische Systeme steuert.</a:t>
            </a:r>
          </a:p>
          <a:p xmlns:a="http://schemas.openxmlformats.org/drawingml/2006/main">
            <a:r>
              <a:t>3H2: ökologische Problemkonstellation wie Energie und Rohstoffe im Zusammenhang mit Digitalisierung benennen und eigenes Handeln daraus ableiten.</a:t>
            </a:r>
          </a:p>
          <a:p xmlns:a="http://schemas.openxmlformats.org/drawingml/2006/main">
            <a:r>
              <a:t>3P4: Einstellungen in Softwareapplikationen den persönlichen Bedürfnissen entsprechend anpassen.</a:t>
            </a:r>
          </a:p>
          <a:p xmlns:a="http://schemas.openxmlformats.org/drawingml/2006/main">
            <a:r>
              <a:t>3O4: Kompromisse im Zusammenhang mit digitalen Technologien reflektieren, die sich auf die alltäglichen Aktivitäten und beruflichen Möglichkeiten der Menschen auswirken.</a:t>
            </a:r>
          </a:p>
          <a:p xmlns:a="http://schemas.openxmlformats.org/drawingml/2006/main">
            <a:r>
              <a:t>3P3: ihre eigenen medialen Produktionen auf Barrierefreiheit überprüfen und ggf. Barrieren beseitigen.</a:t>
            </a:r>
          </a:p>
          <a:p xmlns:a="http://schemas.openxmlformats.org/drawingml/2006/main">
            <a:r>
              <a:t>Vollständige Materialkarte: Fiktiver Vergleich: A ist eine Zeitschaltuhr, die nach festem Plan schaltet. B ist eine vernetzte Heizung mit Temperatursensor, App und Server. C ist ein Assistenzsystem, das aus Trainingsbeispielen Sprachbefehle erkennt. Keine realen Leistungs- oder Verbrauchswerte sind gegeben. KI-Systeme können Muster aus Daten für Vorhersagen nutzen; nicht jede Automatisierung ist KI. Sensoren messen, Software verarbeitet, Aktoren wirken auf die Umgebung.</a:t>
            </a:r>
          </a:p>
          <a:p xmlns:a="http://schemas.openxmlformats.org/drawingml/2006/main">
            <a:r>
              <a:t>Geräte und Programme: Eigener Laptop, Internetzugang und Microsoft 365 im Browser mit dem von der Schule bereitgestellten Konto. Gezeigter Geräteweg: Windows 11. PowerPoint. Ablage und Abgabe: OneDrive.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3H1: am Beispiel erklären, wie Computersysteme in Alltagsgegenständen bestimmte Funktionen erfüllen und welche Chancen und Risiken damit verbunden sind.</a:t>
            </a:r>
          </a:p>
          <a:p xmlns:a="http://schemas.openxmlformats.org/drawingml/2006/main">
            <a:r>
              <a:t>3O1: an interdisziplinären Beispielen Anwendungen von Technik in Umwelt und Gesellschaft beschreiben und deren Relevanz für gesellschaftliche Gruppen und kulturelle Kontexte berücksichtigen. Sie können Wechselwirkungen benennen.</a:t>
            </a:r>
          </a:p>
          <a:p xmlns:a="http://schemas.openxmlformats.org/drawingml/2006/main">
            <a:r>
              <a:t>DGB-K3-P05-AB01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K3_Dingecheck_Kennung.</a:t>
            </a:r>
          </a:p>
          <a:p xmlns:a="http://schemas.openxmlformats.org/drawingml/2006/main">
            <a:r>
              <a:t>2. Klicke in das Titelfeld und schreibe „System verstehen“. Über Start &gt; Neue Folie ergänzt du die nächste Seite.</a:t>
            </a:r>
          </a:p>
          <a:p xmlns:a="http://schemas.openxmlformats.org/drawingml/2006/main">
            <a:r>
              <a:t>3. Nutze Einfügen &gt; Textfeld für „Sensor misst Temperatur.“.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Nutzen und Abhängigkeit konkret; Ausfall und Zugang werden mitgedacht.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3H1: am Beispiel erklären, wie Computersysteme in Alltagsgegenständen bestimmte Funktionen erfüllen und welche Chancen und Risiken damit verbunden sind.</a:t>
            </a:r>
          </a:p>
          <a:p xmlns:a="http://schemas.openxmlformats.org/drawingml/2006/main">
            <a:r>
              <a:t>3O1: an interdisziplinären Beispielen Anwendungen von Technik in Umwelt und Gesellschaft beschreiben und deren Relevanz für gesellschaftliche Gruppen und kulturelle Kontexte berücksichtigen. Sie können Wechselwirkungen benennen.</a:t>
            </a:r>
          </a:p>
          <a:p xmlns:a="http://schemas.openxmlformats.org/drawingml/2006/main">
            <a:r>
              <a:t>DGB-K3-P05-AB01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K3_Dingecheck_Kennung.</a:t>
            </a:r>
          </a:p>
          <a:p xmlns:a="http://schemas.openxmlformats.org/drawingml/2006/main">
            <a:r>
              <a:t>2. Klicke in das Titelfeld und schreibe „System verstehen“. Über Start &gt; Neue Folie ergänzt du die nächste Seite.</a:t>
            </a:r>
          </a:p>
          <a:p xmlns:a="http://schemas.openxmlformats.org/drawingml/2006/main">
            <a:r>
              <a:t>3. Nutze Einfügen &gt; Textfeld für „Sensor misst Temperatur.“.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Nutzen und Abhängigkeit konkret; Ausfall und Zugang werden mitgedacht.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3H1: am Beispiel erklären, wie Computersysteme in Alltagsgegenständen bestimmte Funktionen erfüllen und welche Chancen und Risiken damit verbunden sind.</a:t>
            </a:r>
          </a:p>
          <a:p xmlns:a="http://schemas.openxmlformats.org/drawingml/2006/main">
            <a:r>
              <a:t>3O1: an interdisziplinären Beispielen Anwendungen von Technik in Umwelt und Gesellschaft beschreiben und deren Relevanz für gesellschaftliche Gruppen und kulturelle Kontexte berücksichtigen. Sie können Wechselwirkungen benennen.</a:t>
            </a:r>
          </a:p>
          <a:p xmlns:a="http://schemas.openxmlformats.org/drawingml/2006/main">
            <a:r>
              <a:t>DGB-K3-P05-AB01</a:t>
            </a:r>
          </a:p>
          <a:p xmlns:a="http://schemas.openxmlformats.org/drawingml/2006/main">
            <a:r>
              <a:t>Auftrag A: Zeichne für Gerät B Sensor, Verarbeitung, Netzwerk und Heizung als Aktor. Beschreibe den Daten- und Steuerweg.</a:t>
            </a:r>
          </a:p>
          <a:p xmlns:a="http://schemas.openxmlformats.org/drawingml/2006/main">
            <a:r>
              <a:t>Auftrag B: Vergleiche Chancen und Risiken für zwei Gruppen, etwa Menschen mit eingeschränkter Mobilität und Personen ohne stabile Internetverbindung.</a:t>
            </a:r>
          </a:p>
          <a:p xmlns:a="http://schemas.openxmlformats.org/drawingml/2006/main">
            <a:r>
              <a:t>Erwartungshorizont: Nutzen und Abhängigkeit konkret; Ausfall und Zugang werden mitgedacht.</a:t>
            </a:r>
          </a:p>
          <a:p xmlns:a="http://schemas.openxmlformats.org/drawingml/2006/main">
            <a:r>
              <a:t>Hilfe: Trenne Messung, Entscheidung und physische Wirkung.</a:t>
            </a:r>
          </a:p>
          <a:p xmlns:a="http://schemas.openxmlformats.org/drawingml/2006/main">
            <a:r>
              <a:t>Reflexion: Was sollte bei einem Netzausfall weiter funktionieren?</a:t>
            </a:r>
          </a:p>
          <a:p xmlns:a="http://schemas.openxmlformats.org/drawingml/2006/main">
            <a:r>
              <a:t>Erweiterung: Entwirf eine manuelle Rückfallmöglichkeit.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3O2: beschreiben, wie künstliche Intelligenz viele Software- und physische Systeme steuert.</a:t>
            </a:r>
          </a:p>
          <a:p xmlns:a="http://schemas.openxmlformats.org/drawingml/2006/main">
            <a:r>
              <a:t>DGB-K3-P05-AB02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K3_Dingecheck_Kennung.</a:t>
            </a:r>
          </a:p>
          <a:p xmlns:a="http://schemas.openxmlformats.org/drawingml/2006/main">
            <a:r>
              <a:t>2. Klicke in das Titelfeld und schreibe „KI von Regeln unterscheiden“. Über Start &gt; Neue Folie ergänzt du die nächste Seite.</a:t>
            </a:r>
          </a:p>
          <a:p xmlns:a="http://schemas.openxmlformats.org/drawingml/2006/main">
            <a:r>
              <a:t>3. Nutze Einfügen &gt; Textfeld für „Zeitschaltuhr: feste Regel“.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Feste Zeitschaltung ist keine KI; Sprachmodell kann Fehler machen. KI in Software etwa Erkennung, in physischem System etwa Assistenzsteuerung.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3O2: beschreiben, wie künstliche Intelligenz viele Software- und physische Systeme steuert.</a:t>
            </a:r>
          </a:p>
          <a:p xmlns:a="http://schemas.openxmlformats.org/drawingml/2006/main">
            <a:r>
              <a:t>DGB-K3-P05-AB02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K3_Dingecheck_Kennung.</a:t>
            </a:r>
          </a:p>
          <a:p xmlns:a="http://schemas.openxmlformats.org/drawingml/2006/main">
            <a:r>
              <a:t>2. Klicke in das Titelfeld und schreibe „KI von Regeln unterscheiden“. Über Start &gt; Neue Folie ergänzt du die nächste Seite.</a:t>
            </a:r>
          </a:p>
          <a:p xmlns:a="http://schemas.openxmlformats.org/drawingml/2006/main">
            <a:r>
              <a:t>3. Nutze Einfügen &gt; Textfeld für „Zeitschaltuhr: feste Regel“.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Feste Zeitschaltung ist keine KI; Sprachmodell kann Fehler machen. KI in Software etwa Erkennung, in physischem System etwa Assistenzsteuerung.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3O2: beschreiben, wie künstliche Intelligenz viele Software- und physische Systeme steuert.</a:t>
            </a:r>
          </a:p>
          <a:p xmlns:a="http://schemas.openxmlformats.org/drawingml/2006/main">
            <a:r>
              <a:t>DGB-K3-P05-AB02</a:t>
            </a:r>
          </a:p>
          <a:p xmlns:a="http://schemas.openxmlformats.org/drawingml/2006/main">
            <a:r>
              <a:t>Auftrag A: Vergleiche A und C: Welche Entscheidung folgt einer festen Regel, welche beruht im Fall auf gelernten Mustern?</a:t>
            </a:r>
          </a:p>
          <a:p xmlns:a="http://schemas.openxmlformats.org/drawingml/2006/main">
            <a:r>
              <a:t>Auftrag B: Erkläre an C Trainingsbeispiele, Eingabe, Ausgabe und möglichen Fehler. Nenne ein Software- und ein körperliches System mit möglicher KI-Unterstützung.</a:t>
            </a:r>
          </a:p>
          <a:p xmlns:a="http://schemas.openxmlformats.org/drawingml/2006/main">
            <a:r>
              <a:t>Erwartungshorizont: Feste Zeitschaltung ist keine KI; Sprachmodell kann Fehler machen. KI in Software etwa Erkennung, in physischem System etwa Assistenzsteuerung.</a:t>
            </a:r>
          </a:p>
          <a:p xmlns:a="http://schemas.openxmlformats.org/drawingml/2006/main">
            <a:r>
              <a:t>Hilfe: Die Bezeichnung „smart“ beweist keinen KI-Einsatz.</a:t>
            </a:r>
          </a:p>
          <a:p xmlns:a="http://schemas.openxmlformats.org/drawingml/2006/main">
            <a:r>
              <a:t>Reflexion: Warum kann ein System einen ungewohnten Befehl falsch erkennen?</a:t>
            </a:r>
          </a:p>
          <a:p xmlns:a="http://schemas.openxmlformats.org/drawingml/2006/main">
            <a:r>
              <a:t>Erweiterung: Beschreibe, welche Trainingsbeispiele fehlen könnten.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3H2: ökologische Problemkonstellation wie Energie und Rohstoffe im Zusammenhang mit Digitalisierung benennen und eigenes Handeln daraus ableiten.</a:t>
            </a:r>
          </a:p>
          <a:p xmlns:a="http://schemas.openxmlformats.org/drawingml/2006/main">
            <a:r>
              <a:t>DGB-K3-P05-AB03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K3_Dingecheck_Kennung.</a:t>
            </a:r>
          </a:p>
          <a:p xmlns:a="http://schemas.openxmlformats.org/drawingml/2006/main">
            <a:r>
              <a:t>2. Klicke in das Titelfeld und schreibe „Ressourcen bedenken“. Über Start &gt; Neue Folie ergänzt du die nächste Seite.</a:t>
            </a:r>
          </a:p>
          <a:p xmlns:a="http://schemas.openxmlformats.org/drawingml/2006/main">
            <a:r>
              <a:t>3. Nutze Einfügen &gt; Textfeld für „Rohstoff → Herstellung → Nutzung“.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Herstellung, Energie, Rohstoffe und Lebensdauer werden zusammen betrachtet; lokale Sammelwege vor Ort klären.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3H2: ökologische Problemkonstellation wie Energie und Rohstoffe im Zusammenhang mit Digitalisierung benennen und eigenes Handeln daraus ableiten.</a:t>
            </a:r>
          </a:p>
          <a:p xmlns:a="http://schemas.openxmlformats.org/drawingml/2006/main">
            <a:r>
              <a:t>DGB-K3-P05-AB03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K3_Dingecheck_Kennung.</a:t>
            </a:r>
          </a:p>
          <a:p xmlns:a="http://schemas.openxmlformats.org/drawingml/2006/main">
            <a:r>
              <a:t>2. Klicke in das Titelfeld und schreibe „Ressourcen bedenken“. Über Start &gt; Neue Folie ergänzt du die nächste Seite.</a:t>
            </a:r>
          </a:p>
          <a:p xmlns:a="http://schemas.openxmlformats.org/drawingml/2006/main">
            <a:r>
              <a:t>3. Nutze Einfügen &gt; Textfeld für „Rohstoff → Herstellung → Nutzung“.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Herstellung, Energie, Rohstoffe und Lebensdauer werden zusammen betrachtet; lokale Sammelwege vor Ort klären.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3H2: ökologische Problemkonstellation wie Energie und Rohstoffe im Zusammenhang mit Digitalisierung benennen und eigenes Handeln daraus ableiten.</a:t>
            </a:r>
          </a:p>
          <a:p xmlns:a="http://schemas.openxmlformats.org/drawingml/2006/main">
            <a:r>
              <a:t>DGB-K3-P05-AB03</a:t>
            </a:r>
          </a:p>
          <a:p xmlns:a="http://schemas.openxmlformats.org/drawingml/2006/main">
            <a:r>
              <a:t>Auftrag A: Zeichne den Lebensweg eines Geräts von Rohstoffen über Herstellung und Nutzung bis Wiederverwendung oder Entsorgung.</a:t>
            </a:r>
          </a:p>
          <a:p xmlns:a="http://schemas.openxmlformats.org/drawingml/2006/main">
            <a:r>
              <a:t>Auftrag B: Entwickle drei Handlungen für längere Nutzung und geringeren Ressourcenbedarf. Benenne Unsicherheiten statt Energiezahlen zu erfinden.</a:t>
            </a:r>
          </a:p>
          <a:p xmlns:a="http://schemas.openxmlformats.org/drawingml/2006/main">
            <a:r>
              <a:t>Erwartungshorizont: Herstellung, Energie, Rohstoffe und Lebensdauer werden zusammen betrachtet; lokale Sammelwege vor Ort klären.</a:t>
            </a:r>
          </a:p>
          <a:p xmlns:a="http://schemas.openxmlformats.org/drawingml/2006/main">
            <a:r>
              <a:t>Hilfe: Auch ein sparsames Neugerät verursacht Herstellungsaufwand.</a:t>
            </a:r>
          </a:p>
          <a:p xmlns:a="http://schemas.openxmlformats.org/drawingml/2006/main">
            <a:r>
              <a:t>Reflexion: Wann wäre Reparieren eine sinnvolle Option?</a:t>
            </a:r>
          </a:p>
          <a:p xmlns:a="http://schemas.openxmlformats.org/drawingml/2006/main">
            <a:r>
              <a:t>Erweiterung: Formuliere eine Frage an den Hersteller zur Reparierbarkeit.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3O1: an interdisziplinären Beispielen Anwendungen von Technik in Umwelt und Gesellschaft beschreiben und deren Relevanz für gesellschaftliche Gruppen und kulturelle Kontexte berücksichtigen. Sie können Wechselwirkungen benennen.</a:t>
            </a:r>
          </a:p>
          <a:p xmlns:a="http://schemas.openxmlformats.org/drawingml/2006/main">
            <a:r>
              <a:t>3P4: Einstellungen in Softwareapplikationen den persönlichen Bedürfnissen entsprechend anpassen.</a:t>
            </a:r>
          </a:p>
          <a:p xmlns:a="http://schemas.openxmlformats.org/drawingml/2006/main">
            <a:r>
              <a:t>3O4: Kompromisse im Zusammenhang mit digitalen Technologien reflektieren, die sich auf die alltäglichen Aktivitäten und beruflichen Möglichkeiten der Menschen auswirken.</a:t>
            </a:r>
          </a:p>
          <a:p xmlns:a="http://schemas.openxmlformats.org/drawingml/2006/main">
            <a:r>
              <a:t>DGB-K3-P05-AB04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K3_Dingecheck_Kennung.</a:t>
            </a:r>
          </a:p>
          <a:p xmlns:a="http://schemas.openxmlformats.org/drawingml/2006/main">
            <a:r>
              <a:t>2. Klicke in das Titelfeld und schreibe „Zugang und Kompromisse“. Über Start &gt; Neue Folie ergänzt du die nächste Seite.</a:t>
            </a:r>
          </a:p>
          <a:p xmlns:a="http://schemas.openxmlformats.org/drawingml/2006/main">
            <a:r>
              <a:t>3. Nutze Einfügen &gt; Textfeld für „Große Schrift und klare Tasten“.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Nicht alle Kriterien gleichzeitig maximierbar; beruflicher Bezug etwa Wartung und Fernservice. Keine reale Systemeinstellung nötig, praktische Anpassung folgt im nächsten Schritt.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3O1: an interdisziplinären Beispielen Anwendungen von Technik in Umwelt und Gesellschaft beschreiben und deren Relevanz für gesellschaftliche Gruppen und kulturelle Kontexte berücksichtigen. Sie können Wechselwirkungen benennen.</a:t>
            </a:r>
          </a:p>
          <a:p xmlns:a="http://schemas.openxmlformats.org/drawingml/2006/main">
            <a:r>
              <a:t>3P4: Einstellungen in Softwareapplikationen den persönlichen Bedürfnissen entsprechend anpassen.</a:t>
            </a:r>
          </a:p>
          <a:p xmlns:a="http://schemas.openxmlformats.org/drawingml/2006/main">
            <a:r>
              <a:t>3O4: Kompromisse im Zusammenhang mit digitalen Technologien reflektieren, die sich auf die alltäglichen Aktivitäten und beruflichen Möglichkeiten der Menschen auswirken.</a:t>
            </a:r>
          </a:p>
          <a:p xmlns:a="http://schemas.openxmlformats.org/drawingml/2006/main">
            <a:r>
              <a:t>DGB-K3-P05-AB04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K3_Dingecheck_Kennung.</a:t>
            </a:r>
          </a:p>
          <a:p xmlns:a="http://schemas.openxmlformats.org/drawingml/2006/main">
            <a:r>
              <a:t>2. Klicke in das Titelfeld und schreibe „Zugang und Kompromisse“. Über Start &gt; Neue Folie ergänzt du die nächste Seite.</a:t>
            </a:r>
          </a:p>
          <a:p xmlns:a="http://schemas.openxmlformats.org/drawingml/2006/main">
            <a:r>
              <a:t>3. Nutze Einfügen &gt; Textfeld für „Große Schrift und klare Tasten“.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Nicht alle Kriterien gleichzeitig maximierbar; beruflicher Bezug etwa Wartung und Fernservice. Keine reale Systemeinstellung nötig, praktische Anpassung folgt im nächsten Schritt.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3O1: an interdisziplinären Beispielen Anwendungen von Technik in Umwelt und Gesellschaft beschreiben und deren Relevanz für gesellschaftliche Gruppen und kulturelle Kontexte berücksichtigen. Sie können Wechselwirkungen benennen.</a:t>
            </a:r>
          </a:p>
          <a:p xmlns:a="http://schemas.openxmlformats.org/drawingml/2006/main">
            <a:r>
              <a:t>3P4: Einstellungen in Softwareapplikationen den persönlichen Bedürfnissen entsprechend anpassen.</a:t>
            </a:r>
          </a:p>
          <a:p xmlns:a="http://schemas.openxmlformats.org/drawingml/2006/main">
            <a:r>
              <a:t>3O4: Kompromisse im Zusammenhang mit digitalen Technologien reflektieren, die sich auf die alltäglichen Aktivitäten und beruflichen Möglichkeiten der Menschen auswirken.</a:t>
            </a:r>
          </a:p>
          <a:p xmlns:a="http://schemas.openxmlformats.org/drawingml/2006/main">
            <a:r>
              <a:t>DGB-K3-P05-AB04</a:t>
            </a:r>
          </a:p>
          <a:p xmlns:a="http://schemas.openxmlformats.org/drawingml/2006/main">
            <a:r>
              <a:t>Auftrag A: Skizziere für Gerät B eine zugänglichere Bedienung mit großer Schrift, klaren Symbolen und bedienbaren Tasten.</a:t>
            </a:r>
          </a:p>
          <a:p xmlns:a="http://schemas.openxmlformats.org/drawingml/2006/main">
            <a:r>
              <a:t>Auftrag B: Wäge Komfort, Kosten, Daten, Wartung und mögliche berufliche Veränderungen ab. Begründe einen Kompromiss.</a:t>
            </a:r>
          </a:p>
          <a:p xmlns:a="http://schemas.openxmlformats.org/drawingml/2006/main">
            <a:r>
              <a:t>Erwartungshorizont: Nicht alle Kriterien gleichzeitig maximierbar; beruflicher Bezug etwa Wartung und Fernservice. Keine reale Systemeinstellung nötig, praktische Anpassung folgt im nächsten Schritt.</a:t>
            </a:r>
          </a:p>
          <a:p xmlns:a="http://schemas.openxmlformats.org/drawingml/2006/main">
            <a:r>
              <a:t>Hilfe: Frage, wer durch die Gestaltung gewinnt oder ausgeschlossen wird.</a:t>
            </a:r>
          </a:p>
          <a:p xmlns:a="http://schemas.openxmlformats.org/drawingml/2006/main">
            <a:r>
              <a:t>Reflexion: Welchen Nachteil würdest du für einen wichtigen Vorteil akzeptieren?</a:t>
            </a:r>
          </a:p>
          <a:p xmlns:a="http://schemas.openxmlformats.org/drawingml/2006/main">
            <a:r>
              <a:t>Erweiterung: Beziehe eine weitere Nutzergruppe ein.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3O4: Kompromisse im Zusammenhang mit digitalen Technologien reflektieren, die sich auf die alltäglichen Aktivitäten und beruflichen Möglichkeiten der Menschen auswirken.</a:t>
            </a:r>
          </a:p>
          <a:p xmlns:a="http://schemas.openxmlformats.org/drawingml/2006/main">
            <a:r>
              <a:t>3H1: am Beispiel erklären, wie Computersysteme in Alltagsgegenständen bestimmte Funktionen erfüllen und welche Chancen und Risiken damit verbunden sind.</a:t>
            </a:r>
          </a:p>
          <a:p xmlns:a="http://schemas.openxmlformats.org/drawingml/2006/main">
            <a:r>
              <a:t>3H2: ökologische Problemkonstellation wie Energie und Rohstoffe im Zusammenhang mit Digitalisierung benennen und eigenes Handeln daraus ableiten.</a:t>
            </a:r>
          </a:p>
          <a:p xmlns:a="http://schemas.openxmlformats.org/drawingml/2006/main">
            <a:r>
              <a:t>3P4: Einstellungen in Softwareapplikationen den persönlichen Bedürfnissen entsprechend anpassen.</a:t>
            </a:r>
          </a:p>
          <a:p xmlns:a="http://schemas.openxmlformats.org/drawingml/2006/main">
            <a:r>
              <a:t>3P3: ihre eigenen medialen Produktionen auf Barrierefreiheit überprüfen und ggf. Barrieren beseitigen.</a:t>
            </a:r>
          </a:p>
          <a:p xmlns:a="http://schemas.openxmlformats.org/drawingml/2006/main">
            <a:r>
              <a:t>DGB-K3-P05-AB05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K3_Dingecheck_Kennung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Empfehlung gilt für den beschriebenen Fall, nicht allgemein; Anpassung im Programm praktisch zeigen.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3O4: Kompromisse im Zusammenhang mit digitalen Technologien reflektieren, die sich auf die alltäglichen Aktivitäten und beruflichen Möglichkeiten der Menschen auswirken.</a:t>
            </a:r>
          </a:p>
          <a:p xmlns:a="http://schemas.openxmlformats.org/drawingml/2006/main">
            <a:r>
              <a:t>3H1: am Beispiel erklären, wie Computersysteme in Alltagsgegenständen bestimmte Funktionen erfüllen und welche Chancen und Risiken damit verbunden sind.</a:t>
            </a:r>
          </a:p>
          <a:p xmlns:a="http://schemas.openxmlformats.org/drawingml/2006/main">
            <a:r>
              <a:t>3H2: ökologische Problemkonstellation wie Energie und Rohstoffe im Zusammenhang mit Digitalisierung benennen und eigenes Handeln daraus ableiten.</a:t>
            </a:r>
          </a:p>
          <a:p xmlns:a="http://schemas.openxmlformats.org/drawingml/2006/main">
            <a:r>
              <a:t>3P4: Einstellungen in Softwareapplikationen den persönlichen Bedürfnissen entsprechend anpassen.</a:t>
            </a:r>
          </a:p>
          <a:p xmlns:a="http://schemas.openxmlformats.org/drawingml/2006/main">
            <a:r>
              <a:t>3P3: ihre eigenen medialen Produktionen auf Barrierefreiheit überprüfen und ggf. Barrieren beseitigen.</a:t>
            </a:r>
          </a:p>
          <a:p xmlns:a="http://schemas.openxmlformats.org/drawingml/2006/main">
            <a:r>
              <a:t>DGB-K3-P05-AB05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K3_Dingecheck_Kennung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Empfehlung gilt für den beschriebenen Fall, nicht allgemein; Anpassung im Programm praktisch zeigen.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3O4: Kompromisse im Zusammenhang mit digitalen Technologien reflektieren, die sich auf die alltäglichen Aktivitäten und beruflichen Möglichkeiten der Menschen auswirken.</a:t>
            </a:r>
          </a:p>
          <a:p xmlns:a="http://schemas.openxmlformats.org/drawingml/2006/main">
            <a:r>
              <a:t>3H1: am Beispiel erklären, wie Computersysteme in Alltagsgegenständen bestimmte Funktionen erfüllen und welche Chancen und Risiken damit verbunden sind.</a:t>
            </a:r>
          </a:p>
          <a:p xmlns:a="http://schemas.openxmlformats.org/drawingml/2006/main">
            <a:r>
              <a:t>3H2: ökologische Problemkonstellation wie Energie und Rohstoffe im Zusammenhang mit Digitalisierung benennen und eigenes Handeln daraus ableiten.</a:t>
            </a:r>
          </a:p>
          <a:p xmlns:a="http://schemas.openxmlformats.org/drawingml/2006/main">
            <a:r>
              <a:t>3P4: Einstellungen in Softwareapplikationen den persönlichen Bedürfnissen entsprechend anpassen.</a:t>
            </a:r>
          </a:p>
          <a:p xmlns:a="http://schemas.openxmlformats.org/drawingml/2006/main">
            <a:r>
              <a:t>3P3: ihre eigenen medialen Produktionen auf Barrierefreiheit überprüfen und ggf. Barrieren beseitigen.</a:t>
            </a:r>
          </a:p>
          <a:p xmlns:a="http://schemas.openxmlformats.org/drawingml/2006/main">
            <a:r>
              <a:t>DGB-K3-P05-AB05</a:t>
            </a:r>
          </a:p>
          <a:p xmlns:a="http://schemas.openxmlformats.org/drawingml/2006/main">
            <a:r>
              <a:t>Auftrag A: Erstelle den Vergleich mit Systemskizze, KI-Erklärung, Ressourcenweg und Empfehlung für eine gewählte Nutzergruppe.</a:t>
            </a:r>
          </a:p>
          <a:p xmlns:a="http://schemas.openxmlformats.org/drawingml/2006/main">
            <a:r>
              <a:t>Auftrag B: Passe die Anzeigegröße im Arbeitsprogramm an deine Bedürfnisse an. Prüfe das Dokument auf Lesbarkeit und exportiere.</a:t>
            </a:r>
          </a:p>
          <a:p xmlns:a="http://schemas.openxmlformats.org/drawingml/2006/main">
            <a:r>
              <a:t>Erwartungshorizont: Empfehlung gilt für den beschriebenen Fall, nicht allgemein; Anpassung im Programm praktisch zeigen.</a:t>
            </a:r>
          </a:p>
          <a:p xmlns:a="http://schemas.openxmlformats.org/drawingml/2006/main">
            <a:r>
              <a:t>Hilfe: Unbekannte Kosten oder Leistungsdaten bleiben als offen gekennzeichnet.</a:t>
            </a:r>
          </a:p>
          <a:p xmlns:a="http://schemas.openxmlformats.org/drawingml/2006/main">
            <a:r>
              <a:t>Reflexion: Welche neue Information könnte deine Entscheidung ändern?</a:t>
            </a:r>
          </a:p>
          <a:p xmlns:a="http://schemas.openxmlformats.org/drawingml/2006/main">
            <a:r>
              <a:t>Erweiterung: Ergänze eine Frage zur Datenverarbeitung des Anbieters.</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3H1: am Beispiel erklären, wie Computersysteme in Alltagsgegenständen bestimmte Funktionen erfüllen und welche Chancen und Risiken damit verbunden sind.</a:t>
            </a:r>
          </a:p>
          <a:p xmlns:a="http://schemas.openxmlformats.org/drawingml/2006/main">
            <a:r>
              <a:t>3O1: an interdisziplinären Beispielen Anwendungen von Technik in Umwelt und Gesellschaft beschreiben und deren Relevanz für gesellschaftliche Gruppen und kulturelle Kontexte berücksichtigen. Sie können Wechselwirkungen benennen.</a:t>
            </a:r>
          </a:p>
          <a:p xmlns:a="http://schemas.openxmlformats.org/drawingml/2006/main">
            <a:r>
              <a:t>3O2: beschreiben, wie künstliche Intelligenz viele Software- und physische Systeme steuert.</a:t>
            </a:r>
          </a:p>
          <a:p xmlns:a="http://schemas.openxmlformats.org/drawingml/2006/main">
            <a:r>
              <a:t>3H2: ökologische Problemkonstellation wie Energie und Rohstoffe im Zusammenhang mit Digitalisierung benennen und eigenes Handeln daraus ableiten.</a:t>
            </a:r>
          </a:p>
          <a:p xmlns:a="http://schemas.openxmlformats.org/drawingml/2006/main">
            <a:r>
              <a:t>3P4: Einstellungen in Softwareapplikationen den persönlichen Bedürfnissen entsprechend anpassen.</a:t>
            </a:r>
          </a:p>
          <a:p xmlns:a="http://schemas.openxmlformats.org/drawingml/2006/main">
            <a:r>
              <a:t>3O4: Kompromisse im Zusammenhang mit digitalen Technologien reflektieren, die sich auf die alltäglichen Aktivitäten und beruflichen Möglichkeiten der Menschen auswirken.</a:t>
            </a:r>
          </a:p>
          <a:p xmlns:a="http://schemas.openxmlformats.org/drawingml/2006/main">
            <a:r>
              <a:t>3P3: ihre eigenen medialen Produktionen auf Barrierefreiheit überprüfen und ggf. Barrieren beseitigen.</a:t>
            </a:r>
          </a:p>
          <a:p xmlns:a="http://schemas.openxmlformats.org/drawingml/2006/main">
            <a:r>
              <a:t>Endprodukt: Eine Entscheidungshilfe als PDF mit Systemskizze und begründetem Gerätevergleich.</a:t>
            </a:r>
          </a:p>
          <a:p xmlns:a="http://schemas.openxmlformats.org/drawingml/2006/main">
            <a:r>
              <a:t>Abschlusskriterium: Empfehlung gilt für den beschriebenen Fall, nicht allgemein; Anpassung im Programm praktisch zeigen.</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3P3: ihre eigenen medialen Produktionen auf Barrierefreiheit überprüfen und ggf. Barrieren beseitigen.</a:t>
            </a:r>
          </a:p>
          <a:p xmlns:a="http://schemas.openxmlformats.org/drawingml/2006/main">
            <a:r>
              <a:t>3P4: Einstellungen in Softwareapplikationen den persönlichen Bedürfnissen entsprechend anpassen.</a:t>
            </a:r>
          </a:p>
          <a:p xmlns:a="http://schemas.openxmlformats.org/drawingml/2006/main">
            <a:r>
              <a:t>3P2: verschiedene populäre Medienkulturen benennen sowie Möglichkeiten verschiedener Darstellungsformen von Inhalten erproben.</a:t>
            </a:r>
          </a:p>
          <a:p xmlns:a="http://schemas.openxmlformats.org/drawingml/2006/main">
            <a:r>
              <a:t>Orientierung: Der Lernanlass ist ein verständliches Übungsangebot für andere. Funktion und Zugänglichkeit werden gemeinsam getestet. Prüfen Sie am Code, ob der Punktestand nur wie vorgesehen steigt und beim Neustart zurückgesetzt wird.</a:t>
            </a:r>
          </a:p>
          <a:p xmlns:a="http://schemas.openxmlformats.org/drawingml/2006/main">
            <a:r>
              <a:t>Vorbereitung: Programmierumgebung mit lokalem Speichern vorbereiten. Vorgegebenen Fragenpool verwenden. Für Nutzertests Tastatur, Schriftgröße und Rückmeldung ohne Farbinformation beachten. Auf jedem Laptop den gezeigten Weg prüfen; Ordner Digitale_Grundbildung/Klasse_3/06_Lernquiz vorbereiten. Datei K3_Lernquiz_Kennung verwenden. Bei Abweichungen Menübezeichnung auf der Schulstart-Karte notieren.</a:t>
            </a:r>
          </a:p>
          <a:p xmlns:a="http://schemas.openxmlformats.org/drawingml/2006/main">
            <a:r>
              <a:t>Erste Unterrichtseinheit: 0–5 Alltagssituation und ersten Versuch gemeinsam lesen. Entwirf auf Papier eine Frage mit zwei Antworten. Lass eine andere Person antworten. Zeige eine Rückmeldung mit einem Wort oder Satz statt nur mit Rot oder Grün. Was muss das Programm dafür prüfen?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Ablaufplan für Anzeige, Eingabe, Prüfung, Punkte und Ende.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3P3: ihre eigenen medialen Produktionen auf Barrierefreiheit überprüfen und ggf. Barrieren beseitigen.</a:t>
            </a:r>
          </a:p>
          <a:p xmlns:a="http://schemas.openxmlformats.org/drawingml/2006/main">
            <a:r>
              <a:t>3P4: Einstellungen in Softwareapplikationen den persönlichen Bedürfnissen entsprechend anpassen.</a:t>
            </a:r>
          </a:p>
          <a:p xmlns:a="http://schemas.openxmlformats.org/drawingml/2006/main">
            <a:r>
              <a:t>3P2: verschiedene populäre Medienkulturen benennen sowie Möglichkeiten verschiedener Darstellungsformen von Inhalten erproben.</a:t>
            </a:r>
          </a:p>
          <a:p xmlns:a="http://schemas.openxmlformats.org/drawingml/2006/main">
            <a:r>
              <a:t>Ziel: Du zerlegst ein Problem, programmierst eine Lösung und prüfst ihre Bedienbarkeit.</a:t>
            </a:r>
          </a:p>
          <a:p xmlns:a="http://schemas.openxmlformats.org/drawingml/2006/main">
            <a:r>
              <a:t>Endprodukt: Ein lokal spielbares Lernquiz mit drei Fragen und verständlicher Rückmeldung.</a:t>
            </a:r>
          </a:p>
          <a:p xmlns:a="http://schemas.openxmlformats.org/drawingml/2006/main">
            <a:r>
              <a:t>Vorbereitung: Eigener Laptop, Internetzugang und Microsoft 365 im Browser mit dem von der Schule bereitgestellten Konto. Gezeigter Geräteweg: Windows 11. Scratch. Ablage und Abgabe: OneDrive. Scratch: vorbereitete Desktop-App oder schulisch freigegebener Webeditor ohne Anmeldung.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3P3: ihre eigenen medialen Produktionen auf Barrierefreiheit überprüfen und ggf. Barrieren beseitigen.</a:t>
            </a:r>
          </a:p>
          <a:p xmlns:a="http://schemas.openxmlformats.org/drawingml/2006/main">
            <a:r>
              <a:t>3P4: Einstellungen in Softwareapplikationen den persönlichen Bedürfnissen entsprechend anpassen.</a:t>
            </a:r>
          </a:p>
          <a:p xmlns:a="http://schemas.openxmlformats.org/drawingml/2006/main">
            <a:r>
              <a:t>3P2: verschiedene populäre Medienkulturen benennen sowie Möglichkeiten verschiedener Darstellungsformen von Inhalten erproben.</a:t>
            </a:r>
          </a:p>
          <a:p xmlns:a="http://schemas.openxmlformats.org/drawingml/2006/main">
            <a:r>
              <a:t>Vollständige Materialkarte: Fragenpool: 1 Was bezeichnet Hardware? Antwort: physische Geräteteile. 2 Was macht eine Schleife? Antwort: Sie wiederholt Anweisungen. 3 Ist jede Internetinformation richtig? Antwort: Nein. Quizauftrag: drei Fragen, auswählbare Antworten, Punktestand, verständliches Ergebnis, Neustart. Keine Namen erfassen. Rückmeldung darf nicht nur durch Farbe erfolgen.</a:t>
            </a:r>
          </a:p>
          <a:p xmlns:a="http://schemas.openxmlformats.org/drawingml/2006/main">
            <a:r>
              <a:t>Geräte und Programme: Eigener Laptop, Internetzugang und Microsoft 365 im Browser mit dem von der Schule bereitgestellten Konto. Gezeigter Geräteweg: Windows 11. Scratch. Ablage und Abgabe: OneDrive. Scratch: vorbereitete Desktop-App oder schulisch freigegebener Webeditor ohne Anmeldung.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DGB-K3-P06-AB01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in OneDrive eine Word-Planungsdatei K3_Lernquiz_Kennung_Plan. Lies den Auftrag auf der Materialkarte.</a:t>
            </a:r>
          </a:p>
          <a:p xmlns:a="http://schemas.openxmlformats.org/drawingml/2006/main">
            <a:r>
              <a:t>2. Schreibe die Überschriften Eingaben, Verarbeitung und Ausgaben. Ordne die Bestandteile des Auftrags zu.</a:t>
            </a:r>
          </a:p>
          <a:p xmlns:a="http://schemas.openxmlformats.org/drawingml/2006/main">
            <a:r>
              <a:t>3. Wähle Einfügen &gt; Formen. Zeichne für jeden Teilschritt ein Rechteck und verbinde die Schritte mit Pfeilen.</a:t>
            </a:r>
          </a:p>
          <a:p xmlns:a="http://schemas.openxmlformats.org/drawingml/2006/main">
            <a:r>
              <a:t>4. Schreibe eine erste Blockfolge in Alltagssprache dazu. Markiere Wiederholungen und Bedingungen; eine andere Person führt sie gedanklich aus.</a:t>
            </a:r>
          </a:p>
          <a:p xmlns:a="http://schemas.openxmlformats.org/drawingml/2006/main">
            <a:r>
              <a:t>5. Vergleiche den Plan mit den Aufgaben A und B. Speichere die Planung in OneDrive; im nächsten Blatt setzt du sie in Scratch um.</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Zerlegung, Muster und Abstraktion sichtbar; derselbe Ablauf kann verschiedene Fragen verarbeiten.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DGB-K3-P06-AB01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in OneDrive eine Word-Planungsdatei K3_Lernquiz_Kennung_Plan. Lies den Auftrag auf der Materialkarte.</a:t>
            </a:r>
          </a:p>
          <a:p xmlns:a="http://schemas.openxmlformats.org/drawingml/2006/main">
            <a:r>
              <a:t>2. Schreibe die Überschriften Eingaben, Verarbeitung und Ausgaben. Ordne die Bestandteile des Auftrags zu.</a:t>
            </a:r>
          </a:p>
          <a:p xmlns:a="http://schemas.openxmlformats.org/drawingml/2006/main">
            <a:r>
              <a:t>3. Wähle Einfügen &gt; Formen. Zeichne für jeden Teilschritt ein Rechteck und verbinde die Schritte mit Pfeilen.</a:t>
            </a:r>
          </a:p>
          <a:p xmlns:a="http://schemas.openxmlformats.org/drawingml/2006/main">
            <a:r>
              <a:t>4. Schreibe eine erste Blockfolge in Alltagssprache dazu. Markiere Wiederholungen und Bedingungen; eine andere Person führt sie gedanklich aus.</a:t>
            </a:r>
          </a:p>
          <a:p xmlns:a="http://schemas.openxmlformats.org/drawingml/2006/main">
            <a:r>
              <a:t>5. Vergleiche den Plan mit den Aufgaben A und B. Speichere die Planung in OneDrive; im nächsten Blatt setzt du sie in Scratch um.</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Zerlegung, Muster und Abstraktion sichtbar; derselbe Ablauf kann verschiedene Fragen verarbeiten.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DGB-K3-P06-AB01</a:t>
            </a:r>
          </a:p>
          <a:p xmlns:a="http://schemas.openxmlformats.org/drawingml/2006/main">
            <a:r>
              <a:t>Auftrag A: Zerlege das Quiz in Anzeige, Eingabe, Prüfung, Punkte und Ende. Zeichne den Ablauf.</a:t>
            </a:r>
          </a:p>
          <a:p xmlns:a="http://schemas.openxmlformats.org/drawingml/2006/main">
            <a:r>
              <a:t>Auftrag B: Suche wiederkehrende Schritte und entwirf einen allgemeinen Ablauf für eine Frage statt drei völlig unterschiedlicher Abläufe.</a:t>
            </a:r>
          </a:p>
          <a:p xmlns:a="http://schemas.openxmlformats.org/drawingml/2006/main">
            <a:r>
              <a:t>Erwartungshorizont: Zerlegung, Muster und Abstraktion sichtbar; derselbe Ablauf kann verschiedene Fragen verarbeiten.</a:t>
            </a:r>
          </a:p>
          <a:p xmlns:a="http://schemas.openxmlformats.org/drawingml/2006/main">
            <a:r>
              <a:t>Hilfe: Was bleibt bei jeder Frage gleich, was ändert sich?</a:t>
            </a:r>
          </a:p>
          <a:p xmlns:a="http://schemas.openxmlformats.org/drawingml/2006/main">
            <a:r>
              <a:t>Reflexion: Welche Wiederholung könntest du zusammenfassen?</a:t>
            </a:r>
          </a:p>
          <a:p xmlns:a="http://schemas.openxmlformats.org/drawingml/2006/main">
            <a:r>
              <a:t>Erweiterung: Entwirf eine Datenliste für Fragen und Antworten.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DGB-K3-P06-AB02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Programm führt geplanten Ablauf aus; Punktestand wird korrekt gesetzt und erhöht.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DGB-K3-P06-AB02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Programm führt geplanten Ablauf aus; Punktestand wird korrekt gesetzt und erhöht.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DGB-K3-P06-AB02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Programm führt geplanten Ablauf aus; Punktestand wird korrekt gesetzt und erhöht.</a:t>
            </a:r>
          </a:p>
          <a:p xmlns:a="http://schemas.openxmlformats.org/drawingml/2006/main">
            <a:r>
              <a:t>Lege Variable Punkte an; bei grüner Flagge: setze Punkte auf 0.</a:t>
            </a:r>
          </a:p>
          <a:p xmlns:a="http://schemas.openxmlformats.org/drawingml/2006/main">
            <a:r>
              <a:t>Frage „Hardware: 1 Geräteteile oder 2 Programme?“ und warte. Falls Antwort = 1: ändere Punkte um 1, sage „Richtig“; sonst sage „Hardware sind Geräteteile“.</a:t>
            </a:r>
          </a:p>
          <a:p xmlns:a="http://schemas.openxmlformats.org/drawingml/2006/main">
            <a:r>
              <a:t>Wiederhole diesen Frageblock für Schleife (1 Wiederholung / 2 Speicher) und Information (1 immer richtig / 2 prüfen). Richtige Antworten: 1, 1, 2.</a:t>
            </a:r>
          </a:p>
          <a:p xmlns:a="http://schemas.openxmlformats.org/drawingml/2006/main">
            <a:r>
              <a:t>Am Ende: sage verbinde „Punkte: “ mit Punkte. Grüne Flagge startet neu. Erweiterung: Fragen und Lösungen als Listen mit einer Schleife abarbeiten.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DGB-K3-P06-AB02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Programm führt geplanten Ablauf aus; Punktestand wird korrekt gesetzt und erhöht.</a:t>
            </a:r>
          </a:p>
          <a:p xmlns:a="http://schemas.openxmlformats.org/drawingml/2006/main">
            <a:r>
              <a:t>Lege Variable Punkte an; bei grüner Flagge: setze Punkte auf 0.</a:t>
            </a:r>
          </a:p>
          <a:p xmlns:a="http://schemas.openxmlformats.org/drawingml/2006/main">
            <a:r>
              <a:t>Frage „Hardware: 1 Geräteteile oder 2 Programme?“ und warte. Falls Antwort = 1: ändere Punkte um 1, sage „Richtig“; sonst sage „Hardware sind Geräteteile“.</a:t>
            </a:r>
          </a:p>
          <a:p xmlns:a="http://schemas.openxmlformats.org/drawingml/2006/main">
            <a:r>
              <a:t>Wiederhole diesen Frageblock für Schleife (1 Wiederholung / 2 Speicher) und Information (1 immer richtig / 2 prüfen). Richtige Antworten: 1, 1, 2.</a:t>
            </a:r>
          </a:p>
          <a:p xmlns:a="http://schemas.openxmlformats.org/drawingml/2006/main">
            <a:r>
              <a:t>Am Ende: sage verbinde „Punkte: “ mit Punkte. Grüne Flagge startet neu. Erweiterung: Fragen und Lösungen als Listen mit einer Schleife abarbeiten.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DGB-K3-P06-AB02</a:t>
            </a:r>
          </a:p>
          <a:p xmlns:a="http://schemas.openxmlformats.org/drawingml/2006/main">
            <a:r>
              <a:t>Auftrag A: Setze eine Frage mit zwei Antworten und Rückmeldung um. Verwende eine Variable für Punkte.</a:t>
            </a:r>
          </a:p>
          <a:p xmlns:a="http://schemas.openxmlformats.org/drawingml/2006/main">
            <a:r>
              <a:t>Auftrag B: Erweitere auf drei Fragen und teste richtige sowie falsche Antworten. Halte einen Fehler und seine Korrektur fest.</a:t>
            </a:r>
          </a:p>
          <a:p xmlns:a="http://schemas.openxmlformats.org/drawingml/2006/main">
            <a:r>
              <a:t>Erwartungshorizont: Programm führt geplanten Ablauf aus; Punktestand wird korrekt gesetzt und erhöht.</a:t>
            </a:r>
          </a:p>
          <a:p xmlns:a="http://schemas.openxmlformats.org/drawingml/2006/main">
            <a:r>
              <a:t>Hilfe: Baue erst einen funktionierenden Durchlauf, dann weitere Inhalte.</a:t>
            </a:r>
          </a:p>
          <a:p xmlns:a="http://schemas.openxmlformats.org/drawingml/2006/main">
            <a:r>
              <a:t>Reflexion: Welche Teilaufgabe war am schwierigsten in Code zu übersetzen?</a:t>
            </a:r>
          </a:p>
          <a:p xmlns:a="http://schemas.openxmlformats.org/drawingml/2006/main">
            <a:r>
              <a:t>Erweiterung: Verhindere doppelte Punkte bei wiederholtem Klicken.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3P3: ihre eigenen medialen Produktionen auf Barrierefreiheit überprüfen und ggf. Barrieren beseitigen.</a:t>
            </a:r>
          </a:p>
          <a:p xmlns:a="http://schemas.openxmlformats.org/drawingml/2006/main">
            <a:r>
              <a:t>3P4: Einstellungen in Softwareapplikationen den persönlichen Bedürfnissen entsprechend anpassen.</a:t>
            </a:r>
          </a:p>
          <a:p xmlns:a="http://schemas.openxmlformats.org/drawingml/2006/main">
            <a:r>
              <a:t>DGB-K3-P06-AB03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dein Quiz in Scratch. Starte es und prüfe die Bedienung aus Sicht einer Person, die es noch nicht kennt.</a:t>
            </a:r>
          </a:p>
          <a:p xmlns:a="http://schemas.openxmlformats.org/drawingml/2006/main">
            <a:r>
              <a:t>2. Für größere Schrift: bearbeite die Textgrafik im Reiter Kostüme und vergrößere sie. Nutze dunkle Schrift auf hellem Hintergrund.</a:t>
            </a:r>
          </a:p>
          <a:p xmlns:a="http://schemas.openxmlformats.org/drawingml/2006/main">
            <a:r>
              <a:t>3. Ergänze unter Aussehen einen sage-Block mit klarer Textrückmeldung. Eine Antwort darf nicht nur durch Rot oder Grün markiert werden.</a:t>
            </a:r>
          </a:p>
          <a:p xmlns:a="http://schemas.openxmlformats.org/drawingml/2006/main">
            <a:r>
              <a:t>4. Erkläre im Frageblock, welche Eingabe erlaubt ist, z. B. 1 oder 2. Teste auch eine unerwartete Antwort und ergänze einen passenden Hinweis.</a:t>
            </a:r>
          </a:p>
          <a:p xmlns:a="http://schemas.openxmlformats.org/drawingml/2006/main">
            <a:r>
              <a:t>5. Vergrößere bei Bedarf die Bühne. Prüfe Tastatureingabe und Lesbarkeit mit einer zweiten Person und speichere die verbesserte Version.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Praktische Änderungen werden gezeigt; technische Grenzen der Umgebung offen nennen.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3P3: ihre eigenen medialen Produktionen auf Barrierefreiheit überprüfen und ggf. Barrieren beseitigen.</a:t>
            </a:r>
          </a:p>
          <a:p xmlns:a="http://schemas.openxmlformats.org/drawingml/2006/main">
            <a:r>
              <a:t>3P4: Einstellungen in Softwareapplikationen den persönlichen Bedürfnissen entsprechend anpassen.</a:t>
            </a:r>
          </a:p>
          <a:p xmlns:a="http://schemas.openxmlformats.org/drawingml/2006/main">
            <a:r>
              <a:t>DGB-K3-P06-AB03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dein Quiz in Scratch. Starte es und prüfe die Bedienung aus Sicht einer Person, die es noch nicht kennt.</a:t>
            </a:r>
          </a:p>
          <a:p xmlns:a="http://schemas.openxmlformats.org/drawingml/2006/main">
            <a:r>
              <a:t>2. Für größere Schrift: bearbeite die Textgrafik im Reiter Kostüme und vergrößere sie. Nutze dunkle Schrift auf hellem Hintergrund.</a:t>
            </a:r>
          </a:p>
          <a:p xmlns:a="http://schemas.openxmlformats.org/drawingml/2006/main">
            <a:r>
              <a:t>3. Ergänze unter Aussehen einen sage-Block mit klarer Textrückmeldung. Eine Antwort darf nicht nur durch Rot oder Grün markiert werden.</a:t>
            </a:r>
          </a:p>
          <a:p xmlns:a="http://schemas.openxmlformats.org/drawingml/2006/main">
            <a:r>
              <a:t>4. Erkläre im Frageblock, welche Eingabe erlaubt ist, z. B. 1 oder 2. Teste auch eine unerwartete Antwort und ergänze einen passenden Hinweis.</a:t>
            </a:r>
          </a:p>
          <a:p xmlns:a="http://schemas.openxmlformats.org/drawingml/2006/main">
            <a:r>
              <a:t>5. Vergrößere bei Bedarf die Bühne. Prüfe Tastatureingabe und Lesbarkeit mit einer zweiten Person und speichere die verbesserte Version.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Praktische Änderungen werden gezeigt; technische Grenzen der Umgebung offen nennen.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3P3: ihre eigenen medialen Produktionen auf Barrierefreiheit überprüfen und ggf. Barrieren beseitigen.</a:t>
            </a:r>
          </a:p>
          <a:p xmlns:a="http://schemas.openxmlformats.org/drawingml/2006/main">
            <a:r>
              <a:t>3P4: Einstellungen in Softwareapplikationen den persönlichen Bedürfnissen entsprechend anpassen.</a:t>
            </a:r>
          </a:p>
          <a:p xmlns:a="http://schemas.openxmlformats.org/drawingml/2006/main">
            <a:r>
              <a:t>DGB-K3-P06-AB03</a:t>
            </a:r>
          </a:p>
          <a:p xmlns:a="http://schemas.openxmlformats.org/drawingml/2006/main">
            <a:r>
              <a:t>Auftrag A: Prüfe Schriftgröße, Kontrast, klare Sprache, Bedienung und Rückmeldung ohne Farbe. Beseitige zwei gefundene Barrieren.</a:t>
            </a:r>
          </a:p>
          <a:p xmlns:a="http://schemas.openxmlformats.org/drawingml/2006/main">
            <a:r>
              <a:t>Auftrag B: Passe verfügbare Anzeige- oder Eingabeeinstellungen im Programm an und dokumentiere die Wirkung.</a:t>
            </a:r>
          </a:p>
          <a:p xmlns:a="http://schemas.openxmlformats.org/drawingml/2006/main">
            <a:r>
              <a:t>Erwartungshorizont: Praktische Änderungen werden gezeigt; technische Grenzen der Umgebung offen nennen.</a:t>
            </a:r>
          </a:p>
          <a:p xmlns:a="http://schemas.openxmlformats.org/drawingml/2006/main">
            <a:r>
              <a:t>Hilfe: Ergänze „richtig“ oder „noch nicht“ als Text zu Farben.</a:t>
            </a:r>
          </a:p>
          <a:p xmlns:a="http://schemas.openxmlformats.org/drawingml/2006/main">
            <a:r>
              <a:t>Reflexion: Welche Person profitiert von deiner Änderung?</a:t>
            </a:r>
          </a:p>
          <a:p xmlns:a="http://schemas.openxmlformats.org/drawingml/2006/main">
            <a:r>
              <a:t>Erweiterung: Teste eine alternative Eingabeform, falls unterstützt.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3P3: ihre eigenen medialen Produktionen auf Barrierefreiheit überprüfen und ggf. Barrieren beseitigen.</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3P2: verschiedene populäre Medienkulturen benennen sowie Möglichkeiten verschiedener Darstellungsformen von Inhalten erproben.</a:t>
            </a:r>
          </a:p>
          <a:p xmlns:a="http://schemas.openxmlformats.org/drawingml/2006/main">
            <a:r>
              <a:t>DGB-K3-P06-AB04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dein gespeichertes Scratch-Projekt über Datei &gt; Von deinem Computer laden. Starte mit der grünen Flagge.</a:t>
            </a:r>
          </a:p>
          <a:p xmlns:a="http://schemas.openxmlformats.org/drawingml/2006/main">
            <a:r>
              <a:t>2. Schreibe in Word eine Testtabelle mit den Spalten Eingabe, erwartetes Ergebnis, tatsächliches Ergebnis und Korrektur.</a:t>
            </a:r>
          </a:p>
          <a:p xmlns:a="http://schemas.openxmlformats.org/drawingml/2006/main">
            <a:r>
              <a:t>3. Führe die Testfälle aus Aufgabe A nacheinander durch. Beim Nutzertest bedient die Testperson selbst; beobachte ohne vorherige Erklärung.</a:t>
            </a:r>
          </a:p>
          <a:p xmlns:a="http://schemas.openxmlformats.org/drawingml/2006/main">
            <a:r>
              <a:t>4. Notiere die erste Abweichung genau. Ändere nur den betroffenen Block und wiederhole denselben Test.</a:t>
            </a:r>
          </a:p>
          <a:p xmlns:a="http://schemas.openxmlformats.org/drawingml/2006/main">
            <a:r>
              <a:t>5. Speichere das verbesserte .sb3-Projekt neu und lade es in OneDrive hoch. Halte in der Testtabelle fest, was jetzt funktioniert.</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Beobachtungen werden in konkrete Änderungen übersetzt; keine Rangliste oder persönliche Bewertung nötig.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3P3: ihre eigenen medialen Produktionen auf Barrierefreiheit überprüfen und ggf. Barrieren beseitigen.</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3P2: verschiedene populäre Medienkulturen benennen sowie Möglichkeiten verschiedener Darstellungsformen von Inhalten erproben.</a:t>
            </a:r>
          </a:p>
          <a:p xmlns:a="http://schemas.openxmlformats.org/drawingml/2006/main">
            <a:r>
              <a:t>DGB-K3-P06-AB04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dein gespeichertes Scratch-Projekt über Datei &gt; Von deinem Computer laden. Starte mit der grünen Flagge.</a:t>
            </a:r>
          </a:p>
          <a:p xmlns:a="http://schemas.openxmlformats.org/drawingml/2006/main">
            <a:r>
              <a:t>2. Schreibe in Word eine Testtabelle mit den Spalten Eingabe, erwartetes Ergebnis, tatsächliches Ergebnis und Korrektur.</a:t>
            </a:r>
          </a:p>
          <a:p xmlns:a="http://schemas.openxmlformats.org/drawingml/2006/main">
            <a:r>
              <a:t>3. Führe die Testfälle aus Aufgabe A nacheinander durch. Beim Nutzertest bedient die Testperson selbst; beobachte ohne vorherige Erklärung.</a:t>
            </a:r>
          </a:p>
          <a:p xmlns:a="http://schemas.openxmlformats.org/drawingml/2006/main">
            <a:r>
              <a:t>4. Notiere die erste Abweichung genau. Ändere nur den betroffenen Block und wiederhole denselben Test.</a:t>
            </a:r>
          </a:p>
          <a:p xmlns:a="http://schemas.openxmlformats.org/drawingml/2006/main">
            <a:r>
              <a:t>5. Speichere das verbesserte .sb3-Projekt neu und lade es in OneDrive hoch. Halte in der Testtabelle fest, was jetzt funktioniert.</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Beobachtungen werden in konkrete Änderungen übersetzt; keine Rangliste oder persönliche Bewertung nötig.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3P3: ihre eigenen medialen Produktionen auf Barrierefreiheit überprüfen und ggf. Barrieren beseitigen.</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3P2: verschiedene populäre Medienkulturen benennen sowie Möglichkeiten verschiedener Darstellungsformen von Inhalten erproben.</a:t>
            </a:r>
          </a:p>
          <a:p xmlns:a="http://schemas.openxmlformats.org/drawingml/2006/main">
            <a:r>
              <a:t>DGB-K3-P06-AB04</a:t>
            </a:r>
          </a:p>
          <a:p xmlns:a="http://schemas.openxmlformats.org/drawingml/2006/main">
            <a:r>
              <a:t>Auftrag A: Lass zwei andere Personen das Quiz ohne Erklärung nutzen. Notiere Beobachtungen ohne Namen.</a:t>
            </a:r>
          </a:p>
          <a:p xmlns:a="http://schemas.openxmlformats.org/drawingml/2006/main">
            <a:r>
              <a:t>Auftrag B: Verbessere Ablauf und Rückmeldung. Vergleiche eine sachliche und eine spielerische Ergebnisdarstellung, ohne Personen abzuwerten.</a:t>
            </a:r>
          </a:p>
          <a:p xmlns:a="http://schemas.openxmlformats.org/drawingml/2006/main">
            <a:r>
              <a:t>Erwartungshorizont: Beobachtungen werden in konkrete Änderungen übersetzt; keine Rangliste oder persönliche Bewertung nötig.</a:t>
            </a:r>
          </a:p>
          <a:p xmlns:a="http://schemas.openxmlformats.org/drawingml/2006/main">
            <a:r>
              <a:t>Hilfe: Beobachte Stellen, an denen Nutzende zögern.</a:t>
            </a:r>
          </a:p>
          <a:p xmlns:a="http://schemas.openxmlformats.org/drawingml/2006/main">
            <a:r>
              <a:t>Reflexion: Welche Gestaltung motiviert ohne Druck?</a:t>
            </a:r>
          </a:p>
          <a:p xmlns:a="http://schemas.openxmlformats.org/drawingml/2006/main">
            <a:r>
              <a:t>Erweiterung: Prüfe, ob eine Animation Informationen verdeckt.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3P3: ihre eigenen medialen Produktionen auf Barrierefreiheit überprüfen und ggf. Barrieren beseitigen.</a:t>
            </a:r>
          </a:p>
          <a:p xmlns:a="http://schemas.openxmlformats.org/drawingml/2006/main">
            <a:r>
              <a:t>DGB-K3-P06-AB05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dein Projekt in Scratch und starte die grüne Flagge. Prüfe Start, Eingaben, Ausgabe und erneuten Start anhand der Aufgaben.</a:t>
            </a:r>
          </a:p>
          <a:p xmlns:a="http://schemas.openxmlformats.org/drawingml/2006/main">
            <a:r>
              <a:t>2. Zeige einer Testperson nur die Bedienanleitung. Lass sie selbst bedienen; frage anschließend, welcher Schritt unklar war.</a:t>
            </a:r>
          </a:p>
          <a:p xmlns:a="http://schemas.openxmlformats.org/drawingml/2006/main">
            <a:r>
              <a:t>3. Verbessere genau diesen Schritt. Erkläre der Lehrperson die geforderte Schleife, Bedingung oder Variable direkt am eigenen Code.</a:t>
            </a:r>
          </a:p>
          <a:p xmlns:a="http://schemas.openxmlformats.org/drawingml/2006/main">
            <a:r>
              <a:t>4. Wähle Datei &gt; Auf deinem Computer speichern. Benenne die Datei K3_Lernquiz_Kennung.sb3 und lade sie in OneDrive hoch.</a:t>
            </a:r>
          </a:p>
          <a:p xmlns:a="http://schemas.openxmlformats.org/drawingml/2006/main">
            <a:r>
              <a:t>5. Lade die abgegebene Datei wieder herunter und öffne sie in Scratch. Teste erneut und prüfe den vereinbarten Zugriff der Lehrperson.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Funktion und Erklärung zählen; kein bestimmter Anbieter vorgeschrieben.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3P3: ihre eigenen medialen Produktionen auf Barrierefreiheit überprüfen und ggf. Barrieren beseitigen.</a:t>
            </a:r>
          </a:p>
          <a:p xmlns:a="http://schemas.openxmlformats.org/drawingml/2006/main">
            <a:r>
              <a:t>DGB-K3-P06-AB05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dein Projekt in Scratch und starte die grüne Flagge. Prüfe Start, Eingaben, Ausgabe und erneuten Start anhand der Aufgaben.</a:t>
            </a:r>
          </a:p>
          <a:p xmlns:a="http://schemas.openxmlformats.org/drawingml/2006/main">
            <a:r>
              <a:t>2. Zeige einer Testperson nur die Bedienanleitung. Lass sie selbst bedienen; frage anschließend, welcher Schritt unklar war.</a:t>
            </a:r>
          </a:p>
          <a:p xmlns:a="http://schemas.openxmlformats.org/drawingml/2006/main">
            <a:r>
              <a:t>3. Verbessere genau diesen Schritt. Erkläre der Lehrperson die geforderte Schleife, Bedingung oder Variable direkt am eigenen Code.</a:t>
            </a:r>
          </a:p>
          <a:p xmlns:a="http://schemas.openxmlformats.org/drawingml/2006/main">
            <a:r>
              <a:t>4. Wähle Datei &gt; Auf deinem Computer speichern. Benenne die Datei K3_Lernquiz_Kennung.sb3 und lade sie in OneDrive hoch.</a:t>
            </a:r>
          </a:p>
          <a:p xmlns:a="http://schemas.openxmlformats.org/drawingml/2006/main">
            <a:r>
              <a:t>5. Lade die abgegebene Datei wieder herunter und öffne sie in Scratch. Teste erneut und prüfe den vereinbarten Zugriff der Lehrperson.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Funktion und Erklärung zählen; kein bestimmter Anbieter vorgeschrieben.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3P3: ihre eigenen medialen Produktionen auf Barrierefreiheit überprüfen und ggf. Barrieren beseitigen.</a:t>
            </a:r>
          </a:p>
          <a:p xmlns:a="http://schemas.openxmlformats.org/drawingml/2006/main">
            <a:r>
              <a:t>DGB-K3-P06-AB05</a:t>
            </a:r>
          </a:p>
          <a:p xmlns:a="http://schemas.openxmlformats.org/drawingml/2006/main">
            <a:r>
              <a:t>Auftrag A: Teste falsche Antwort, richtige Antwort, letzte Frage und Neustart. Ergänze eine Bedienanleitung im Projekt.</a:t>
            </a:r>
          </a:p>
          <a:p xmlns:a="http://schemas.openxmlformats.org/drawingml/2006/main">
            <a:r>
              <a:t>Auftrag B: Speichere das fertige Quiz, öffne es erneut und erläutere Zerlegung, Wiederholung und eine beseitigte Barriere.</a:t>
            </a:r>
          </a:p>
          <a:p xmlns:a="http://schemas.openxmlformats.org/drawingml/2006/main">
            <a:r>
              <a:t>Erwartungshorizont: Funktion und Erklärung zählen; kein bestimmter Anbieter vorgeschrieben.</a:t>
            </a:r>
          </a:p>
          <a:p xmlns:a="http://schemas.openxmlformats.org/drawingml/2006/main">
            <a:r>
              <a:t>Hilfe: Nutze je einen eindeutigen Testfall pro Funktion.</a:t>
            </a:r>
          </a:p>
          <a:p xmlns:a="http://schemas.openxmlformats.org/drawingml/2006/main">
            <a:r>
              <a:t>Reflexion: Was würdest du bei einem größeren Quiz anders planen?</a:t>
            </a:r>
          </a:p>
          <a:p xmlns:a="http://schemas.openxmlformats.org/drawingml/2006/main">
            <a:r>
              <a:t>Erweiterung: Ergänze eine vierte Frage über die vorhandene Struktur.</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3.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3P1: an Beispielen Elemente des Computational Thinkings nachvollziehen und diese zur Lösung von Problemen einsetzen. Sie wissen, wie sie Lösungswege in Programmiersprache umsetzen können.</a:t>
            </a:r>
          </a:p>
          <a:p xmlns:a="http://schemas.openxmlformats.org/drawingml/2006/main">
            <a:r>
              <a:t>3P3: ihre eigenen medialen Produktionen auf Barrierefreiheit überprüfen und ggf. Barrieren beseitigen.</a:t>
            </a:r>
          </a:p>
          <a:p xmlns:a="http://schemas.openxmlformats.org/drawingml/2006/main">
            <a:r>
              <a:t>3P4: Einstellungen in Softwareapplikationen den persönlichen Bedürfnissen entsprechend anpassen.</a:t>
            </a:r>
          </a:p>
          <a:p xmlns:a="http://schemas.openxmlformats.org/drawingml/2006/main">
            <a:r>
              <a:t>3P2: verschiedene populäre Medienkulturen benennen sowie Möglichkeiten verschiedener Darstellungsformen von Inhalten erproben.</a:t>
            </a:r>
          </a:p>
          <a:p xmlns:a="http://schemas.openxmlformats.org/drawingml/2006/main">
            <a:r>
              <a:t>Endprodukt: Ein lokal spielbares Lernquiz mit drei Fragen und verständlicher Rückmeldung.</a:t>
            </a:r>
          </a:p>
          <a:p xmlns:a="http://schemas.openxmlformats.org/drawingml/2006/main">
            <a:r>
              <a:t>Abschlusskriterium: Funktion und Erklärung zählen; kein bestimmter Anbieter vorgeschrieben.</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a339a17ba0b474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872e8a18f154a4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73a7f342c87464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7631cdd0de04b5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6fd840b7e8747d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2249f49b3af4fe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7168E83E-DED6-4279-88C6-FC8C6D52B19E}"/>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B157CBFF-A64D-4B1B-B4F4-D7762727625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EA6A49C0-CAEF-45EF-9FC2-9B6A149004A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4EDC0213-7DD8-4BED-B8C5-444BF4B7E01D}"/>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72BF4C60-6A02-46CF-B725-22497A59D6E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34637607-ED8F-45E0-A1AC-F1408BBC1DE2}"/>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FF09126E-44CD-42A5-9D24-32D01EBA44B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5633362E-C2C0-4182-93BD-2428EC8A195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273C3E26-6CDB-4D7F-A3DD-A7B0AD2C325C}"/>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C8081055-6AB0-48FE-9F6A-84BF723E8EC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CFFAA214-F18E-4A5C-9EED-80B99815D04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8CF66575-76E8-4939-BF1B-EFF2E9AD0B2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D2BC6427-7E0C-420E-8FD7-8BB73DF2AB20}"/>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A7CA1679-8B2E-4392-89C6-80B0F5B5BEE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9D765578-B6E0-4855-A421-982BDDD41CD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15d84c763f14178" /><Relationship Type="http://schemas.openxmlformats.org/officeDocument/2006/relationships/slideLayout" Target="/ppt/slideLayouts/slideLayout1.xml" Id="R7733bafc87a54520" /><Relationship Type="http://schemas.openxmlformats.org/officeDocument/2006/relationships/slideLayout" Target="/ppt/slideLayouts/slideLayout2.xml" Id="R88d25b2359074d1f" /><Relationship Type="http://schemas.openxmlformats.org/officeDocument/2006/relationships/slideLayout" Target="/ppt/slideLayouts/slideLayout3.xml" Id="Rd615ec4c74354ed9" /><Relationship Type="http://schemas.openxmlformats.org/officeDocument/2006/relationships/slideLayout" Target="/ppt/slideLayouts/slideLayout4.xml" Id="Ra2ee8e6885f845da" /><Relationship Type="http://schemas.openxmlformats.org/officeDocument/2006/relationships/slideLayout" Target="/ppt/slideLayouts/slideLayout5.xml" Id="R52a3f33c4afc4f9b" /><Relationship Type="http://schemas.openxmlformats.org/officeDocument/2006/relationships/slideLayout" Target="/ppt/slideLayouts/slideLayout6.xml" Id="R40825fc3472c4e3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733bafc87a54520"/>
    <p:sldLayoutId xmlns:r="http://schemas.openxmlformats.org/officeDocument/2006/relationships" id="2147483650" r:id="R88d25b2359074d1f"/>
    <p:sldLayoutId xmlns:r="http://schemas.openxmlformats.org/officeDocument/2006/relationships" id="2147483651" r:id="Rd615ec4c74354ed9"/>
    <p:sldLayoutId xmlns:r="http://schemas.openxmlformats.org/officeDocument/2006/relationships" id="2147483652" r:id="Ra2ee8e6885f845da"/>
    <p:sldLayoutId xmlns:r="http://schemas.openxmlformats.org/officeDocument/2006/relationships" id="2147483653" r:id="R52a3f33c4afc4f9b"/>
    <p:sldLayoutId xmlns:r="http://schemas.openxmlformats.org/officeDocument/2006/relationships" id="2147483654" r:id="R40825fc3472c4e3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24313bbbb664c43" /><Relationship Type="http://schemas.openxmlformats.org/officeDocument/2006/relationships/notesSlide" Target="/ppt/notesSlides/notesSlide1.xml" Id="R537538dbfc3a428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c09e88ecf044a48" /><Relationship Type="http://schemas.openxmlformats.org/officeDocument/2006/relationships/notesSlide" Target="/ppt/notesSlides/notesSlide2.xml" Id="R34f2c13c4c734a3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09d7a4ee00a468b" /><Relationship Type="http://schemas.openxmlformats.org/officeDocument/2006/relationships/notesSlide" Target="/ppt/notesSlides/notesSlide3.xml" Id="R004631e6d4ed4c4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b2e857f6184e4578" /><Relationship Type="http://schemas.openxmlformats.org/officeDocument/2006/relationships/image" Target="/ppt/media/image.png" Id="Ra44907f750264bd1" /><Relationship Type="http://schemas.openxmlformats.org/officeDocument/2006/relationships/notesSlide" Target="/ppt/notesSlides/notesSlide4.xml" Id="R65c841339021432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1b9104b0a33467d" /><Relationship Type="http://schemas.openxmlformats.org/officeDocument/2006/relationships/notesSlide" Target="/ppt/notesSlides/notesSlide5.xml" Id="R30c1dfc34b1448e4"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c9ce551d27c4686" /><Relationship Type="http://schemas.openxmlformats.org/officeDocument/2006/relationships/image" Target="/ppt/media/image2.png" Id="R97947b40ed094921" /><Relationship Type="http://schemas.openxmlformats.org/officeDocument/2006/relationships/notesSlide" Target="/ppt/notesSlides/notesSlide6.xml" Id="Rdd07c7e29f85453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ccfcd0e22014b89" /><Relationship Type="http://schemas.openxmlformats.org/officeDocument/2006/relationships/notesSlide" Target="/ppt/notesSlides/notesSlide7.xml" Id="R65f271e24f254c4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be407e9099da4f02" /><Relationship Type="http://schemas.openxmlformats.org/officeDocument/2006/relationships/notesSlide" Target="/ppt/notesSlides/notesSlide8.xml" Id="Rd5a24296afab4c6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e4dcb201edae41f3" /><Relationship Type="http://schemas.openxmlformats.org/officeDocument/2006/relationships/image" Target="/ppt/media/image3.png" Id="Rc2723886fc584881" /><Relationship Type="http://schemas.openxmlformats.org/officeDocument/2006/relationships/notesSlide" Target="/ppt/notesSlides/notesSlide9.xml" Id="R341a3dc099d547d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3dfd5e417db4c56" /><Relationship Type="http://schemas.openxmlformats.org/officeDocument/2006/relationships/notesSlide" Target="/ppt/notesSlides/notesSlide10.xml" Id="Re20685119280417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3a49eacdc144b1c" /><Relationship Type="http://schemas.openxmlformats.org/officeDocument/2006/relationships/notesSlide" Target="/ppt/notesSlides/notesSlide11.xml" Id="R029da877263543d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105f3128d08a4869" /><Relationship Type="http://schemas.openxmlformats.org/officeDocument/2006/relationships/image" Target="/ppt/media/image4.png" Id="Rc99da248f5bd414c" /><Relationship Type="http://schemas.openxmlformats.org/officeDocument/2006/relationships/notesSlide" Target="/ppt/notesSlides/notesSlide12.xml" Id="Rf596f4952b6c4d3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67e0c9fc48674d31" /><Relationship Type="http://schemas.openxmlformats.org/officeDocument/2006/relationships/notesSlide" Target="/ppt/notesSlides/notesSlide13.xml" Id="Rc65f6f313c3245f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3765ba7e3ec34e39" /><Relationship Type="http://schemas.openxmlformats.org/officeDocument/2006/relationships/notesSlide" Target="/ppt/notesSlides/notesSlide14.xml" Id="R79ac36c791a04b7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bc082c7d103644ff" /><Relationship Type="http://schemas.openxmlformats.org/officeDocument/2006/relationships/image" Target="/ppt/media/image5.png" Id="Rbfabb55cc0284051" /><Relationship Type="http://schemas.openxmlformats.org/officeDocument/2006/relationships/notesSlide" Target="/ppt/notesSlides/notesSlide15.xml" Id="R24fd73cc1b554c3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4f45782e6e1a4849" /><Relationship Type="http://schemas.openxmlformats.org/officeDocument/2006/relationships/notesSlide" Target="/ppt/notesSlides/notesSlide16.xml" Id="R769d2a525bf64e5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0aaf87f39d0e419f" /><Relationship Type="http://schemas.openxmlformats.org/officeDocument/2006/relationships/notesSlide" Target="/ppt/notesSlides/notesSlide17.xml" Id="R33e4c8fb01f54af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d85dcb639f6942f4" /><Relationship Type="http://schemas.openxmlformats.org/officeDocument/2006/relationships/image" Target="/ppt/media/image6.png" Id="R6c698ed6c72e4003" /><Relationship Type="http://schemas.openxmlformats.org/officeDocument/2006/relationships/notesSlide" Target="/ppt/notesSlides/notesSlide18.xml" Id="Rf9e4caed52ab4cc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9b1c88e41bef47fb" /><Relationship Type="http://schemas.openxmlformats.org/officeDocument/2006/relationships/notesSlide" Target="/ppt/notesSlides/notesSlide19.xml" Id="R639713c6fcd347f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fe7c1f45f8c44e9d" /><Relationship Type="http://schemas.openxmlformats.org/officeDocument/2006/relationships/notesSlide" Target="/ppt/notesSlides/notesSlide20.xml" Id="R1b6c8763c328467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98705aba14a8498f" /><Relationship Type="http://schemas.openxmlformats.org/officeDocument/2006/relationships/notesSlide" Target="/ppt/notesSlides/notesSlide21.xml" Id="R117101fb4fde4eb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63db717cbc7b4240" /><Relationship Type="http://schemas.openxmlformats.org/officeDocument/2006/relationships/notesSlide" Target="/ppt/notesSlides/notesSlide22.xml" Id="R4718c301202a444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63384b42721442ec" /><Relationship Type="http://schemas.openxmlformats.org/officeDocument/2006/relationships/image" Target="/ppt/media/image7.png" Id="R7053c5c17dab4ef9" /><Relationship Type="http://schemas.openxmlformats.org/officeDocument/2006/relationships/notesSlide" Target="/ppt/notesSlides/notesSlide23.xml" Id="R37720c97aa834d7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92a981bc034f4dd9" /><Relationship Type="http://schemas.openxmlformats.org/officeDocument/2006/relationships/notesSlide" Target="/ppt/notesSlides/notesSlide24.xml" Id="R96a102483592430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b083c08dcf0548f2" /><Relationship Type="http://schemas.openxmlformats.org/officeDocument/2006/relationships/image" Target="/ppt/media/image8.png" Id="R2566fc19b56b4795" /><Relationship Type="http://schemas.openxmlformats.org/officeDocument/2006/relationships/notesSlide" Target="/ppt/notesSlides/notesSlide25.xml" Id="Rdad023ae24564a8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f0ac3f8426724c1c" /><Relationship Type="http://schemas.openxmlformats.org/officeDocument/2006/relationships/notesSlide" Target="/ppt/notesSlides/notesSlide26.xml" Id="Rd9a38e24fae24b4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1a4bfb2152c54359" /><Relationship Type="http://schemas.openxmlformats.org/officeDocument/2006/relationships/notesSlide" Target="/ppt/notesSlides/notesSlide27.xml" Id="Rc107c128a5eb49c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8e9268c22cc74cd3" /><Relationship Type="http://schemas.openxmlformats.org/officeDocument/2006/relationships/image" Target="/ppt/media/image9.png" Id="Rbc7a5295c7534bbf" /><Relationship Type="http://schemas.openxmlformats.org/officeDocument/2006/relationships/notesSlide" Target="/ppt/notesSlides/notesSlide28.xml" Id="R83536ca9dd90489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b5670e61e1fe40b2" /><Relationship Type="http://schemas.openxmlformats.org/officeDocument/2006/relationships/notesSlide" Target="/ppt/notesSlides/notesSlide29.xml" Id="Rd59a78295450497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f25a652078bd4212" /><Relationship Type="http://schemas.openxmlformats.org/officeDocument/2006/relationships/notesSlide" Target="/ppt/notesSlides/notesSlide30.xml" Id="R63cd19ea866d425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662df93bb92f4830" /><Relationship Type="http://schemas.openxmlformats.org/officeDocument/2006/relationships/image" Target="/ppt/media/image10.png" Id="R8165839c9a804dcc" /><Relationship Type="http://schemas.openxmlformats.org/officeDocument/2006/relationships/notesSlide" Target="/ppt/notesSlides/notesSlide31.xml" Id="Rb4c87a752223483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3d5b58d5e5e54d40" /><Relationship Type="http://schemas.openxmlformats.org/officeDocument/2006/relationships/notesSlide" Target="/ppt/notesSlides/notesSlide32.xml" Id="R61e95ebd06ec4c1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baae9816a80c45d5" /><Relationship Type="http://schemas.openxmlformats.org/officeDocument/2006/relationships/notesSlide" Target="/ppt/notesSlides/notesSlide33.xml" Id="R674ce58e366343b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dbbaa98084a24782" /><Relationship Type="http://schemas.openxmlformats.org/officeDocument/2006/relationships/image" Target="/ppt/media/image11.png" Id="R2a3419f82f024f18" /><Relationship Type="http://schemas.openxmlformats.org/officeDocument/2006/relationships/notesSlide" Target="/ppt/notesSlides/notesSlide34.xml" Id="R97f6951b03e6403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6f6d433180da47e7" /><Relationship Type="http://schemas.openxmlformats.org/officeDocument/2006/relationships/notesSlide" Target="/ppt/notesSlides/notesSlide35.xml" Id="R126b46baac3f460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b74258c89ac44430" /><Relationship Type="http://schemas.openxmlformats.org/officeDocument/2006/relationships/notesSlide" Target="/ppt/notesSlides/notesSlide36.xml" Id="R750988406ab54126"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93cfd4605baf4b83" /><Relationship Type="http://schemas.openxmlformats.org/officeDocument/2006/relationships/image" Target="/ppt/media/image12.png" Id="Rc36189ce2f404574" /><Relationship Type="http://schemas.openxmlformats.org/officeDocument/2006/relationships/notesSlide" Target="/ppt/notesSlides/notesSlide37.xml" Id="R40b7440b102440e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3e854c12cff74e15" /><Relationship Type="http://schemas.openxmlformats.org/officeDocument/2006/relationships/notesSlide" Target="/ppt/notesSlides/notesSlide38.xml" Id="R6924325de2ec4928" /></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53408618bf184564" /><Relationship Type="http://schemas.openxmlformats.org/officeDocument/2006/relationships/notesSlide" Target="/ppt/notesSlides/notesSlide39.xml" Id="R9cfc5748d1734d6d" /></Relationships>
</file>

<file path=ppt/slides/_rels/slide40.xml.rels>&#65279;<?xml version="1.0" encoding="utf-8"?><Relationships xmlns="http://schemas.openxmlformats.org/package/2006/relationships"><Relationship Type="http://schemas.openxmlformats.org/officeDocument/2006/relationships/slideLayout" Target="/ppt/slideLayouts/slideLayout6.xml" Id="Rf7c8dcc49b7a4f7d" /><Relationship Type="http://schemas.openxmlformats.org/officeDocument/2006/relationships/notesSlide" Target="/ppt/notesSlides/notesSlide40.xml" Id="R936e149ad13f4b45" /></Relationships>
</file>

<file path=ppt/slides/_rels/slide41.xml.rels>&#65279;<?xml version="1.0" encoding="utf-8"?><Relationships xmlns="http://schemas.openxmlformats.org/package/2006/relationships"><Relationship Type="http://schemas.openxmlformats.org/officeDocument/2006/relationships/slideLayout" Target="/ppt/slideLayouts/slideLayout6.xml" Id="Rc6a9fc9d74474b39" /><Relationship Type="http://schemas.openxmlformats.org/officeDocument/2006/relationships/notesSlide" Target="/ppt/notesSlides/notesSlide41.xml" Id="R3ad23685c0bb46f2" /></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2e1dfc07bf714886" /><Relationship Type="http://schemas.openxmlformats.org/officeDocument/2006/relationships/image" Target="/ppt/media/image13.png" Id="R4015dbc23b014aa6" /><Relationship Type="http://schemas.openxmlformats.org/officeDocument/2006/relationships/notesSlide" Target="/ppt/notesSlides/notesSlide42.xml" Id="R39a5a829c60b47f0" /></Relationships>
</file>

<file path=ppt/slides/_rels/slide43.xml.rels>&#65279;<?xml version="1.0" encoding="utf-8"?><Relationships xmlns="http://schemas.openxmlformats.org/package/2006/relationships"><Relationship Type="http://schemas.openxmlformats.org/officeDocument/2006/relationships/slideLayout" Target="/ppt/slideLayouts/slideLayout6.xml" Id="R7006712e844642dd" /><Relationship Type="http://schemas.openxmlformats.org/officeDocument/2006/relationships/notesSlide" Target="/ppt/notesSlides/notesSlide43.xml" Id="R213240111310443e" /></Relationships>
</file>

<file path=ppt/slides/_rels/slide44.xml.rels>&#65279;<?xml version="1.0" encoding="utf-8"?><Relationships xmlns="http://schemas.openxmlformats.org/package/2006/relationships"><Relationship Type="http://schemas.openxmlformats.org/officeDocument/2006/relationships/slideLayout" Target="/ppt/slideLayouts/slideLayout6.xml" Id="R3382562067d84bf3" /><Relationship Type="http://schemas.openxmlformats.org/officeDocument/2006/relationships/image" Target="/ppt/media/image14.png" Id="R4f63ed39567a4b26" /><Relationship Type="http://schemas.openxmlformats.org/officeDocument/2006/relationships/notesSlide" Target="/ppt/notesSlides/notesSlide44.xml" Id="Rb5171d6645614f0d" /></Relationships>
</file>

<file path=ppt/slides/_rels/slide45.xml.rels>&#65279;<?xml version="1.0" encoding="utf-8"?><Relationships xmlns="http://schemas.openxmlformats.org/package/2006/relationships"><Relationship Type="http://schemas.openxmlformats.org/officeDocument/2006/relationships/slideLayout" Target="/ppt/slideLayouts/slideLayout6.xml" Id="R32f01b2c1c7c4bb5" /><Relationship Type="http://schemas.openxmlformats.org/officeDocument/2006/relationships/notesSlide" Target="/ppt/notesSlides/notesSlide45.xml" Id="Rce19c5f9854f461c" /></Relationships>
</file>

<file path=ppt/slides/_rels/slide46.xml.rels>&#65279;<?xml version="1.0" encoding="utf-8"?><Relationships xmlns="http://schemas.openxmlformats.org/package/2006/relationships"><Relationship Type="http://schemas.openxmlformats.org/officeDocument/2006/relationships/slideLayout" Target="/ppt/slideLayouts/slideLayout6.xml" Id="Rc640f8b9cd6c4c3d" /><Relationship Type="http://schemas.openxmlformats.org/officeDocument/2006/relationships/notesSlide" Target="/ppt/notesSlides/notesSlide46.xml" Id="Rf4d27e253c0241ac" /></Relationships>
</file>

<file path=ppt/slides/_rels/slide47.xml.rels>&#65279;<?xml version="1.0" encoding="utf-8"?><Relationships xmlns="http://schemas.openxmlformats.org/package/2006/relationships"><Relationship Type="http://schemas.openxmlformats.org/officeDocument/2006/relationships/slideLayout" Target="/ppt/slideLayouts/slideLayout6.xml" Id="Rd038d953676d4ea5" /><Relationship Type="http://schemas.openxmlformats.org/officeDocument/2006/relationships/image" Target="/ppt/media/image15.png" Id="R2b2804856bb54242" /><Relationship Type="http://schemas.openxmlformats.org/officeDocument/2006/relationships/notesSlide" Target="/ppt/notesSlides/notesSlide47.xml" Id="Rb92314f2a7d04adb" /></Relationships>
</file>

<file path=ppt/slides/_rels/slide48.xml.rels>&#65279;<?xml version="1.0" encoding="utf-8"?><Relationships xmlns="http://schemas.openxmlformats.org/package/2006/relationships"><Relationship Type="http://schemas.openxmlformats.org/officeDocument/2006/relationships/slideLayout" Target="/ppt/slideLayouts/slideLayout6.xml" Id="R76efb513a33e4380" /><Relationship Type="http://schemas.openxmlformats.org/officeDocument/2006/relationships/notesSlide" Target="/ppt/notesSlides/notesSlide48.xml" Id="Rd4d4cf6f7bf741d8" /></Relationships>
</file>

<file path=ppt/slides/_rels/slide49.xml.rels>&#65279;<?xml version="1.0" encoding="utf-8"?><Relationships xmlns="http://schemas.openxmlformats.org/package/2006/relationships"><Relationship Type="http://schemas.openxmlformats.org/officeDocument/2006/relationships/slideLayout" Target="/ppt/slideLayouts/slideLayout6.xml" Id="R9a667872a75548f8" /><Relationship Type="http://schemas.openxmlformats.org/officeDocument/2006/relationships/notesSlide" Target="/ppt/notesSlides/notesSlide49.xml" Id="R2db9c488fcfa4205" /></Relationships>
</file>

<file path=ppt/slides/_rels/slide50.xml.rels>&#65279;<?xml version="1.0" encoding="utf-8"?><Relationships xmlns="http://schemas.openxmlformats.org/package/2006/relationships"><Relationship Type="http://schemas.openxmlformats.org/officeDocument/2006/relationships/slideLayout" Target="/ppt/slideLayouts/slideLayout6.xml" Id="R192dbccc6a52454b" /><Relationship Type="http://schemas.openxmlformats.org/officeDocument/2006/relationships/image" Target="/ppt/media/image16.png" Id="R76da64b5bf9b4b35" /><Relationship Type="http://schemas.openxmlformats.org/officeDocument/2006/relationships/notesSlide" Target="/ppt/notesSlides/notesSlide50.xml" Id="R63a9906bc4194ba4" /></Relationships>
</file>

<file path=ppt/slides/_rels/slide51.xml.rels>&#65279;<?xml version="1.0" encoding="utf-8"?><Relationships xmlns="http://schemas.openxmlformats.org/package/2006/relationships"><Relationship Type="http://schemas.openxmlformats.org/officeDocument/2006/relationships/slideLayout" Target="/ppt/slideLayouts/slideLayout6.xml" Id="Rb870f964ae684499" /><Relationship Type="http://schemas.openxmlformats.org/officeDocument/2006/relationships/notesSlide" Target="/ppt/notesSlides/notesSlide51.xml" Id="R4592c75d6bc64b02" /></Relationships>
</file>

<file path=ppt/slides/_rels/slide52.xml.rels>&#65279;<?xml version="1.0" encoding="utf-8"?><Relationships xmlns="http://schemas.openxmlformats.org/package/2006/relationships"><Relationship Type="http://schemas.openxmlformats.org/officeDocument/2006/relationships/slideLayout" Target="/ppt/slideLayouts/slideLayout6.xml" Id="R38c7d0278b984693" /><Relationship Type="http://schemas.openxmlformats.org/officeDocument/2006/relationships/notesSlide" Target="/ppt/notesSlides/notesSlide52.xml" Id="Rc26e30f087a84006" /></Relationships>
</file>

<file path=ppt/slides/_rels/slide53.xml.rels>&#65279;<?xml version="1.0" encoding="utf-8"?><Relationships xmlns="http://schemas.openxmlformats.org/package/2006/relationships"><Relationship Type="http://schemas.openxmlformats.org/officeDocument/2006/relationships/slideLayout" Target="/ppt/slideLayouts/slideLayout6.xml" Id="R1e0fd45021534709" /><Relationship Type="http://schemas.openxmlformats.org/officeDocument/2006/relationships/image" Target="/ppt/media/image17.png" Id="Rd3d407ca33f54f61" /><Relationship Type="http://schemas.openxmlformats.org/officeDocument/2006/relationships/notesSlide" Target="/ppt/notesSlides/notesSlide53.xml" Id="R6d9e0b272cc148b8" /></Relationships>
</file>

<file path=ppt/slides/_rels/slide54.xml.rels>&#65279;<?xml version="1.0" encoding="utf-8"?><Relationships xmlns="http://schemas.openxmlformats.org/package/2006/relationships"><Relationship Type="http://schemas.openxmlformats.org/officeDocument/2006/relationships/slideLayout" Target="/ppt/slideLayouts/slideLayout6.xml" Id="R4d6d199f4c3e4935" /><Relationship Type="http://schemas.openxmlformats.org/officeDocument/2006/relationships/notesSlide" Target="/ppt/notesSlides/notesSlide54.xml" Id="R9ab39621dc9f412d" /></Relationships>
</file>

<file path=ppt/slides/_rels/slide55.xml.rels>&#65279;<?xml version="1.0" encoding="utf-8"?><Relationships xmlns="http://schemas.openxmlformats.org/package/2006/relationships"><Relationship Type="http://schemas.openxmlformats.org/officeDocument/2006/relationships/slideLayout" Target="/ppt/slideLayouts/slideLayout6.xml" Id="R51a7cfc8582f4ecd" /><Relationship Type="http://schemas.openxmlformats.org/officeDocument/2006/relationships/notesSlide" Target="/ppt/notesSlides/notesSlide55.xml" Id="R18e09ce7276847b5" /></Relationships>
</file>

<file path=ppt/slides/_rels/slide56.xml.rels>&#65279;<?xml version="1.0" encoding="utf-8"?><Relationships xmlns="http://schemas.openxmlformats.org/package/2006/relationships"><Relationship Type="http://schemas.openxmlformats.org/officeDocument/2006/relationships/slideLayout" Target="/ppt/slideLayouts/slideLayout6.xml" Id="Rce98e1b2080348ae" /><Relationship Type="http://schemas.openxmlformats.org/officeDocument/2006/relationships/image" Target="/ppt/media/image18.png" Id="R8680cece3155498b" /><Relationship Type="http://schemas.openxmlformats.org/officeDocument/2006/relationships/notesSlide" Target="/ppt/notesSlides/notesSlide56.xml" Id="R9d822960bab0460c" /></Relationships>
</file>

<file path=ppt/slides/_rels/slide57.xml.rels>&#65279;<?xml version="1.0" encoding="utf-8"?><Relationships xmlns="http://schemas.openxmlformats.org/package/2006/relationships"><Relationship Type="http://schemas.openxmlformats.org/officeDocument/2006/relationships/slideLayout" Target="/ppt/slideLayouts/slideLayout6.xml" Id="R04b9dd0af1c9451e" /><Relationship Type="http://schemas.openxmlformats.org/officeDocument/2006/relationships/notesSlide" Target="/ppt/notesSlides/notesSlide57.xml" Id="Ra32312c1e94a4c30" /></Relationships>
</file>

<file path=ppt/slides/_rels/slide58.xml.rels>&#65279;<?xml version="1.0" encoding="utf-8"?><Relationships xmlns="http://schemas.openxmlformats.org/package/2006/relationships"><Relationship Type="http://schemas.openxmlformats.org/officeDocument/2006/relationships/slideLayout" Target="/ppt/slideLayouts/slideLayout6.xml" Id="R900dc334c3f04fbc" /><Relationship Type="http://schemas.openxmlformats.org/officeDocument/2006/relationships/notesSlide" Target="/ppt/notesSlides/notesSlide58.xml" Id="R126ceac49d034074" /></Relationships>
</file>

<file path=ppt/slides/_rels/slide59.xml.rels>&#65279;<?xml version="1.0" encoding="utf-8"?><Relationships xmlns="http://schemas.openxmlformats.org/package/2006/relationships"><Relationship Type="http://schemas.openxmlformats.org/officeDocument/2006/relationships/slideLayout" Target="/ppt/slideLayouts/slideLayout6.xml" Id="Rd9d4a2a4f2d7435f" /><Relationship Type="http://schemas.openxmlformats.org/officeDocument/2006/relationships/notesSlide" Target="/ppt/notesSlides/notesSlide59.xml" Id="Ra7836c4f181049a0" /></Relationships>
</file>

<file path=ppt/slides/_rels/slide60.xml.rels>&#65279;<?xml version="1.0" encoding="utf-8"?><Relationships xmlns="http://schemas.openxmlformats.org/package/2006/relationships"><Relationship Type="http://schemas.openxmlformats.org/officeDocument/2006/relationships/slideLayout" Target="/ppt/slideLayouts/slideLayout6.xml" Id="R23e42b3ae8fb4001" /><Relationship Type="http://schemas.openxmlformats.org/officeDocument/2006/relationships/notesSlide" Target="/ppt/notesSlides/notesSlide60.xml" Id="R09c90f6591634efd" /></Relationships>
</file>

<file path=ppt/slides/_rels/slide61.xml.rels>&#65279;<?xml version="1.0" encoding="utf-8"?><Relationships xmlns="http://schemas.openxmlformats.org/package/2006/relationships"><Relationship Type="http://schemas.openxmlformats.org/officeDocument/2006/relationships/slideLayout" Target="/ppt/slideLayouts/slideLayout6.xml" Id="R26de01705c2f450f" /><Relationship Type="http://schemas.openxmlformats.org/officeDocument/2006/relationships/image" Target="/ppt/media/image19.png" Id="R6779ab5de7f64c83" /><Relationship Type="http://schemas.openxmlformats.org/officeDocument/2006/relationships/notesSlide" Target="/ppt/notesSlides/notesSlide61.xml" Id="Rfb215c2af5c64d24" /></Relationships>
</file>

<file path=ppt/slides/_rels/slide62.xml.rels>&#65279;<?xml version="1.0" encoding="utf-8"?><Relationships xmlns="http://schemas.openxmlformats.org/package/2006/relationships"><Relationship Type="http://schemas.openxmlformats.org/officeDocument/2006/relationships/slideLayout" Target="/ppt/slideLayouts/slideLayout6.xml" Id="R2509fb213b4646ca" /><Relationship Type="http://schemas.openxmlformats.org/officeDocument/2006/relationships/notesSlide" Target="/ppt/notesSlides/notesSlide62.xml" Id="R603eeddc97a4487b" /></Relationships>
</file>

<file path=ppt/slides/_rels/slide63.xml.rels>&#65279;<?xml version="1.0" encoding="utf-8"?><Relationships xmlns="http://schemas.openxmlformats.org/package/2006/relationships"><Relationship Type="http://schemas.openxmlformats.org/officeDocument/2006/relationships/slideLayout" Target="/ppt/slideLayouts/slideLayout6.xml" Id="R68a7844b9e7947bf" /><Relationship Type="http://schemas.openxmlformats.org/officeDocument/2006/relationships/image" Target="/ppt/media/image20.png" Id="Rbb167101c1fe4e8c" /><Relationship Type="http://schemas.openxmlformats.org/officeDocument/2006/relationships/notesSlide" Target="/ppt/notesSlides/notesSlide63.xml" Id="R913f9b301e5247b8" /></Relationships>
</file>

<file path=ppt/slides/_rels/slide64.xml.rels>&#65279;<?xml version="1.0" encoding="utf-8"?><Relationships xmlns="http://schemas.openxmlformats.org/package/2006/relationships"><Relationship Type="http://schemas.openxmlformats.org/officeDocument/2006/relationships/slideLayout" Target="/ppt/slideLayouts/slideLayout6.xml" Id="R4bd3b0075d744f20" /><Relationship Type="http://schemas.openxmlformats.org/officeDocument/2006/relationships/notesSlide" Target="/ppt/notesSlides/notesSlide64.xml" Id="R30e7b1ba258c47f5" /></Relationships>
</file>

<file path=ppt/slides/_rels/slide65.xml.rels>&#65279;<?xml version="1.0" encoding="utf-8"?><Relationships xmlns="http://schemas.openxmlformats.org/package/2006/relationships"><Relationship Type="http://schemas.openxmlformats.org/officeDocument/2006/relationships/slideLayout" Target="/ppt/slideLayouts/slideLayout6.xml" Id="Rbc15d330b55d4f86" /><Relationship Type="http://schemas.openxmlformats.org/officeDocument/2006/relationships/notesSlide" Target="/ppt/notesSlides/notesSlide65.xml" Id="R27cf4a30946e43e0" /></Relationships>
</file>

<file path=ppt/slides/_rels/slide66.xml.rels>&#65279;<?xml version="1.0" encoding="utf-8"?><Relationships xmlns="http://schemas.openxmlformats.org/package/2006/relationships"><Relationship Type="http://schemas.openxmlformats.org/officeDocument/2006/relationships/slideLayout" Target="/ppt/slideLayouts/slideLayout6.xml" Id="R766b1e3bc72645bd" /><Relationship Type="http://schemas.openxmlformats.org/officeDocument/2006/relationships/image" Target="/ppt/media/image21.png" Id="Rd364560e0dc1470a" /><Relationship Type="http://schemas.openxmlformats.org/officeDocument/2006/relationships/notesSlide" Target="/ppt/notesSlides/notesSlide66.xml" Id="R881536b24a444767" /></Relationships>
</file>

<file path=ppt/slides/_rels/slide67.xml.rels>&#65279;<?xml version="1.0" encoding="utf-8"?><Relationships xmlns="http://schemas.openxmlformats.org/package/2006/relationships"><Relationship Type="http://schemas.openxmlformats.org/officeDocument/2006/relationships/slideLayout" Target="/ppt/slideLayouts/slideLayout6.xml" Id="R00411af1cf544e91" /><Relationship Type="http://schemas.openxmlformats.org/officeDocument/2006/relationships/notesSlide" Target="/ppt/notesSlides/notesSlide67.xml" Id="R43f02d1ab0c04a5e" /></Relationships>
</file>

<file path=ppt/slides/_rels/slide68.xml.rels>&#65279;<?xml version="1.0" encoding="utf-8"?><Relationships xmlns="http://schemas.openxmlformats.org/package/2006/relationships"><Relationship Type="http://schemas.openxmlformats.org/officeDocument/2006/relationships/slideLayout" Target="/ppt/slideLayouts/slideLayout6.xml" Id="R847d67193fad423b" /><Relationship Type="http://schemas.openxmlformats.org/officeDocument/2006/relationships/notesSlide" Target="/ppt/notesSlides/notesSlide68.xml" Id="R1d18bd3f779040f7" /></Relationships>
</file>

<file path=ppt/slides/_rels/slide69.xml.rels>&#65279;<?xml version="1.0" encoding="utf-8"?><Relationships xmlns="http://schemas.openxmlformats.org/package/2006/relationships"><Relationship Type="http://schemas.openxmlformats.org/officeDocument/2006/relationships/slideLayout" Target="/ppt/slideLayouts/slideLayout6.xml" Id="R6a3f574d7d034d74" /><Relationship Type="http://schemas.openxmlformats.org/officeDocument/2006/relationships/image" Target="/ppt/media/image22.png" Id="R1f2afca9ff424806" /><Relationship Type="http://schemas.openxmlformats.org/officeDocument/2006/relationships/notesSlide" Target="/ppt/notesSlides/notesSlide69.xml" Id="R71ec8a1152f748e5" /></Relationships>
</file>

<file path=ppt/slides/_rels/slide70.xml.rels>&#65279;<?xml version="1.0" encoding="utf-8"?><Relationships xmlns="http://schemas.openxmlformats.org/package/2006/relationships"><Relationship Type="http://schemas.openxmlformats.org/officeDocument/2006/relationships/slideLayout" Target="/ppt/slideLayouts/slideLayout6.xml" Id="R19b12994a9794ceb" /><Relationship Type="http://schemas.openxmlformats.org/officeDocument/2006/relationships/notesSlide" Target="/ppt/notesSlides/notesSlide70.xml" Id="Rbeef096410f648e6" /></Relationships>
</file>

<file path=ppt/slides/_rels/slide71.xml.rels>&#65279;<?xml version="1.0" encoding="utf-8"?><Relationships xmlns="http://schemas.openxmlformats.org/package/2006/relationships"><Relationship Type="http://schemas.openxmlformats.org/officeDocument/2006/relationships/slideLayout" Target="/ppt/slideLayouts/slideLayout6.xml" Id="R5a241f4d4a894a66" /><Relationship Type="http://schemas.openxmlformats.org/officeDocument/2006/relationships/notesSlide" Target="/ppt/notesSlides/notesSlide71.xml" Id="R959245da01cf4cbc" /></Relationships>
</file>

<file path=ppt/slides/_rels/slide72.xml.rels>&#65279;<?xml version="1.0" encoding="utf-8"?><Relationships xmlns="http://schemas.openxmlformats.org/package/2006/relationships"><Relationship Type="http://schemas.openxmlformats.org/officeDocument/2006/relationships/slideLayout" Target="/ppt/slideLayouts/slideLayout6.xml" Id="R2c579d264b99478a" /><Relationship Type="http://schemas.openxmlformats.org/officeDocument/2006/relationships/image" Target="/ppt/media/image23.png" Id="Rf1832a514cd84b70" /><Relationship Type="http://schemas.openxmlformats.org/officeDocument/2006/relationships/notesSlide" Target="/ppt/notesSlides/notesSlide72.xml" Id="R85e97459373a4ea1" /></Relationships>
</file>

<file path=ppt/slides/_rels/slide73.xml.rels>&#65279;<?xml version="1.0" encoding="utf-8"?><Relationships xmlns="http://schemas.openxmlformats.org/package/2006/relationships"><Relationship Type="http://schemas.openxmlformats.org/officeDocument/2006/relationships/slideLayout" Target="/ppt/slideLayouts/slideLayout6.xml" Id="R9c24816f78e54460" /><Relationship Type="http://schemas.openxmlformats.org/officeDocument/2006/relationships/notesSlide" Target="/ppt/notesSlides/notesSlide73.xml" Id="R37fea03821984782" /></Relationships>
</file>

<file path=ppt/slides/_rels/slide74.xml.rels>&#65279;<?xml version="1.0" encoding="utf-8"?><Relationships xmlns="http://schemas.openxmlformats.org/package/2006/relationships"><Relationship Type="http://schemas.openxmlformats.org/officeDocument/2006/relationships/slideLayout" Target="/ppt/slideLayouts/slideLayout6.xml" Id="Rdd83454b28f84ebb" /><Relationship Type="http://schemas.openxmlformats.org/officeDocument/2006/relationships/notesSlide" Target="/ppt/notesSlides/notesSlide74.xml" Id="Raae42080fc024dae" /></Relationships>
</file>

<file path=ppt/slides/_rels/slide75.xml.rels>&#65279;<?xml version="1.0" encoding="utf-8"?><Relationships xmlns="http://schemas.openxmlformats.org/package/2006/relationships"><Relationship Type="http://schemas.openxmlformats.org/officeDocument/2006/relationships/slideLayout" Target="/ppt/slideLayouts/slideLayout6.xml" Id="R939a5f973c4d4ff6" /><Relationship Type="http://schemas.openxmlformats.org/officeDocument/2006/relationships/image" Target="/ppt/media/image24.png" Id="R562cdcabecbd4cdf" /><Relationship Type="http://schemas.openxmlformats.org/officeDocument/2006/relationships/notesSlide" Target="/ppt/notesSlides/notesSlide75.xml" Id="R9d8b706e10dc4311" /></Relationships>
</file>

<file path=ppt/slides/_rels/slide76.xml.rels>&#65279;<?xml version="1.0" encoding="utf-8"?><Relationships xmlns="http://schemas.openxmlformats.org/package/2006/relationships"><Relationship Type="http://schemas.openxmlformats.org/officeDocument/2006/relationships/slideLayout" Target="/ppt/slideLayouts/slideLayout6.xml" Id="Re6fc9ab9f2a24570" /><Relationship Type="http://schemas.openxmlformats.org/officeDocument/2006/relationships/notesSlide" Target="/ppt/notesSlides/notesSlide76.xml" Id="R47689851077d4adb" /></Relationships>
</file>

<file path=ppt/slides/_rels/slide77.xml.rels>&#65279;<?xml version="1.0" encoding="utf-8"?><Relationships xmlns="http://schemas.openxmlformats.org/package/2006/relationships"><Relationship Type="http://schemas.openxmlformats.org/officeDocument/2006/relationships/slideLayout" Target="/ppt/slideLayouts/slideLayout6.xml" Id="R35df9933542b47bb" /><Relationship Type="http://schemas.openxmlformats.org/officeDocument/2006/relationships/notesSlide" Target="/ppt/notesSlides/notesSlide77.xml" Id="Reabfc96f3fd743cb" /></Relationships>
</file>

<file path=ppt/slides/_rels/slide78.xml.rels>&#65279;<?xml version="1.0" encoding="utf-8"?><Relationships xmlns="http://schemas.openxmlformats.org/package/2006/relationships"><Relationship Type="http://schemas.openxmlformats.org/officeDocument/2006/relationships/slideLayout" Target="/ppt/slideLayouts/slideLayout6.xml" Id="R852ce3b673294593" /><Relationship Type="http://schemas.openxmlformats.org/officeDocument/2006/relationships/notesSlide" Target="/ppt/notesSlides/notesSlide78.xml" Id="R1a619049b9804c3c" /></Relationships>
</file>

<file path=ppt/slides/_rels/slide79.xml.rels>&#65279;<?xml version="1.0" encoding="utf-8"?><Relationships xmlns="http://schemas.openxmlformats.org/package/2006/relationships"><Relationship Type="http://schemas.openxmlformats.org/officeDocument/2006/relationships/slideLayout" Target="/ppt/slideLayouts/slideLayout6.xml" Id="R49b9780bab4c471a" /><Relationship Type="http://schemas.openxmlformats.org/officeDocument/2006/relationships/notesSlide" Target="/ppt/notesSlides/notesSlide79.xml" Id="R0d4fc1159e4d4d70" /></Relationships>
</file>

<file path=ppt/slides/_rels/slide80.xml.rels>&#65279;<?xml version="1.0" encoding="utf-8"?><Relationships xmlns="http://schemas.openxmlformats.org/package/2006/relationships"><Relationship Type="http://schemas.openxmlformats.org/officeDocument/2006/relationships/slideLayout" Target="/ppt/slideLayouts/slideLayout6.xml" Id="R75bfaf42d2024f07" /><Relationship Type="http://schemas.openxmlformats.org/officeDocument/2006/relationships/image" Target="/ppt/media/image25.png" Id="R381d9363ed564650" /><Relationship Type="http://schemas.openxmlformats.org/officeDocument/2006/relationships/notesSlide" Target="/ppt/notesSlides/notesSlide80.xml" Id="Rd5bdfd316bb84029" /></Relationships>
</file>

<file path=ppt/slides/_rels/slide81.xml.rels>&#65279;<?xml version="1.0" encoding="utf-8"?><Relationships xmlns="http://schemas.openxmlformats.org/package/2006/relationships"><Relationship Type="http://schemas.openxmlformats.org/officeDocument/2006/relationships/slideLayout" Target="/ppt/slideLayouts/slideLayout6.xml" Id="Rcbe0df18ef73457c" /><Relationship Type="http://schemas.openxmlformats.org/officeDocument/2006/relationships/notesSlide" Target="/ppt/notesSlides/notesSlide81.xml" Id="Rff43f18dd84a4d16" /></Relationships>
</file>

<file path=ppt/slides/_rels/slide82.xml.rels>&#65279;<?xml version="1.0" encoding="utf-8"?><Relationships xmlns="http://schemas.openxmlformats.org/package/2006/relationships"><Relationship Type="http://schemas.openxmlformats.org/officeDocument/2006/relationships/slideLayout" Target="/ppt/slideLayouts/slideLayout6.xml" Id="R4def90557f164297" /><Relationship Type="http://schemas.openxmlformats.org/officeDocument/2006/relationships/image" Target="/ppt/media/image26.png" Id="Rf323fe60d7e54420" /><Relationship Type="http://schemas.openxmlformats.org/officeDocument/2006/relationships/notesSlide" Target="/ppt/notesSlides/notesSlide82.xml" Id="Rc282573dc3324e28" /></Relationships>
</file>

<file path=ppt/slides/_rels/slide83.xml.rels>&#65279;<?xml version="1.0" encoding="utf-8"?><Relationships xmlns="http://schemas.openxmlformats.org/package/2006/relationships"><Relationship Type="http://schemas.openxmlformats.org/officeDocument/2006/relationships/slideLayout" Target="/ppt/slideLayouts/slideLayout6.xml" Id="Re8dc8a5c5e374150" /><Relationship Type="http://schemas.openxmlformats.org/officeDocument/2006/relationships/notesSlide" Target="/ppt/notesSlides/notesSlide83.xml" Id="R9baa33e4fc1d4cdb" /></Relationships>
</file>

<file path=ppt/slides/_rels/slide84.xml.rels>&#65279;<?xml version="1.0" encoding="utf-8"?><Relationships xmlns="http://schemas.openxmlformats.org/package/2006/relationships"><Relationship Type="http://schemas.openxmlformats.org/officeDocument/2006/relationships/slideLayout" Target="/ppt/slideLayouts/slideLayout6.xml" Id="Re4541dc0ad69451a" /><Relationship Type="http://schemas.openxmlformats.org/officeDocument/2006/relationships/notesSlide" Target="/ppt/notesSlides/notesSlide84.xml" Id="Rf0fe178715a04ed0" /></Relationships>
</file>

<file path=ppt/slides/_rels/slide85.xml.rels>&#65279;<?xml version="1.0" encoding="utf-8"?><Relationships xmlns="http://schemas.openxmlformats.org/package/2006/relationships"><Relationship Type="http://schemas.openxmlformats.org/officeDocument/2006/relationships/slideLayout" Target="/ppt/slideLayouts/slideLayout6.xml" Id="Rb748f3551da948dd" /><Relationship Type="http://schemas.openxmlformats.org/officeDocument/2006/relationships/image" Target="/ppt/media/image27.png" Id="Rce6f80f3200848f9" /><Relationship Type="http://schemas.openxmlformats.org/officeDocument/2006/relationships/notesSlide" Target="/ppt/notesSlides/notesSlide85.xml" Id="Rc592d3d8f6004c5f" /></Relationships>
</file>

<file path=ppt/slides/_rels/slide86.xml.rels>&#65279;<?xml version="1.0" encoding="utf-8"?><Relationships xmlns="http://schemas.openxmlformats.org/package/2006/relationships"><Relationship Type="http://schemas.openxmlformats.org/officeDocument/2006/relationships/slideLayout" Target="/ppt/slideLayouts/slideLayout6.xml" Id="R683829c99d9f499a" /><Relationship Type="http://schemas.openxmlformats.org/officeDocument/2006/relationships/notesSlide" Target="/ppt/notesSlides/notesSlide86.xml" Id="R1341657a484f4f05" /></Relationships>
</file>

<file path=ppt/slides/_rels/slide87.xml.rels>&#65279;<?xml version="1.0" encoding="utf-8"?><Relationships xmlns="http://schemas.openxmlformats.org/package/2006/relationships"><Relationship Type="http://schemas.openxmlformats.org/officeDocument/2006/relationships/slideLayout" Target="/ppt/slideLayouts/slideLayout6.xml" Id="Rda664c42bcf14a02" /><Relationship Type="http://schemas.openxmlformats.org/officeDocument/2006/relationships/notesSlide" Target="/ppt/notesSlides/notesSlide87.xml" Id="R6fdc58d8c81249c8" /></Relationships>
</file>

<file path=ppt/slides/_rels/slide88.xml.rels>&#65279;<?xml version="1.0" encoding="utf-8"?><Relationships xmlns="http://schemas.openxmlformats.org/package/2006/relationships"><Relationship Type="http://schemas.openxmlformats.org/officeDocument/2006/relationships/slideLayout" Target="/ppt/slideLayouts/slideLayout6.xml" Id="Rd16a9fc7b7c64793" /><Relationship Type="http://schemas.openxmlformats.org/officeDocument/2006/relationships/image" Target="/ppt/media/image28.png" Id="R7e7d6bc316f94718" /><Relationship Type="http://schemas.openxmlformats.org/officeDocument/2006/relationships/notesSlide" Target="/ppt/notesSlides/notesSlide88.xml" Id="R4e2d7a5c68c54f51" /></Relationships>
</file>

<file path=ppt/slides/_rels/slide89.xml.rels>&#65279;<?xml version="1.0" encoding="utf-8"?><Relationships xmlns="http://schemas.openxmlformats.org/package/2006/relationships"><Relationship Type="http://schemas.openxmlformats.org/officeDocument/2006/relationships/slideLayout" Target="/ppt/slideLayouts/slideLayout6.xml" Id="R42eddb3f3d2147ab" /><Relationship Type="http://schemas.openxmlformats.org/officeDocument/2006/relationships/notesSlide" Target="/ppt/notesSlides/notesSlide89.xml" Id="R15e0592be3164ec9" /></Relationships>
</file>

<file path=ppt/slides/_rels/slide90.xml.rels>&#65279;<?xml version="1.0" encoding="utf-8"?><Relationships xmlns="http://schemas.openxmlformats.org/package/2006/relationships"><Relationship Type="http://schemas.openxmlformats.org/officeDocument/2006/relationships/slideLayout" Target="/ppt/slideLayouts/slideLayout6.xml" Id="Rd9de996ed9cb443f" /><Relationship Type="http://schemas.openxmlformats.org/officeDocument/2006/relationships/notesSlide" Target="/ppt/notesSlides/notesSlide90.xml" Id="R802906d277e04e02" /></Relationships>
</file>

<file path=ppt/slides/_rels/slide91.xml.rels>&#65279;<?xml version="1.0" encoding="utf-8"?><Relationships xmlns="http://schemas.openxmlformats.org/package/2006/relationships"><Relationship Type="http://schemas.openxmlformats.org/officeDocument/2006/relationships/slideLayout" Target="/ppt/slideLayouts/slideLayout6.xml" Id="R9318383bdf8c412c" /><Relationship Type="http://schemas.openxmlformats.org/officeDocument/2006/relationships/image" Target="/ppt/media/image29.png" Id="R2ba435616dec40b7" /><Relationship Type="http://schemas.openxmlformats.org/officeDocument/2006/relationships/notesSlide" Target="/ppt/notesSlides/notesSlide91.xml" Id="Rb3b536156773450f" /></Relationships>
</file>

<file path=ppt/slides/_rels/slide92.xml.rels>&#65279;<?xml version="1.0" encoding="utf-8"?><Relationships xmlns="http://schemas.openxmlformats.org/package/2006/relationships"><Relationship Type="http://schemas.openxmlformats.org/officeDocument/2006/relationships/slideLayout" Target="/ppt/slideLayouts/slideLayout6.xml" Id="Raa571802bcba4dc6" /><Relationship Type="http://schemas.openxmlformats.org/officeDocument/2006/relationships/notesSlide" Target="/ppt/notesSlides/notesSlide92.xml" Id="R750084fd87cc4dad" /></Relationships>
</file>

<file path=ppt/slides/_rels/slide93.xml.rels>&#65279;<?xml version="1.0" encoding="utf-8"?><Relationships xmlns="http://schemas.openxmlformats.org/package/2006/relationships"><Relationship Type="http://schemas.openxmlformats.org/officeDocument/2006/relationships/slideLayout" Target="/ppt/slideLayouts/slideLayout6.xml" Id="R8b5c4b0f51264fdd" /><Relationship Type="http://schemas.openxmlformats.org/officeDocument/2006/relationships/notesSlide" Target="/ppt/notesSlides/notesSlide93.xml" Id="Rc9f8cbc42c0e4e9d" /></Relationships>
</file>

<file path=ppt/slides/_rels/slide94.xml.rels>&#65279;<?xml version="1.0" encoding="utf-8"?><Relationships xmlns="http://schemas.openxmlformats.org/package/2006/relationships"><Relationship Type="http://schemas.openxmlformats.org/officeDocument/2006/relationships/slideLayout" Target="/ppt/slideLayouts/slideLayout6.xml" Id="R9cad0cd748db4270" /><Relationship Type="http://schemas.openxmlformats.org/officeDocument/2006/relationships/image" Target="/ppt/media/image30.png" Id="R1f9f711cd390499b" /><Relationship Type="http://schemas.openxmlformats.org/officeDocument/2006/relationships/notesSlide" Target="/ppt/notesSlides/notesSlide94.xml" Id="Ra65450f202e04b08" /></Relationships>
</file>

<file path=ppt/slides/_rels/slide95.xml.rels>&#65279;<?xml version="1.0" encoding="utf-8"?><Relationships xmlns="http://schemas.openxmlformats.org/package/2006/relationships"><Relationship Type="http://schemas.openxmlformats.org/officeDocument/2006/relationships/slideLayout" Target="/ppt/slideLayouts/slideLayout6.xml" Id="R2ff1e67b6e094e58" /><Relationship Type="http://schemas.openxmlformats.org/officeDocument/2006/relationships/notesSlide" Target="/ppt/notesSlides/notesSlide95.xml" Id="R551ac13df7ab4b2e" /></Relationships>
</file>

<file path=ppt/slides/_rels/slide96.xml.rels>&#65279;<?xml version="1.0" encoding="utf-8"?><Relationships xmlns="http://schemas.openxmlformats.org/package/2006/relationships"><Relationship Type="http://schemas.openxmlformats.org/officeDocument/2006/relationships/slideLayout" Target="/ppt/slideLayouts/slideLayout6.xml" Id="R68283816824a4530" /><Relationship Type="http://schemas.openxmlformats.org/officeDocument/2006/relationships/notesSlide" Target="/ppt/notesSlides/notesSlide96.xml" Id="R151195e7cae34735" /></Relationships>
</file>

<file path=ppt/slides/_rels/slide97.xml.rels>&#65279;<?xml version="1.0" encoding="utf-8"?><Relationships xmlns="http://schemas.openxmlformats.org/package/2006/relationships"><Relationship Type="http://schemas.openxmlformats.org/officeDocument/2006/relationships/slideLayout" Target="/ppt/slideLayouts/slideLayout6.xml" Id="R752bf4afb8ea4be1" /><Relationship Type="http://schemas.openxmlformats.org/officeDocument/2006/relationships/notesSlide" Target="/ppt/notesSlides/notesSlide97.xml" Id="R7837272d94b54e89" /></Relationships>
</file>

<file path=ppt/slides/_rels/slide98.xml.rels>&#65279;<?xml version="1.0" encoding="utf-8"?><Relationships xmlns="http://schemas.openxmlformats.org/package/2006/relationships"><Relationship Type="http://schemas.openxmlformats.org/officeDocument/2006/relationships/slideLayout" Target="/ppt/slideLayouts/slideLayout6.xml" Id="R365302aa8ac147ac" /><Relationship Type="http://schemas.openxmlformats.org/officeDocument/2006/relationships/notesSlide" Target="/ppt/notesSlides/notesSlide98.xml" Id="Rf89aa0b9823e460a" /></Relationships>
</file>

<file path=ppt/slides/_rels/slide99.xml.rels>&#65279;<?xml version="1.0" encoding="utf-8"?><Relationships xmlns="http://schemas.openxmlformats.org/package/2006/relationships"><Relationship Type="http://schemas.openxmlformats.org/officeDocument/2006/relationships/slideLayout" Target="/ppt/slideLayouts/slideLayout6.xml" Id="R9509e23c19cd4850" /><Relationship Type="http://schemas.openxmlformats.org/officeDocument/2006/relationships/image" Target="/ppt/media/image31.png" Id="R0b9b5ed5caa34c69" /><Relationship Type="http://schemas.openxmlformats.org/officeDocument/2006/relationships/notesSlide" Target="/ppt/notesSlides/notesSlide99.xml" Id="R61b79004b0154f30"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6.xml" Id="Ra91ce14151504734" /><Relationship Type="http://schemas.openxmlformats.org/officeDocument/2006/relationships/notesSlide" Target="/ppt/notesSlides/notesSlide100.xml" Id="R839b1747e44e4ef4" /></Relationships>
</file>

<file path=ppt/slides/_rels/slide101.xml.rels>&#65279;<?xml version="1.0" encoding="utf-8"?><Relationships xmlns="http://schemas.openxmlformats.org/package/2006/relationships"><Relationship Type="http://schemas.openxmlformats.org/officeDocument/2006/relationships/slideLayout" Target="/ppt/slideLayouts/slideLayout6.xml" Id="Rf42f4b3c6c0b43ab" /><Relationship Type="http://schemas.openxmlformats.org/officeDocument/2006/relationships/image" Target="/ppt/media/image32.png" Id="Rbcde0178ef2f43a0" /><Relationship Type="http://schemas.openxmlformats.org/officeDocument/2006/relationships/notesSlide" Target="/ppt/notesSlides/notesSlide101.xml" Id="Rc58416e82a884cb9" /></Relationships>
</file>

<file path=ppt/slides/_rels/slide102.xml.rels>&#65279;<?xml version="1.0" encoding="utf-8"?><Relationships xmlns="http://schemas.openxmlformats.org/package/2006/relationships"><Relationship Type="http://schemas.openxmlformats.org/officeDocument/2006/relationships/slideLayout" Target="/ppt/slideLayouts/slideLayout6.xml" Id="Rdab9af1c8cb64784" /><Relationship Type="http://schemas.openxmlformats.org/officeDocument/2006/relationships/notesSlide" Target="/ppt/notesSlides/notesSlide102.xml" Id="Raa834bfcc581441d" /></Relationships>
</file>

<file path=ppt/slides/_rels/slide103.xml.rels>&#65279;<?xml version="1.0" encoding="utf-8"?><Relationships xmlns="http://schemas.openxmlformats.org/package/2006/relationships"><Relationship Type="http://schemas.openxmlformats.org/officeDocument/2006/relationships/slideLayout" Target="/ppt/slideLayouts/slideLayout6.xml" Id="R90e187c490614955" /><Relationship Type="http://schemas.openxmlformats.org/officeDocument/2006/relationships/notesSlide" Target="/ppt/notesSlides/notesSlide103.xml" Id="R9ae415570e4c413f" /></Relationships>
</file>

<file path=ppt/slides/_rels/slide104.xml.rels>&#65279;<?xml version="1.0" encoding="utf-8"?><Relationships xmlns="http://schemas.openxmlformats.org/package/2006/relationships"><Relationship Type="http://schemas.openxmlformats.org/officeDocument/2006/relationships/slideLayout" Target="/ppt/slideLayouts/slideLayout6.xml" Id="Reedc06f90e9c4522" /><Relationship Type="http://schemas.openxmlformats.org/officeDocument/2006/relationships/image" Target="/ppt/media/image33.png" Id="Ra5b8eb79c23e4608" /><Relationship Type="http://schemas.openxmlformats.org/officeDocument/2006/relationships/notesSlide" Target="/ppt/notesSlides/notesSlide104.xml" Id="Ra883405f59e24a84" /></Relationships>
</file>

<file path=ppt/slides/_rels/slide105.xml.rels>&#65279;<?xml version="1.0" encoding="utf-8"?><Relationships xmlns="http://schemas.openxmlformats.org/package/2006/relationships"><Relationship Type="http://schemas.openxmlformats.org/officeDocument/2006/relationships/slideLayout" Target="/ppt/slideLayouts/slideLayout6.xml" Id="R5585e3532c1a442c" /><Relationship Type="http://schemas.openxmlformats.org/officeDocument/2006/relationships/notesSlide" Target="/ppt/notesSlides/notesSlide105.xml" Id="R7759c4f08ea04883" /></Relationships>
</file>

<file path=ppt/slides/_rels/slide106.xml.rels>&#65279;<?xml version="1.0" encoding="utf-8"?><Relationships xmlns="http://schemas.openxmlformats.org/package/2006/relationships"><Relationship Type="http://schemas.openxmlformats.org/officeDocument/2006/relationships/slideLayout" Target="/ppt/slideLayouts/slideLayout6.xml" Id="R1b38b97b17c04ee2" /><Relationship Type="http://schemas.openxmlformats.org/officeDocument/2006/relationships/notesSlide" Target="/ppt/notesSlides/notesSlide106.xml" Id="R834118196d3e4426" /></Relationships>
</file>

<file path=ppt/slides/_rels/slide107.xml.rels>&#65279;<?xml version="1.0" encoding="utf-8"?><Relationships xmlns="http://schemas.openxmlformats.org/package/2006/relationships"><Relationship Type="http://schemas.openxmlformats.org/officeDocument/2006/relationships/slideLayout" Target="/ppt/slideLayouts/slideLayout6.xml" Id="Rf2d874b81510443f" /><Relationship Type="http://schemas.openxmlformats.org/officeDocument/2006/relationships/notesSlide" Target="/ppt/notesSlides/notesSlide107.xml" Id="R54142d6cb0044236" /></Relationships>
</file>

<file path=ppt/slides/_rels/slide108.xml.rels>&#65279;<?xml version="1.0" encoding="utf-8"?><Relationships xmlns="http://schemas.openxmlformats.org/package/2006/relationships"><Relationship Type="http://schemas.openxmlformats.org/officeDocument/2006/relationships/slideLayout" Target="/ppt/slideLayouts/slideLayout6.xml" Id="R25d1afb359bb4d75" /><Relationship Type="http://schemas.openxmlformats.org/officeDocument/2006/relationships/notesSlide" Target="/ppt/notesSlides/notesSlide108.xml" Id="R41e8e9460ce84cee" /></Relationships>
</file>

<file path=ppt/slides/_rels/slide109.xml.rels>&#65279;<?xml version="1.0" encoding="utf-8"?><Relationships xmlns="http://schemas.openxmlformats.org/package/2006/relationships"><Relationship Type="http://schemas.openxmlformats.org/officeDocument/2006/relationships/slideLayout" Target="/ppt/slideLayouts/slideLayout6.xml" Id="R6c695ad700c44063" /><Relationship Type="http://schemas.openxmlformats.org/officeDocument/2006/relationships/image" Target="/ppt/media/image34.png" Id="R987c73a1bc3d493d" /><Relationship Type="http://schemas.openxmlformats.org/officeDocument/2006/relationships/notesSlide" Target="/ppt/notesSlides/notesSlide109.xml" Id="R28dbe0cbaf7647cf" /></Relationships>
</file>

<file path=ppt/slides/_rels/slide110.xml.rels>&#65279;<?xml version="1.0" encoding="utf-8"?><Relationships xmlns="http://schemas.openxmlformats.org/package/2006/relationships"><Relationship Type="http://schemas.openxmlformats.org/officeDocument/2006/relationships/slideLayout" Target="/ppt/slideLayouts/slideLayout6.xml" Id="Rc9367fe45dc04d96" /><Relationship Type="http://schemas.openxmlformats.org/officeDocument/2006/relationships/notesSlide" Target="/ppt/notesSlides/notesSlide110.xml" Id="R719a91f319444c84" /></Relationships>
</file>

<file path=ppt/slides/_rels/slide111.xml.rels>&#65279;<?xml version="1.0" encoding="utf-8"?><Relationships xmlns="http://schemas.openxmlformats.org/package/2006/relationships"><Relationship Type="http://schemas.openxmlformats.org/officeDocument/2006/relationships/slideLayout" Target="/ppt/slideLayouts/slideLayout6.xml" Id="Re09346c4b9e24c57" /><Relationship Type="http://schemas.openxmlformats.org/officeDocument/2006/relationships/notesSlide" Target="/ppt/notesSlides/notesSlide111.xml" Id="Rbdde8ecf156644a1" /></Relationships>
</file>

<file path=ppt/slides/_rels/slide112.xml.rels>&#65279;<?xml version="1.0" encoding="utf-8"?><Relationships xmlns="http://schemas.openxmlformats.org/package/2006/relationships"><Relationship Type="http://schemas.openxmlformats.org/officeDocument/2006/relationships/slideLayout" Target="/ppt/slideLayouts/slideLayout6.xml" Id="R56045a70d8d4405a" /><Relationship Type="http://schemas.openxmlformats.org/officeDocument/2006/relationships/image" Target="/ppt/media/image35.png" Id="R9225ad2ae8564659" /><Relationship Type="http://schemas.openxmlformats.org/officeDocument/2006/relationships/notesSlide" Target="/ppt/notesSlides/notesSlide112.xml" Id="R802f3f7097cb420c" /></Relationships>
</file>

<file path=ppt/slides/_rels/slide113.xml.rels>&#65279;<?xml version="1.0" encoding="utf-8"?><Relationships xmlns="http://schemas.openxmlformats.org/package/2006/relationships"><Relationship Type="http://schemas.openxmlformats.org/officeDocument/2006/relationships/slideLayout" Target="/ppt/slideLayouts/slideLayout6.xml" Id="Ra2ac6b16a9d54ec9" /><Relationship Type="http://schemas.openxmlformats.org/officeDocument/2006/relationships/notesSlide" Target="/ppt/notesSlides/notesSlide113.xml" Id="R39fd0906842d49ad" /></Relationships>
</file>

<file path=ppt/slides/_rels/slide114.xml.rels>&#65279;<?xml version="1.0" encoding="utf-8"?><Relationships xmlns="http://schemas.openxmlformats.org/package/2006/relationships"><Relationship Type="http://schemas.openxmlformats.org/officeDocument/2006/relationships/slideLayout" Target="/ppt/slideLayouts/slideLayout6.xml" Id="Rccbd4cd6306a4c62" /><Relationship Type="http://schemas.openxmlformats.org/officeDocument/2006/relationships/notesSlide" Target="/ppt/notesSlides/notesSlide114.xml" Id="R3d7021ca6e794ff7" /></Relationships>
</file>

<file path=ppt/slides/_rels/slide115.xml.rels>&#65279;<?xml version="1.0" encoding="utf-8"?><Relationships xmlns="http://schemas.openxmlformats.org/package/2006/relationships"><Relationship Type="http://schemas.openxmlformats.org/officeDocument/2006/relationships/slideLayout" Target="/ppt/slideLayouts/slideLayout6.xml" Id="Rc5153d6c6d03493f" /><Relationship Type="http://schemas.openxmlformats.org/officeDocument/2006/relationships/image" Target="/ppt/media/image36.png" Id="Rce7327409ce5452b" /><Relationship Type="http://schemas.openxmlformats.org/officeDocument/2006/relationships/notesSlide" Target="/ppt/notesSlides/notesSlide115.xml" Id="Ra4e114c4a1344b43" /></Relationships>
</file>

<file path=ppt/slides/_rels/slide116.xml.rels>&#65279;<?xml version="1.0" encoding="utf-8"?><Relationships xmlns="http://schemas.openxmlformats.org/package/2006/relationships"><Relationship Type="http://schemas.openxmlformats.org/officeDocument/2006/relationships/slideLayout" Target="/ppt/slideLayouts/slideLayout6.xml" Id="R48c3b22da1364887" /><Relationship Type="http://schemas.openxmlformats.org/officeDocument/2006/relationships/notesSlide" Target="/ppt/notesSlides/notesSlide116.xml" Id="R2f70cdf2c4b84cfa" /></Relationships>
</file>

<file path=ppt/slides/_rels/slide117.xml.rels>&#65279;<?xml version="1.0" encoding="utf-8"?><Relationships xmlns="http://schemas.openxmlformats.org/package/2006/relationships"><Relationship Type="http://schemas.openxmlformats.org/officeDocument/2006/relationships/slideLayout" Target="/ppt/slideLayouts/slideLayout6.xml" Id="R053f6cee0fd047db" /><Relationship Type="http://schemas.openxmlformats.org/officeDocument/2006/relationships/notesSlide" Target="/ppt/notesSlides/notesSlide117.xml" Id="R3932fc783ca94a63" /></Relationships>
</file>

<file path=ppt/slides/_rels/slide118.xml.rels>&#65279;<?xml version="1.0" encoding="utf-8"?><Relationships xmlns="http://schemas.openxmlformats.org/package/2006/relationships"><Relationship Type="http://schemas.openxmlformats.org/officeDocument/2006/relationships/slideLayout" Target="/ppt/slideLayouts/slideLayout6.xml" Id="Red1fcf9b74be4e15" /><Relationship Type="http://schemas.openxmlformats.org/officeDocument/2006/relationships/notesSlide" Target="/ppt/notesSlides/notesSlide118.xml" Id="R5e35ef5448414e04"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1D78B5E-0E54-4070-9035-148446D13E9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2" name="">
            <a:extLst xmlns:a="http://schemas.openxmlformats.org/drawingml/2006/main">
              <a:ext uri="{FF2B5EF4-FFF2-40B4-BE49-F238E27FC236}">
                <a16:creationId xmlns:a16="http://schemas.microsoft.com/office/drawing/2014/main" id="{0639F88B-AE8F-43D6-9145-A80C07A18CB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a:t>
            </a:r>
          </a:p>
        </p:txBody>
      </p:sp>
      <p:sp>
        <p:nvSpPr>
          <p:cNvPr id="3" name="">
            <a:extLst xmlns:a="http://schemas.openxmlformats.org/drawingml/2006/main">
              <a:ext uri="{FF2B5EF4-FFF2-40B4-BE49-F238E27FC236}">
                <a16:creationId xmlns:a16="http://schemas.microsoft.com/office/drawing/2014/main" id="{8D004A21-EF7C-4EB3-BE84-99979FC7B7C8}"/>
              </a:ext>
            </a:extLst>
          </p:cNvPr>
          <p:cNvSpPr>
            <a:spLocks xmlns:a="http://schemas.openxmlformats.org/drawingml/2006/main" noGrp="1"/>
          </p:cNvSpPr>
          <p:nvPr/>
        </p:nvSpPr>
        <p:spPr>
          <a:xfrm xmlns:a="http://schemas.openxmlformats.org/drawingml/2006/main">
            <a:off x="609600" y="723900"/>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DIGITALE BILDUNG / DIGITALE GRUNDBILDUNG</a:t>
            </a:r>
          </a:p>
        </p:txBody>
      </p:sp>
      <p:sp>
        <p:nvSpPr>
          <p:cNvPr id="4" name="">
            <a:extLst xmlns:a="http://schemas.openxmlformats.org/drawingml/2006/main">
              <a:ext uri="{FF2B5EF4-FFF2-40B4-BE49-F238E27FC236}">
                <a16:creationId xmlns:a16="http://schemas.microsoft.com/office/drawing/2014/main" id="{E847473F-FF51-4111-8015-1540C1F0C96A}"/>
              </a:ext>
            </a:extLst>
          </p:cNvPr>
          <p:cNvSpPr>
            <a:spLocks xmlns:a="http://schemas.openxmlformats.org/drawingml/2006/main" noGrp="1"/>
          </p:cNvSpPr>
          <p:nvPr/>
        </p:nvSpPr>
        <p:spPr>
          <a:xfrm xmlns:a="http://schemas.openxmlformats.org/drawingml/2006/main">
            <a:off x="609600" y="1790700"/>
            <a:ext cx="10477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300" b="0">
                <a:solidFill>
                  <a:srgbClr val="333333"/>
                </a:solidFill>
                <a:latin typeface="Bebas Neue"/>
                <a:ea typeface="Bebas Neue"/>
                <a:cs typeface="Bebas Neue"/>
              </a:defRPr>
            </a:pPr>
            <a:r>
              <a:rPr sz="6300" b="0">
                <a:solidFill>
                  <a:srgbClr val="333333"/>
                </a:solidFill>
                <a:latin typeface="Bebas Neue"/>
                <a:ea typeface="Bebas Neue"/>
                <a:cs typeface="Bebas Neue"/>
              </a:rPr>
              <a:t>3. Klasse</a:t>
            </a:r>
          </a:p>
        </p:txBody>
      </p:sp>
      <p:sp>
        <p:nvSpPr>
          <p:cNvPr id="5" name="">
            <a:extLst xmlns:a="http://schemas.openxmlformats.org/drawingml/2006/main">
              <a:ext uri="{FF2B5EF4-FFF2-40B4-BE49-F238E27FC236}">
                <a16:creationId xmlns:a16="http://schemas.microsoft.com/office/drawing/2014/main" id="{FF8A98EB-05DC-4484-BD36-69E315F78A05}"/>
              </a:ext>
            </a:extLst>
          </p:cNvPr>
          <p:cNvSpPr>
            <a:spLocks xmlns:a="http://schemas.openxmlformats.org/drawingml/2006/main" noGrp="1"/>
          </p:cNvSpPr>
          <p:nvPr/>
        </p:nvSpPr>
        <p:spPr>
          <a:xfrm xmlns:a="http://schemas.openxmlformats.org/drawingml/2006/main">
            <a:off x="609600" y="3171825"/>
            <a:ext cx="10382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Prüfen und Zusammenhänge verstehen</a:t>
            </a:r>
          </a:p>
        </p:txBody>
      </p:sp>
      <p:sp>
        <p:nvSpPr>
          <p:cNvPr id="6" name="">
            <a:extLst xmlns:a="http://schemas.openxmlformats.org/drawingml/2006/main">
              <a:ext uri="{FF2B5EF4-FFF2-40B4-BE49-F238E27FC236}">
                <a16:creationId xmlns:a16="http://schemas.microsoft.com/office/drawing/2014/main" id="{DC5336E0-27FF-4256-BB55-6552B8282B08}"/>
              </a:ext>
            </a:extLst>
          </p:cNvPr>
          <p:cNvSpPr>
            <a:spLocks xmlns:a="http://schemas.openxmlformats.org/drawingml/2006/main" noGrp="1"/>
          </p:cNvSpPr>
          <p:nvPr/>
        </p:nvSpPr>
        <p:spPr>
          <a:xfrm xmlns:a="http://schemas.openxmlformats.org/drawingml/2006/main">
            <a:off x="609600" y="5048250"/>
            <a:ext cx="8572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666666"/>
                </a:solidFill>
                <a:latin typeface="Argentum Sans"/>
                <a:ea typeface="Argentum Sans"/>
                <a:cs typeface="Argentum Sans"/>
              </a:defRPr>
            </a:pPr>
            <a:r>
              <a:rPr sz="2100" b="0">
                <a:solidFill>
                  <a:srgbClr val="666666"/>
                </a:solidFill>
                <a:latin typeface="Argentum Sans"/>
                <a:ea typeface="Argentum Sans"/>
                <a:cs typeface="Argentum Sans"/>
              </a:rPr>
              <a:t>6 Themen für den Unterricht</a:t>
            </a:r>
          </a:p>
        </p:txBody>
      </p:sp>
    </p:spTree>
    <p:extLst>
      <p:ext uri="{BB962C8B-B14F-4D97-AF65-F5344CB8AC3E}">
        <p14:creationId xmlns:p14="http://schemas.microsoft.com/office/powerpoint/2010/main" val="3149364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5763893-7388-4790-9810-394184A6BF0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7. Schulstufe</a:t>
            </a:r>
          </a:p>
        </p:txBody>
      </p:sp>
      <p:sp>
        <p:nvSpPr>
          <p:cNvPr id="2" name="">
            <a:extLst xmlns:a="http://schemas.openxmlformats.org/drawingml/2006/main">
              <a:ext uri="{FF2B5EF4-FFF2-40B4-BE49-F238E27FC236}">
                <a16:creationId xmlns:a16="http://schemas.microsoft.com/office/drawing/2014/main" id="{DDF06523-09F4-4962-AB1A-0774F2E041A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Unsere Themen</a:t>
            </a:r>
          </a:p>
        </p:txBody>
      </p:sp>
      <p:sp>
        <p:nvSpPr>
          <p:cNvPr id="3" name="">
            <a:extLst xmlns:a="http://schemas.openxmlformats.org/drawingml/2006/main">
              <a:ext uri="{FF2B5EF4-FFF2-40B4-BE49-F238E27FC236}">
                <a16:creationId xmlns:a16="http://schemas.microsoft.com/office/drawing/2014/main" id="{F1139345-3DCD-4D60-9BFA-21F559485E6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88639822-6BD0-4B03-A479-4AAF30F0701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a:t>
            </a:r>
          </a:p>
        </p:txBody>
      </p:sp>
      <p:sp>
        <p:nvSpPr>
          <p:cNvPr id="5" name="">
            <a:extLst xmlns:a="http://schemas.openxmlformats.org/drawingml/2006/main">
              <a:ext uri="{FF2B5EF4-FFF2-40B4-BE49-F238E27FC236}">
                <a16:creationId xmlns:a16="http://schemas.microsoft.com/office/drawing/2014/main" id="{ACF5ADB9-C2E8-4D0F-AC1A-0F4C3F57E601}"/>
              </a:ext>
            </a:extLst>
          </p:cNvPr>
          <p:cNvSpPr>
            <a:spLocks xmlns:a="http://schemas.openxmlformats.org/drawingml/2006/main" noGrp="1"/>
          </p:cNvSpPr>
          <p:nvPr/>
        </p:nvSpPr>
        <p:spPr>
          <a:xfrm xmlns:a="http://schemas.openxmlformats.org/drawingml/2006/main">
            <a:off x="609600" y="2000250"/>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F18ACE66-A5E2-4728-91BF-A858B3C4E315}"/>
              </a:ext>
            </a:extLst>
          </p:cNvPr>
          <p:cNvSpPr>
            <a:spLocks xmlns:a="http://schemas.openxmlformats.org/drawingml/2006/main" noGrp="1"/>
          </p:cNvSpPr>
          <p:nvPr/>
        </p:nvSpPr>
        <p:spPr>
          <a:xfrm xmlns:a="http://schemas.openxmlformats.org/drawingml/2006/main">
            <a:off x="1457325" y="2000250"/>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Wer bestimmt meinen Feed</a:t>
            </a:r>
          </a:p>
        </p:txBody>
      </p:sp>
      <p:sp>
        <p:nvSpPr>
          <p:cNvPr id="7" name="">
            <a:extLst xmlns:a="http://schemas.openxmlformats.org/drawingml/2006/main">
              <a:ext uri="{FF2B5EF4-FFF2-40B4-BE49-F238E27FC236}">
                <a16:creationId xmlns:a16="http://schemas.microsoft.com/office/drawing/2014/main" id="{2F819331-B0B5-4A26-A7E1-23A044F02ACE}"/>
              </a:ext>
            </a:extLst>
          </p:cNvPr>
          <p:cNvSpPr>
            <a:spLocks xmlns:a="http://schemas.openxmlformats.org/drawingml/2006/main" noGrp="1"/>
          </p:cNvSpPr>
          <p:nvPr/>
        </p:nvSpPr>
        <p:spPr>
          <a:xfrm xmlns:a="http://schemas.openxmlformats.org/drawingml/2006/main">
            <a:off x="609600" y="2657475"/>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6B6F1700-81A6-4D24-8E91-D6850298C91E}"/>
              </a:ext>
            </a:extLst>
          </p:cNvPr>
          <p:cNvSpPr>
            <a:spLocks xmlns:a="http://schemas.openxmlformats.org/drawingml/2006/main" noGrp="1"/>
          </p:cNvSpPr>
          <p:nvPr/>
        </p:nvSpPr>
        <p:spPr>
          <a:xfrm xmlns:a="http://schemas.openxmlformats.org/drawingml/2006/main">
            <a:off x="1457325" y="2657475"/>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Daten prüfen statt voreilig urteilen</a:t>
            </a:r>
          </a:p>
        </p:txBody>
      </p:sp>
      <p:sp>
        <p:nvSpPr>
          <p:cNvPr id="9" name="">
            <a:extLst xmlns:a="http://schemas.openxmlformats.org/drawingml/2006/main">
              <a:ext uri="{FF2B5EF4-FFF2-40B4-BE49-F238E27FC236}">
                <a16:creationId xmlns:a16="http://schemas.microsoft.com/office/drawing/2014/main" id="{12ADCEF0-8C70-4D1D-888D-37A47D741F5D}"/>
              </a:ext>
            </a:extLst>
          </p:cNvPr>
          <p:cNvSpPr>
            <a:spLocks xmlns:a="http://schemas.openxmlformats.org/drawingml/2006/main" noGrp="1"/>
          </p:cNvSpPr>
          <p:nvPr/>
        </p:nvSpPr>
        <p:spPr>
          <a:xfrm xmlns:a="http://schemas.openxmlformats.org/drawingml/2006/main">
            <a:off x="609600" y="3314700"/>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201FFEAC-2024-4A4D-885E-BC80BE718A84}"/>
              </a:ext>
            </a:extLst>
          </p:cNvPr>
          <p:cNvSpPr>
            <a:spLocks xmlns:a="http://schemas.openxmlformats.org/drawingml/2006/main" noGrp="1"/>
          </p:cNvSpPr>
          <p:nvPr/>
        </p:nvSpPr>
        <p:spPr>
          <a:xfrm xmlns:a="http://schemas.openxmlformats.org/drawingml/2006/main">
            <a:off x="1457325" y="3314700"/>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Zusammenarbeiten in der Cloud</a:t>
            </a:r>
          </a:p>
        </p:txBody>
      </p:sp>
      <p:sp>
        <p:nvSpPr>
          <p:cNvPr id="11" name="">
            <a:extLst xmlns:a="http://schemas.openxmlformats.org/drawingml/2006/main">
              <a:ext uri="{FF2B5EF4-FFF2-40B4-BE49-F238E27FC236}">
                <a16:creationId xmlns:a16="http://schemas.microsoft.com/office/drawing/2014/main" id="{869D7A09-53EC-4AD7-8C63-70A0FCD5FEC7}"/>
              </a:ext>
            </a:extLst>
          </p:cNvPr>
          <p:cNvSpPr>
            <a:spLocks xmlns:a="http://schemas.openxmlformats.org/drawingml/2006/main" noGrp="1"/>
          </p:cNvSpPr>
          <p:nvPr/>
        </p:nvSpPr>
        <p:spPr>
          <a:xfrm xmlns:a="http://schemas.openxmlformats.org/drawingml/2006/main">
            <a:off x="609600" y="3971925"/>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C482A973-81FB-4E2B-95AD-331F952A78C4}"/>
              </a:ext>
            </a:extLst>
          </p:cNvPr>
          <p:cNvSpPr>
            <a:spLocks xmlns:a="http://schemas.openxmlformats.org/drawingml/2006/main" noGrp="1"/>
          </p:cNvSpPr>
          <p:nvPr/>
        </p:nvSpPr>
        <p:spPr>
          <a:xfrm xmlns:a="http://schemas.openxmlformats.org/drawingml/2006/main">
            <a:off x="1457325" y="3971925"/>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Digitale Identität bewusst gestalten</a:t>
            </a:r>
          </a:p>
        </p:txBody>
      </p:sp>
      <p:sp>
        <p:nvSpPr>
          <p:cNvPr id="13" name="">
            <a:extLst xmlns:a="http://schemas.openxmlformats.org/drawingml/2006/main">
              <a:ext uri="{FF2B5EF4-FFF2-40B4-BE49-F238E27FC236}">
                <a16:creationId xmlns:a16="http://schemas.microsoft.com/office/drawing/2014/main" id="{757CAFD5-FB57-4133-BBA6-D94D9F629C89}"/>
              </a:ext>
            </a:extLst>
          </p:cNvPr>
          <p:cNvSpPr>
            <a:spLocks xmlns:a="http://schemas.openxmlformats.org/drawingml/2006/main" noGrp="1"/>
          </p:cNvSpPr>
          <p:nvPr/>
        </p:nvSpPr>
        <p:spPr>
          <a:xfrm xmlns:a="http://schemas.openxmlformats.org/drawingml/2006/main">
            <a:off x="609600" y="4629150"/>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E845791F-B254-40DD-8AEA-F51E951358FA}"/>
              </a:ext>
            </a:extLst>
          </p:cNvPr>
          <p:cNvSpPr>
            <a:spLocks xmlns:a="http://schemas.openxmlformats.org/drawingml/2006/main" noGrp="1"/>
          </p:cNvSpPr>
          <p:nvPr/>
        </p:nvSpPr>
        <p:spPr>
          <a:xfrm xmlns:a="http://schemas.openxmlformats.org/drawingml/2006/main">
            <a:off x="1457325" y="4629150"/>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Vernetzte Dinge beurteilen</a:t>
            </a:r>
          </a:p>
        </p:txBody>
      </p:sp>
      <p:sp>
        <p:nvSpPr>
          <p:cNvPr id="15" name="">
            <a:extLst xmlns:a="http://schemas.openxmlformats.org/drawingml/2006/main">
              <a:ext uri="{FF2B5EF4-FFF2-40B4-BE49-F238E27FC236}">
                <a16:creationId xmlns:a16="http://schemas.microsoft.com/office/drawing/2014/main" id="{BF384A09-736E-4E35-BBEB-A26D8B41D774}"/>
              </a:ext>
            </a:extLst>
          </p:cNvPr>
          <p:cNvSpPr>
            <a:spLocks xmlns:a="http://schemas.openxmlformats.org/drawingml/2006/main" noGrp="1"/>
          </p:cNvSpPr>
          <p:nvPr/>
        </p:nvSpPr>
        <p:spPr>
          <a:xfrm xmlns:a="http://schemas.openxmlformats.org/drawingml/2006/main">
            <a:off x="609600" y="5286375"/>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06</a:t>
            </a:r>
          </a:p>
        </p:txBody>
      </p:sp>
      <p:sp>
        <p:nvSpPr>
          <p:cNvPr id="16" name="">
            <a:extLst xmlns:a="http://schemas.openxmlformats.org/drawingml/2006/main">
              <a:ext uri="{FF2B5EF4-FFF2-40B4-BE49-F238E27FC236}">
                <a16:creationId xmlns:a16="http://schemas.microsoft.com/office/drawing/2014/main" id="{0436F960-C608-4B1C-9096-F951BFBAA8D8}"/>
              </a:ext>
            </a:extLst>
          </p:cNvPr>
          <p:cNvSpPr>
            <a:spLocks xmlns:a="http://schemas.openxmlformats.org/drawingml/2006/main" noGrp="1"/>
          </p:cNvSpPr>
          <p:nvPr/>
        </p:nvSpPr>
        <p:spPr>
          <a:xfrm xmlns:a="http://schemas.openxmlformats.org/drawingml/2006/main">
            <a:off x="1457325" y="5286375"/>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Ein barrierearmes Lernquiz</a:t>
            </a:r>
          </a:p>
        </p:txBody>
      </p:sp>
    </p:spTree>
    <p:extLst>
      <p:ext uri="{BB962C8B-B14F-4D97-AF65-F5344CB8AC3E}">
        <p14:creationId xmlns:p14="http://schemas.microsoft.com/office/powerpoint/2010/main" val="212103206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A0E8385-3D36-4F53-A269-13870D91695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DEIN ALLTAG</a:t>
            </a:r>
          </a:p>
        </p:txBody>
      </p:sp>
      <p:sp>
        <p:nvSpPr>
          <p:cNvPr id="2" name="">
            <a:extLst xmlns:a="http://schemas.openxmlformats.org/drawingml/2006/main">
              <a:ext uri="{FF2B5EF4-FFF2-40B4-BE49-F238E27FC236}">
                <a16:creationId xmlns:a16="http://schemas.microsoft.com/office/drawing/2014/main" id="{CAC0DFDC-0B1A-4A00-8AE1-96AC7A9B0BE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Wer bestimmt meinen Feed</a:t>
            </a:r>
          </a:p>
        </p:txBody>
      </p:sp>
      <p:sp>
        <p:nvSpPr>
          <p:cNvPr id="3" name="">
            <a:extLst xmlns:a="http://schemas.openxmlformats.org/drawingml/2006/main">
              <a:ext uri="{FF2B5EF4-FFF2-40B4-BE49-F238E27FC236}">
                <a16:creationId xmlns:a16="http://schemas.microsoft.com/office/drawing/2014/main" id="{8C6F337F-6C47-40D3-8A6F-1AD17A627AF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ECD010A5-7B5C-478C-85D1-A119084D80A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a:t>
            </a:r>
          </a:p>
        </p:txBody>
      </p:sp>
      <p:sp>
        <p:nvSpPr>
          <p:cNvPr id="5" name="">
            <a:extLst xmlns:a="http://schemas.openxmlformats.org/drawingml/2006/main">
              <a:ext uri="{FF2B5EF4-FFF2-40B4-BE49-F238E27FC236}">
                <a16:creationId xmlns:a16="http://schemas.microsoft.com/office/drawing/2014/main" id="{4FBA2935-5217-4432-BBE7-4B0EB8D1825E}"/>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Zwei Personen öffnen ihren Feed und sehen fast nur unterschiedliche Verkehrsmittel. Entsteht dadurch auch ein anderes Bild vom Schulweg? Du vergleichst zwei erfundene Feeds und suchst ergänzende Informationen. So übst du, Beobachtungen von Vermutungen zu trennen und dir vor einer Entscheidung mehrere Perspektiven zu verschaffen.</a:t>
            </a:r>
          </a:p>
        </p:txBody>
      </p:sp>
      <p:sp>
        <p:nvSpPr>
          <p:cNvPr id="6" name="">
            <a:extLst xmlns:a="http://schemas.openxmlformats.org/drawingml/2006/main">
              <a:ext uri="{FF2B5EF4-FFF2-40B4-BE49-F238E27FC236}">
                <a16:creationId xmlns:a16="http://schemas.microsoft.com/office/drawing/2014/main" id="{E44FE9A4-930E-41AA-BB0D-04D147F3E9FD}"/>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450D4D72-288D-414F-BA8D-34EB92D54265}"/>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Zähle in Feed A die Auto- und Busbeiträge, in Feed B die Fahrrad- und Fußwegbeiträge. Schreibe zuerst nur auf, was sichtbar ist. Formuliere dann eine Frage zur Auswahl, deren Antwort du noch nicht kennst.</a:t>
            </a:r>
          </a:p>
        </p:txBody>
      </p:sp>
    </p:spTree>
    <p:extLst>
      <p:ext uri="{BB962C8B-B14F-4D97-AF65-F5344CB8AC3E}">
        <p14:creationId xmlns:p14="http://schemas.microsoft.com/office/powerpoint/2010/main" val="58760824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146A93A-BADC-4C56-8FE1-CC4E373A9AB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5 UNTERRICHTSEINHEITEN</a:t>
            </a:r>
          </a:p>
        </p:txBody>
      </p:sp>
      <p:sp>
        <p:nvSpPr>
          <p:cNvPr id="2" name="">
            <a:extLst xmlns:a="http://schemas.openxmlformats.org/drawingml/2006/main">
              <a:ext uri="{FF2B5EF4-FFF2-40B4-BE49-F238E27FC236}">
                <a16:creationId xmlns:a16="http://schemas.microsoft.com/office/drawing/2014/main" id="{F1FD480F-06D8-43A3-8BD1-076B0B43A13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Wer bestimmt meinen Feed</a:t>
            </a:r>
          </a:p>
        </p:txBody>
      </p:sp>
      <p:sp>
        <p:nvSpPr>
          <p:cNvPr id="3" name="">
            <a:extLst xmlns:a="http://schemas.openxmlformats.org/drawingml/2006/main">
              <a:ext uri="{FF2B5EF4-FFF2-40B4-BE49-F238E27FC236}">
                <a16:creationId xmlns:a16="http://schemas.microsoft.com/office/drawing/2014/main" id="{E342D514-21D0-43E4-9828-D70DA79BA9F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12DA84D0-87AE-4937-BB91-66EE1238316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a:t>
            </a:r>
          </a:p>
        </p:txBody>
      </p:sp>
      <p:sp>
        <p:nvSpPr>
          <p:cNvPr id="5" name="">
            <a:extLst xmlns:a="http://schemas.openxmlformats.org/drawingml/2006/main">
              <a:ext uri="{FF2B5EF4-FFF2-40B4-BE49-F238E27FC236}">
                <a16:creationId xmlns:a16="http://schemas.microsoft.com/office/drawing/2014/main" id="{D8AB4B8F-5D82-4858-AAED-943E2C2BFFB6}"/>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02E14E30-E430-45F4-9ECC-1BC639AA3101}"/>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sichtbare Medienauswahl von Vermutungen über ihre Ursachen unterscheiden.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 Recherche planen und Quellen zu einer Teilfrage vergleichen.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Wirkung und Auslassungen unterschiedlicher Darstellungen erklären.</a:t>
            </a:r>
          </a:p>
        </p:txBody>
      </p:sp>
      <p:sp>
        <p:nvSpPr>
          <p:cNvPr id="7" name="">
            <a:extLst xmlns:a="http://schemas.openxmlformats.org/drawingml/2006/main">
              <a:ext uri="{FF2B5EF4-FFF2-40B4-BE49-F238E27FC236}">
                <a16:creationId xmlns:a16="http://schemas.microsoft.com/office/drawing/2014/main" id="{843B6F45-79CA-420F-9EA5-70FB013063BA}"/>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84DA6F52-9BC5-491A-9A53-E2C16E4B4564}"/>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 dreiseitiger Mediencheck als PDF mit Recherche, Feedvergleich und begründeter Empfehlung.</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a44907f750264bd1"/>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DAB542ED-5388-4270-B9E3-67EEB46B9652}"/>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9386488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C9A9573-5B6B-4066-A1D3-BF722B19694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VORBEREITUNG</a:t>
            </a:r>
          </a:p>
        </p:txBody>
      </p:sp>
      <p:sp>
        <p:nvSpPr>
          <p:cNvPr id="2" name="">
            <a:extLst xmlns:a="http://schemas.openxmlformats.org/drawingml/2006/main">
              <a:ext uri="{FF2B5EF4-FFF2-40B4-BE49-F238E27FC236}">
                <a16:creationId xmlns:a16="http://schemas.microsoft.com/office/drawing/2014/main" id="{0D1E5F6C-7714-411B-A1B8-3CEE4A3020F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3F1F080A-B2C1-437C-8554-A8E76455B1B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0CF9DC8C-7279-4C70-84F8-AE524E63738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a:t>
            </a:r>
          </a:p>
        </p:txBody>
      </p:sp>
      <p:sp>
        <p:nvSpPr>
          <p:cNvPr id="5" name="">
            <a:extLst xmlns:a="http://schemas.openxmlformats.org/drawingml/2006/main">
              <a:ext uri="{FF2B5EF4-FFF2-40B4-BE49-F238E27FC236}">
                <a16:creationId xmlns:a16="http://schemas.microsoft.com/office/drawing/2014/main" id="{73286FBA-B4FD-4CEA-8EA0-7468F28E02A9}"/>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Word. Ablage und Abgabe: OneDrive. </a:t>
            </a:r>
          </a:p>
        </p:txBody>
      </p:sp>
      <p:sp>
        <p:nvSpPr>
          <p:cNvPr id="6" name="">
            <a:extLst xmlns:a="http://schemas.openxmlformats.org/drawingml/2006/main">
              <a:ext uri="{FF2B5EF4-FFF2-40B4-BE49-F238E27FC236}">
                <a16:creationId xmlns:a16="http://schemas.microsoft.com/office/drawing/2014/main" id="{213B67A5-5737-40DD-AC1E-4509355CCEA7}"/>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Fiktive Feeds zum Thema Schulweg: Profil A sieht drei Beiträge über Autos und einen über Busse. Profil B sieht drei über Fahrräder und einen über Fußwege. Über Auswahlregeln, bezahlte Platzierungen und tatsächliche Interessen wissen wir nichts. Diese Karten simulieren Auswahl; sie sind keine Untersuchung eines realen Dienstes. Recherchefrage: Welche Informationen braucht man, um Verkehrsmittel für einen Schulweg fair zu vergleichen?</a:t>
            </a:r>
          </a:p>
        </p:txBody>
      </p:sp>
    </p:spTree>
    <p:extLst>
      <p:ext uri="{BB962C8B-B14F-4D97-AF65-F5344CB8AC3E}">
        <p14:creationId xmlns:p14="http://schemas.microsoft.com/office/powerpoint/2010/main" val="8202784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921F701-32C0-45FD-A19F-5E7368481E8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1 · ZUERST ANSEHEN</a:t>
            </a:r>
          </a:p>
        </p:txBody>
      </p:sp>
      <p:sp>
        <p:nvSpPr>
          <p:cNvPr id="2" name="">
            <a:extLst xmlns:a="http://schemas.openxmlformats.org/drawingml/2006/main">
              <a:ext uri="{FF2B5EF4-FFF2-40B4-BE49-F238E27FC236}">
                <a16:creationId xmlns:a16="http://schemas.microsoft.com/office/drawing/2014/main" id="{C9785FC7-B060-4C89-88D8-0C0EAC3A15F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19627946-1F4C-4628-9987-9434F01BFCD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97947b40ed094921"/>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36947139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F66D088-7FDD-4262-AC2C-42943FCD8CD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1 · GEMEINSAM NACHMACHEN</a:t>
            </a:r>
          </a:p>
        </p:txBody>
      </p:sp>
      <p:sp>
        <p:nvSpPr>
          <p:cNvPr id="2" name="">
            <a:extLst xmlns:a="http://schemas.openxmlformats.org/drawingml/2006/main">
              <a:ext uri="{FF2B5EF4-FFF2-40B4-BE49-F238E27FC236}">
                <a16:creationId xmlns:a16="http://schemas.microsoft.com/office/drawing/2014/main" id="{2115FF7F-94C7-4212-B656-529C619108A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Auswahl erkennen</a:t>
            </a:r>
          </a:p>
        </p:txBody>
      </p:sp>
      <p:sp>
        <p:nvSpPr>
          <p:cNvPr id="3" name="">
            <a:extLst xmlns:a="http://schemas.openxmlformats.org/drawingml/2006/main">
              <a:ext uri="{FF2B5EF4-FFF2-40B4-BE49-F238E27FC236}">
                <a16:creationId xmlns:a16="http://schemas.microsoft.com/office/drawing/2014/main" id="{8911BA0E-E184-4F8E-BEB6-9F0185DD2B1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A41A94EC-BF48-4449-9442-D11BAFADBED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a:t>
            </a:r>
          </a:p>
        </p:txBody>
      </p:sp>
      <p:sp>
        <p:nvSpPr>
          <p:cNvPr id="5" name="">
            <a:extLst xmlns:a="http://schemas.openxmlformats.org/drawingml/2006/main">
              <a:ext uri="{FF2B5EF4-FFF2-40B4-BE49-F238E27FC236}">
                <a16:creationId xmlns:a16="http://schemas.microsoft.com/office/drawing/2014/main" id="{0D3AC9D3-665B-47F3-BBE8-8EF5E5E9AE0D}"/>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99420336-51C9-401C-8918-CC16BB961975}"/>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01_Mediencheck.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2E6B821A-CCA3-4818-BDBF-6A953EEC5CF2}"/>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0A4572A2-5A73-45A8-9916-0F2A951B4033}"/>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„Auswahl erkennen“.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C94A5521-0F18-4EA4-9D48-11C14F54659E}"/>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C98AEE74-2147-4E57-9C13-DDFEBFA5B99F}"/>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„Feed A: 3 Auto, 1 Bus“. Ergänze darunter eine Begründung aus der Materialkarte.</a:t>
            </a:r>
          </a:p>
        </p:txBody>
      </p:sp>
      <p:sp>
        <p:nvSpPr>
          <p:cNvPr id="11" name="">
            <a:extLst xmlns:a="http://schemas.openxmlformats.org/drawingml/2006/main">
              <a:ext uri="{FF2B5EF4-FFF2-40B4-BE49-F238E27FC236}">
                <a16:creationId xmlns:a16="http://schemas.microsoft.com/office/drawing/2014/main" id="{8C3CB8FF-3686-4779-B480-B6A3E36C3A4D}"/>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F695D4EE-4C7C-40AD-A24C-CCA9027A887F}"/>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E5FADFC7-8040-42BA-89DD-2BE03F473F62}"/>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1E04E80E-8D57-4C24-A3D0-4F1E5ED6F4C9}"/>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K3_Mediencheck_Kennung; halte deinen eigenen Beitrag fest.</a:t>
            </a:r>
          </a:p>
        </p:txBody>
      </p:sp>
    </p:spTree>
    <p:extLst>
      <p:ext uri="{BB962C8B-B14F-4D97-AF65-F5344CB8AC3E}">
        <p14:creationId xmlns:p14="http://schemas.microsoft.com/office/powerpoint/2010/main" val="165197753"/>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3476EF5-3FD8-47E8-98BD-5107351ADB2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1 · 50 MINUTEN</a:t>
            </a:r>
          </a:p>
        </p:txBody>
      </p:sp>
      <p:sp>
        <p:nvSpPr>
          <p:cNvPr id="2" name="">
            <a:extLst xmlns:a="http://schemas.openxmlformats.org/drawingml/2006/main">
              <a:ext uri="{FF2B5EF4-FFF2-40B4-BE49-F238E27FC236}">
                <a16:creationId xmlns:a16="http://schemas.microsoft.com/office/drawing/2014/main" id="{8A625468-BC08-48EE-A48A-F56D2902867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Auswahl erkennen</a:t>
            </a:r>
          </a:p>
        </p:txBody>
      </p:sp>
      <p:sp>
        <p:nvSpPr>
          <p:cNvPr id="3" name="">
            <a:extLst xmlns:a="http://schemas.openxmlformats.org/drawingml/2006/main">
              <a:ext uri="{FF2B5EF4-FFF2-40B4-BE49-F238E27FC236}">
                <a16:creationId xmlns:a16="http://schemas.microsoft.com/office/drawing/2014/main" id="{02C0B161-5F99-45B8-AFA9-87EA4794FF4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92EB6D21-BBB7-4F51-8486-142E29726BF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a:t>
            </a:r>
          </a:p>
        </p:txBody>
      </p:sp>
      <p:sp>
        <p:nvSpPr>
          <p:cNvPr id="5" name="">
            <a:extLst xmlns:a="http://schemas.openxmlformats.org/drawingml/2006/main">
              <a:ext uri="{FF2B5EF4-FFF2-40B4-BE49-F238E27FC236}">
                <a16:creationId xmlns:a16="http://schemas.microsoft.com/office/drawing/2014/main" id="{3C00F39D-7533-4325-B4BD-A7059F0E6F4C}"/>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1FDC89EE-9C8D-4373-837B-1BEC847564E1}"/>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Vergleiche die beiden Feeds: Welche Perspektiven fehlen jeweils? Unterscheide Beobachtung und Vermutung über die Auswahl.</a:t>
            </a:r>
          </a:p>
        </p:txBody>
      </p:sp>
      <p:sp>
        <p:nvSpPr>
          <p:cNvPr id="7" name="">
            <a:extLst xmlns:a="http://schemas.openxmlformats.org/drawingml/2006/main">
              <a:ext uri="{FF2B5EF4-FFF2-40B4-BE49-F238E27FC236}">
                <a16:creationId xmlns:a16="http://schemas.microsoft.com/office/drawing/2014/main" id="{8C0B3AF7-AD29-4495-A219-B9C7AEE5FF2A}"/>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B14DE061-7DF2-4F49-BA63-937E482CF626}"/>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Beschreibe Chancen und Risiken personalisierter Medien und vergleiche mit einer Zeitung, die allen dieselbe Titelseite zeigt.</a:t>
            </a:r>
          </a:p>
        </p:txBody>
      </p:sp>
      <p:sp>
        <p:nvSpPr>
          <p:cNvPr id="9" name="">
            <a:extLst xmlns:a="http://schemas.openxmlformats.org/drawingml/2006/main">
              <a:ext uri="{FF2B5EF4-FFF2-40B4-BE49-F238E27FC236}">
                <a16:creationId xmlns:a16="http://schemas.microsoft.com/office/drawing/2014/main" id="{232AE4F5-33AC-4ED3-A92A-C8CA7F72BFE8}"/>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13236D55-8A84-4BCA-A98B-5A47AFD79242}"/>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zusätzliche Perspektive würdest du gezielt suchen?</a:t>
            </a:r>
          </a:p>
        </p:txBody>
      </p:sp>
    </p:spTree>
    <p:extLst>
      <p:ext uri="{BB962C8B-B14F-4D97-AF65-F5344CB8AC3E}">
        <p14:creationId xmlns:p14="http://schemas.microsoft.com/office/powerpoint/2010/main" val="162303268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2829A42-7C36-47BD-B7BA-BD30F4D0B61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2 · ZUERST ANSEHEN</a:t>
            </a:r>
          </a:p>
        </p:txBody>
      </p:sp>
      <p:sp>
        <p:nvSpPr>
          <p:cNvPr id="2" name="">
            <a:extLst xmlns:a="http://schemas.openxmlformats.org/drawingml/2006/main">
              <a:ext uri="{FF2B5EF4-FFF2-40B4-BE49-F238E27FC236}">
                <a16:creationId xmlns:a16="http://schemas.microsoft.com/office/drawing/2014/main" id="{9AB8E51C-F84D-4965-8221-E3CE86D6A8E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C30C769E-10F3-41B7-B875-E4E6B23C73C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2723886fc584881"/>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919191093"/>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D7C37BAE-A86F-433F-B4B8-D858670E6D5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2 · GEMEINSAM NACHMACHEN</a:t>
            </a:r>
          </a:p>
        </p:txBody>
      </p:sp>
      <p:sp>
        <p:nvSpPr>
          <p:cNvPr id="2" name="">
            <a:extLst xmlns:a="http://schemas.openxmlformats.org/drawingml/2006/main">
              <a:ext uri="{FF2B5EF4-FFF2-40B4-BE49-F238E27FC236}">
                <a16:creationId xmlns:a16="http://schemas.microsoft.com/office/drawing/2014/main" id="{5164B2C3-A5D9-4EC2-9637-D57381A6D21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Recherche planen</a:t>
            </a:r>
          </a:p>
        </p:txBody>
      </p:sp>
      <p:sp>
        <p:nvSpPr>
          <p:cNvPr id="3" name="">
            <a:extLst xmlns:a="http://schemas.openxmlformats.org/drawingml/2006/main">
              <a:ext uri="{FF2B5EF4-FFF2-40B4-BE49-F238E27FC236}">
                <a16:creationId xmlns:a16="http://schemas.microsoft.com/office/drawing/2014/main" id="{CAF79341-E9B1-4437-83A0-BCB2BBB5CA0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BAA83EA5-D5C0-4428-BE0B-9268DDE97D7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a:t>
            </a:r>
          </a:p>
        </p:txBody>
      </p:sp>
      <p:sp>
        <p:nvSpPr>
          <p:cNvPr id="5" name="">
            <a:extLst xmlns:a="http://schemas.openxmlformats.org/drawingml/2006/main">
              <a:ext uri="{FF2B5EF4-FFF2-40B4-BE49-F238E27FC236}">
                <a16:creationId xmlns:a16="http://schemas.microsoft.com/office/drawing/2014/main" id="{02514051-467B-4EE4-B04A-B5A80DE3DE79}"/>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D2C66D84-1DD6-4725-BAD6-E3864EE257C4}"/>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Browser. Gib die Adresse der schulisch freigegebenen Suchmaschine in die Adresszeile ein.</a:t>
            </a:r>
          </a:p>
        </p:txBody>
      </p:sp>
      <p:sp>
        <p:nvSpPr>
          <p:cNvPr id="7" name="">
            <a:extLst xmlns:a="http://schemas.openxmlformats.org/drawingml/2006/main">
              <a:ext uri="{FF2B5EF4-FFF2-40B4-BE49-F238E27FC236}">
                <a16:creationId xmlns:a16="http://schemas.microsoft.com/office/drawing/2014/main" id="{57E77653-9E4C-4B57-91E3-C338F58B6045}"/>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19B1C5A9-A3DB-4833-9981-5C10DE8901FE}"/>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Tippe passende Begriffe zu deiner Teilfrage, z. B. „barrierefreier Schulweg öffentlicher Verkehr“. Drücke Enter.</a:t>
            </a:r>
          </a:p>
        </p:txBody>
      </p:sp>
      <p:sp>
        <p:nvSpPr>
          <p:cNvPr id="9" name="">
            <a:extLst xmlns:a="http://schemas.openxmlformats.org/drawingml/2006/main">
              <a:ext uri="{FF2B5EF4-FFF2-40B4-BE49-F238E27FC236}">
                <a16:creationId xmlns:a16="http://schemas.microsoft.com/office/drawing/2014/main" id="{55197939-E6C5-4B5A-9B82-80D5ED0FDE54}"/>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D6F2B5C4-C6C8-4DFB-B1E0-97DC6DFB955D}"/>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einen passenden Treffer. Suche auf der Seite nach Herausgeber, Datum und nachvollziehbaren Belegen. Ein Trefferplatz allein beweist keine Qualität.</a:t>
            </a:r>
          </a:p>
        </p:txBody>
      </p:sp>
      <p:sp>
        <p:nvSpPr>
          <p:cNvPr id="11" name="">
            <a:extLst xmlns:a="http://schemas.openxmlformats.org/drawingml/2006/main">
              <a:ext uri="{FF2B5EF4-FFF2-40B4-BE49-F238E27FC236}">
                <a16:creationId xmlns:a16="http://schemas.microsoft.com/office/drawing/2014/main" id="{A46B3294-E80B-421B-82C3-2BAE5E1EAB77}"/>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CABCAB62-90C9-4EFA-93B4-B4A9A23D1808}"/>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Kopiere die vollständige Seitenadresse aus der Adresszeile. Schreibe in Word Titel, Herausgeber, URL, Abrufdatum und eine Aussage dazu.</a:t>
            </a:r>
          </a:p>
        </p:txBody>
      </p:sp>
      <p:sp>
        <p:nvSpPr>
          <p:cNvPr id="13" name="">
            <a:extLst xmlns:a="http://schemas.openxmlformats.org/drawingml/2006/main">
              <a:ext uri="{FF2B5EF4-FFF2-40B4-BE49-F238E27FC236}">
                <a16:creationId xmlns:a16="http://schemas.microsoft.com/office/drawing/2014/main" id="{17A365A9-16A8-480A-A2A7-6C5963A98969}"/>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2F4B7060-8991-481E-8094-08E8B58B07FA}"/>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Ändere die Suchbegriffe und öffne eine zweite Quelle. Vergleiche Inhalt und Belege. Begründe, welcher Text deine Frage besser beantwortet.</a:t>
            </a:r>
          </a:p>
        </p:txBody>
      </p:sp>
    </p:spTree>
    <p:extLst>
      <p:ext uri="{BB962C8B-B14F-4D97-AF65-F5344CB8AC3E}">
        <p14:creationId xmlns:p14="http://schemas.microsoft.com/office/powerpoint/2010/main" val="2042795989"/>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7B4C6CC-DA02-491C-8593-9A14BB568D4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2 · 50 MINUTEN</a:t>
            </a:r>
          </a:p>
        </p:txBody>
      </p:sp>
      <p:sp>
        <p:nvSpPr>
          <p:cNvPr id="2" name="">
            <a:extLst xmlns:a="http://schemas.openxmlformats.org/drawingml/2006/main">
              <a:ext uri="{FF2B5EF4-FFF2-40B4-BE49-F238E27FC236}">
                <a16:creationId xmlns:a16="http://schemas.microsoft.com/office/drawing/2014/main" id="{5E1A57F4-C3CA-44EF-B67C-15FE374CB41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Recherche planen</a:t>
            </a:r>
          </a:p>
        </p:txBody>
      </p:sp>
      <p:sp>
        <p:nvSpPr>
          <p:cNvPr id="3" name="">
            <a:extLst xmlns:a="http://schemas.openxmlformats.org/drawingml/2006/main">
              <a:ext uri="{FF2B5EF4-FFF2-40B4-BE49-F238E27FC236}">
                <a16:creationId xmlns:a16="http://schemas.microsoft.com/office/drawing/2014/main" id="{43DCCB53-3595-4B7E-B2F6-2EAA97510FD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1A5EDC08-713B-4CC3-B754-F002E35AFB5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a:t>
            </a:r>
          </a:p>
        </p:txBody>
      </p:sp>
      <p:sp>
        <p:nvSpPr>
          <p:cNvPr id="5" name="">
            <a:extLst xmlns:a="http://schemas.openxmlformats.org/drawingml/2006/main">
              <a:ext uri="{FF2B5EF4-FFF2-40B4-BE49-F238E27FC236}">
                <a16:creationId xmlns:a16="http://schemas.microsoft.com/office/drawing/2014/main" id="{99383447-CEAF-42A7-87C3-86E28BEB3E2F}"/>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8457D78C-7B55-4D8C-A5CF-406531B0EE96}"/>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Zerlege die Recherchefrage in drei Teilfragen, etwa Entfernung, Zugänglichkeit und Sicherheit. Plane Suchbegriffe und geeignete Quellentypen.</a:t>
            </a:r>
          </a:p>
        </p:txBody>
      </p:sp>
      <p:sp>
        <p:nvSpPr>
          <p:cNvPr id="7" name="">
            <a:extLst xmlns:a="http://schemas.openxmlformats.org/drawingml/2006/main">
              <a:ext uri="{FF2B5EF4-FFF2-40B4-BE49-F238E27FC236}">
                <a16:creationId xmlns:a16="http://schemas.microsoft.com/office/drawing/2014/main" id="{5D46397C-C194-4D84-BCEA-BD00A5202813}"/>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BC267BB7-3417-4278-8F63-2421569AF070}"/>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Recherchiere zu einer Teilfrage zwei Quellen. Dokumentiere Herausgeber, Datum, URL, Aussage und offene Fragen.</a:t>
            </a:r>
          </a:p>
        </p:txBody>
      </p:sp>
      <p:sp>
        <p:nvSpPr>
          <p:cNvPr id="9" name="">
            <a:extLst xmlns:a="http://schemas.openxmlformats.org/drawingml/2006/main">
              <a:ext uri="{FF2B5EF4-FFF2-40B4-BE49-F238E27FC236}">
                <a16:creationId xmlns:a16="http://schemas.microsoft.com/office/drawing/2014/main" id="{F0D44408-D527-440E-8DC1-B6B919CFD53B}"/>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ADB3BF9B-5290-494B-A92E-1E8A12891E25}"/>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Wann reicht eine einzelne Quelle nicht aus?</a:t>
            </a:r>
          </a:p>
        </p:txBody>
      </p:sp>
    </p:spTree>
    <p:extLst>
      <p:ext uri="{BB962C8B-B14F-4D97-AF65-F5344CB8AC3E}">
        <p14:creationId xmlns:p14="http://schemas.microsoft.com/office/powerpoint/2010/main" val="327933488"/>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553F1833-AF7F-4A0E-B77E-E1D9CFA2E7F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3 · ZUERST ANSEHEN</a:t>
            </a:r>
          </a:p>
        </p:txBody>
      </p:sp>
      <p:sp>
        <p:nvSpPr>
          <p:cNvPr id="2" name="">
            <a:extLst xmlns:a="http://schemas.openxmlformats.org/drawingml/2006/main">
              <a:ext uri="{FF2B5EF4-FFF2-40B4-BE49-F238E27FC236}">
                <a16:creationId xmlns:a16="http://schemas.microsoft.com/office/drawing/2014/main" id="{3E309DB8-B5A6-4CDB-94BF-3BCAB530F03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8A1F1E41-0B79-4872-A3FB-6DB5FB081CD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12</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99da248f5bd414c"/>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376274287"/>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7D18DD8-CE5E-4673-8532-98F91E01C79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3 · GEMEINSAM NACHMACHEN</a:t>
            </a:r>
          </a:p>
        </p:txBody>
      </p:sp>
      <p:sp>
        <p:nvSpPr>
          <p:cNvPr id="2" name="">
            <a:extLst xmlns:a="http://schemas.openxmlformats.org/drawingml/2006/main">
              <a:ext uri="{FF2B5EF4-FFF2-40B4-BE49-F238E27FC236}">
                <a16:creationId xmlns:a16="http://schemas.microsoft.com/office/drawing/2014/main" id="{0FE7A404-9D38-41B7-9417-BEB41A22354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Suchauswahl hinterfragen</a:t>
            </a:r>
          </a:p>
        </p:txBody>
      </p:sp>
      <p:sp>
        <p:nvSpPr>
          <p:cNvPr id="3" name="">
            <a:extLst xmlns:a="http://schemas.openxmlformats.org/drawingml/2006/main">
              <a:ext uri="{FF2B5EF4-FFF2-40B4-BE49-F238E27FC236}">
                <a16:creationId xmlns:a16="http://schemas.microsoft.com/office/drawing/2014/main" id="{AECC6996-C64E-48F1-859E-CC43D89B5CB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9D12B133-5A9E-4C3F-B567-CD0299C82D7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13</a:t>
            </a:r>
          </a:p>
        </p:txBody>
      </p:sp>
      <p:sp>
        <p:nvSpPr>
          <p:cNvPr id="5" name="">
            <a:extLst xmlns:a="http://schemas.openxmlformats.org/drawingml/2006/main">
              <a:ext uri="{FF2B5EF4-FFF2-40B4-BE49-F238E27FC236}">
                <a16:creationId xmlns:a16="http://schemas.microsoft.com/office/drawing/2014/main" id="{E63FE9F1-8061-4EBD-A221-186DF93A3C05}"/>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A210ED80-653A-47D2-BEE5-474E84501C04}"/>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Browser. Gib die Adresse der schulisch freigegebenen Suchmaschine in die Adresszeile ein.</a:t>
            </a:r>
          </a:p>
        </p:txBody>
      </p:sp>
      <p:sp>
        <p:nvSpPr>
          <p:cNvPr id="7" name="">
            <a:extLst xmlns:a="http://schemas.openxmlformats.org/drawingml/2006/main">
              <a:ext uri="{FF2B5EF4-FFF2-40B4-BE49-F238E27FC236}">
                <a16:creationId xmlns:a16="http://schemas.microsoft.com/office/drawing/2014/main" id="{B3D199C9-D402-4D52-9A4B-756054CB18AA}"/>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6350EE85-D00F-4289-8F47-409A45334A3E}"/>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Tippe passende Begriffe zu deiner Teilfrage, z. B. „barrierefreier Schulweg öffentlicher Verkehr“. Drücke Enter.</a:t>
            </a:r>
          </a:p>
        </p:txBody>
      </p:sp>
      <p:sp>
        <p:nvSpPr>
          <p:cNvPr id="9" name="">
            <a:extLst xmlns:a="http://schemas.openxmlformats.org/drawingml/2006/main">
              <a:ext uri="{FF2B5EF4-FFF2-40B4-BE49-F238E27FC236}">
                <a16:creationId xmlns:a16="http://schemas.microsoft.com/office/drawing/2014/main" id="{E05B6C71-59CB-4613-A27E-18D0493F23C4}"/>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FB050FC9-D5BB-4F29-A4A0-E563B2AEDBD0}"/>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einen passenden Treffer. Suche auf der Seite nach Herausgeber, Datum und nachvollziehbaren Belegen. Ein Trefferplatz allein beweist keine Qualität.</a:t>
            </a:r>
          </a:p>
        </p:txBody>
      </p:sp>
      <p:sp>
        <p:nvSpPr>
          <p:cNvPr id="11" name="">
            <a:extLst xmlns:a="http://schemas.openxmlformats.org/drawingml/2006/main">
              <a:ext uri="{FF2B5EF4-FFF2-40B4-BE49-F238E27FC236}">
                <a16:creationId xmlns:a16="http://schemas.microsoft.com/office/drawing/2014/main" id="{9B35D717-248D-4035-AE82-75CBC932D2FB}"/>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6B9E795C-599E-4A62-B52F-74D353A514E9}"/>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Kopiere die vollständige Seitenadresse aus der Adresszeile. Schreibe in Word Titel, Herausgeber, URL, Abrufdatum und eine Aussage dazu.</a:t>
            </a:r>
          </a:p>
        </p:txBody>
      </p:sp>
      <p:sp>
        <p:nvSpPr>
          <p:cNvPr id="13" name="">
            <a:extLst xmlns:a="http://schemas.openxmlformats.org/drawingml/2006/main">
              <a:ext uri="{FF2B5EF4-FFF2-40B4-BE49-F238E27FC236}">
                <a16:creationId xmlns:a16="http://schemas.microsoft.com/office/drawing/2014/main" id="{3544149F-4537-454B-9277-A4EFE05CC932}"/>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2A8B57F2-CD6E-4AC8-8E11-71E5E14FB59F}"/>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Ändere die Suchbegriffe und öffne eine zweite Quelle. Vergleiche Inhalt und Belege. Begründe, welcher Text deine Frage besser beantwortet.</a:t>
            </a:r>
          </a:p>
        </p:txBody>
      </p:sp>
    </p:spTree>
    <p:extLst>
      <p:ext uri="{BB962C8B-B14F-4D97-AF65-F5344CB8AC3E}">
        <p14:creationId xmlns:p14="http://schemas.microsoft.com/office/powerpoint/2010/main" val="427600817"/>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0AC6159-0E9C-4B76-8FDD-58117479602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3 · 50 MINUTEN</a:t>
            </a:r>
          </a:p>
        </p:txBody>
      </p:sp>
      <p:sp>
        <p:nvSpPr>
          <p:cNvPr id="2" name="">
            <a:extLst xmlns:a="http://schemas.openxmlformats.org/drawingml/2006/main">
              <a:ext uri="{FF2B5EF4-FFF2-40B4-BE49-F238E27FC236}">
                <a16:creationId xmlns:a16="http://schemas.microsoft.com/office/drawing/2014/main" id="{23DB3381-A2A4-467D-8B0C-FEBC080DF88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Suchauswahl hinterfragen</a:t>
            </a:r>
          </a:p>
        </p:txBody>
      </p:sp>
      <p:sp>
        <p:nvSpPr>
          <p:cNvPr id="3" name="">
            <a:extLst xmlns:a="http://schemas.openxmlformats.org/drawingml/2006/main">
              <a:ext uri="{FF2B5EF4-FFF2-40B4-BE49-F238E27FC236}">
                <a16:creationId xmlns:a16="http://schemas.microsoft.com/office/drawing/2014/main" id="{5F3F33AA-C88C-418A-8E8B-F15568AF356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67CAEB69-ECF1-4FCC-815C-C93B8859205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14</a:t>
            </a:r>
          </a:p>
        </p:txBody>
      </p:sp>
      <p:sp>
        <p:nvSpPr>
          <p:cNvPr id="5" name="">
            <a:extLst xmlns:a="http://schemas.openxmlformats.org/drawingml/2006/main">
              <a:ext uri="{FF2B5EF4-FFF2-40B4-BE49-F238E27FC236}">
                <a16:creationId xmlns:a16="http://schemas.microsoft.com/office/drawing/2014/main" id="{943C3564-5EFA-4D58-9979-846A9A7B19AE}"/>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0911B8D7-84DF-4116-BC01-05621FF93D16}"/>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Erkläre, wie Standort oder bisheriges Verhalten Suchergebnisse beeinflussen könnten. Nenne je einen persönlichen und gesellschaftlichen Vorteil oder Nachteil.</a:t>
            </a:r>
          </a:p>
        </p:txBody>
      </p:sp>
      <p:sp>
        <p:nvSpPr>
          <p:cNvPr id="7" name="">
            <a:extLst xmlns:a="http://schemas.openxmlformats.org/drawingml/2006/main">
              <a:ext uri="{FF2B5EF4-FFF2-40B4-BE49-F238E27FC236}">
                <a16:creationId xmlns:a16="http://schemas.microsoft.com/office/drawing/2014/main" id="{F10B2790-B9E5-4311-A164-7B9960131970}"/>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881D5DE9-7043-4477-9E57-80AF8E1D3506}"/>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Prüfe deine Recherche mit veränderten Suchbegriffen. Vergleiche die Aussagen, nicht nur die Trefferreihenfolge.</a:t>
            </a:r>
          </a:p>
        </p:txBody>
      </p:sp>
      <p:sp>
        <p:nvSpPr>
          <p:cNvPr id="9" name="">
            <a:extLst xmlns:a="http://schemas.openxmlformats.org/drawingml/2006/main">
              <a:ext uri="{FF2B5EF4-FFF2-40B4-BE49-F238E27FC236}">
                <a16:creationId xmlns:a16="http://schemas.microsoft.com/office/drawing/2014/main" id="{E594D6C8-23BA-422D-8FA9-55FB3BEE31A9}"/>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99FCA236-8E72-4D3E-B315-A346D480372B}"/>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Wie kannst du einer zu engen Auswahl entgegenwirken?</a:t>
            </a:r>
          </a:p>
        </p:txBody>
      </p:sp>
    </p:spTree>
    <p:extLst>
      <p:ext uri="{BB962C8B-B14F-4D97-AF65-F5344CB8AC3E}">
        <p14:creationId xmlns:p14="http://schemas.microsoft.com/office/powerpoint/2010/main" val="794135239"/>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06C4891-532C-451B-A1CA-9641F06DA25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4 · ZUERST ANSEHEN</a:t>
            </a:r>
          </a:p>
        </p:txBody>
      </p:sp>
      <p:sp>
        <p:nvSpPr>
          <p:cNvPr id="2" name="">
            <a:extLst xmlns:a="http://schemas.openxmlformats.org/drawingml/2006/main">
              <a:ext uri="{FF2B5EF4-FFF2-40B4-BE49-F238E27FC236}">
                <a16:creationId xmlns:a16="http://schemas.microsoft.com/office/drawing/2014/main" id="{0E0374B9-40D1-49A1-860A-B0EFC13F747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32B0F531-19A9-43D3-AB38-542A04D61A1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15</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bfabb55cc0284051"/>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07315278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D5243D31-8B56-425D-B8FD-CD0533C5889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4 · GEMEINSAM NACHMACHEN</a:t>
            </a:r>
          </a:p>
        </p:txBody>
      </p:sp>
      <p:sp>
        <p:nvSpPr>
          <p:cNvPr id="2" name="">
            <a:extLst xmlns:a="http://schemas.openxmlformats.org/drawingml/2006/main">
              <a:ext uri="{FF2B5EF4-FFF2-40B4-BE49-F238E27FC236}">
                <a16:creationId xmlns:a16="http://schemas.microsoft.com/office/drawing/2014/main" id="{823A6E91-E87D-4166-818C-E5C1CCA8865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Darstellungen erproben</a:t>
            </a:r>
          </a:p>
        </p:txBody>
      </p:sp>
      <p:sp>
        <p:nvSpPr>
          <p:cNvPr id="3" name="">
            <a:extLst xmlns:a="http://schemas.openxmlformats.org/drawingml/2006/main">
              <a:ext uri="{FF2B5EF4-FFF2-40B4-BE49-F238E27FC236}">
                <a16:creationId xmlns:a16="http://schemas.microsoft.com/office/drawing/2014/main" id="{5C737330-F133-437D-A04C-B5F69B34AC1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DBD4A1AF-BEEF-4728-9346-7EF8175D422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16</a:t>
            </a:r>
          </a:p>
        </p:txBody>
      </p:sp>
      <p:sp>
        <p:nvSpPr>
          <p:cNvPr id="5" name="">
            <a:extLst xmlns:a="http://schemas.openxmlformats.org/drawingml/2006/main">
              <a:ext uri="{FF2B5EF4-FFF2-40B4-BE49-F238E27FC236}">
                <a16:creationId xmlns:a16="http://schemas.microsoft.com/office/drawing/2014/main" id="{57B87F13-33EA-40E6-B997-5C626DD88D20}"/>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DEFB5D47-8ED5-4C56-93A1-790EBE59CDB8}"/>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01_Mediencheck.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5DDA9A45-145F-423C-A53F-25DF998CC111}"/>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15035490-B649-4FDB-9D88-793531E32C93}"/>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„Darstellungen erproben“.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82812CAF-BC9C-4BDE-B484-6BD06E31FDC3}"/>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D91B0A61-9E46-409D-8271-72E93AE04642}"/>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„Sachlich: zwei geprüfte Fakten“. Ergänze darunter eine Begründung aus der Materialkarte.</a:t>
            </a:r>
          </a:p>
        </p:txBody>
      </p:sp>
      <p:sp>
        <p:nvSpPr>
          <p:cNvPr id="11" name="">
            <a:extLst xmlns:a="http://schemas.openxmlformats.org/drawingml/2006/main">
              <a:ext uri="{FF2B5EF4-FFF2-40B4-BE49-F238E27FC236}">
                <a16:creationId xmlns:a16="http://schemas.microsoft.com/office/drawing/2014/main" id="{A47E28EC-A375-455B-95AA-0992EEBACDD4}"/>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A8ABD6CB-0D08-4965-B3C1-841EE9683E9D}"/>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1320BE27-9FC4-498E-BEDA-B65E99586260}"/>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303EF2CB-818A-4CA9-A184-0FD2B79FBF77}"/>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K3_Mediencheck_Kennung; halte deinen eigenen Beitrag fest.</a:t>
            </a:r>
          </a:p>
        </p:txBody>
      </p:sp>
    </p:spTree>
    <p:extLst>
      <p:ext uri="{BB962C8B-B14F-4D97-AF65-F5344CB8AC3E}">
        <p14:creationId xmlns:p14="http://schemas.microsoft.com/office/powerpoint/2010/main" val="1799015539"/>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FAAD823-1461-4E97-86A7-4006EA039D1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4 · 50 MINUTEN</a:t>
            </a:r>
          </a:p>
        </p:txBody>
      </p:sp>
      <p:sp>
        <p:nvSpPr>
          <p:cNvPr id="2" name="">
            <a:extLst xmlns:a="http://schemas.openxmlformats.org/drawingml/2006/main">
              <a:ext uri="{FF2B5EF4-FFF2-40B4-BE49-F238E27FC236}">
                <a16:creationId xmlns:a16="http://schemas.microsoft.com/office/drawing/2014/main" id="{AE882324-95A8-420A-9ECE-233A624A714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Darstellungen erproben</a:t>
            </a:r>
          </a:p>
        </p:txBody>
      </p:sp>
      <p:sp>
        <p:nvSpPr>
          <p:cNvPr id="3" name="">
            <a:extLst xmlns:a="http://schemas.openxmlformats.org/drawingml/2006/main">
              <a:ext uri="{FF2B5EF4-FFF2-40B4-BE49-F238E27FC236}">
                <a16:creationId xmlns:a16="http://schemas.microsoft.com/office/drawing/2014/main" id="{7514F8D8-DD43-46F5-BBEF-1BC03844F10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0FD12333-812A-4016-BBB9-FE208F2DFB1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17</a:t>
            </a:r>
          </a:p>
        </p:txBody>
      </p:sp>
      <p:sp>
        <p:nvSpPr>
          <p:cNvPr id="5" name="">
            <a:extLst xmlns:a="http://schemas.openxmlformats.org/drawingml/2006/main">
              <a:ext uri="{FF2B5EF4-FFF2-40B4-BE49-F238E27FC236}">
                <a16:creationId xmlns:a16="http://schemas.microsoft.com/office/drawing/2014/main" id="{72E02F98-D128-4204-AA28-56C8071940B5}"/>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E47AE299-D169-4D8B-B709-44E8407CF1F8}"/>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Formuliere denselben belegten Inhalt als sachliche Meldung und als kurzer aufmerksamkeitsstarker Beitrag. Kennzeichne beide als Übung.</a:t>
            </a:r>
          </a:p>
        </p:txBody>
      </p:sp>
      <p:sp>
        <p:nvSpPr>
          <p:cNvPr id="7" name="">
            <a:extLst xmlns:a="http://schemas.openxmlformats.org/drawingml/2006/main">
              <a:ext uri="{FF2B5EF4-FFF2-40B4-BE49-F238E27FC236}">
                <a16:creationId xmlns:a16="http://schemas.microsoft.com/office/drawing/2014/main" id="{7EA89616-4404-48C6-9295-666F5667F00F}"/>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95604C10-A22C-4BD1-B26B-8B1E24DBCDEE}"/>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Vergleiche Wirkung, Auslassungen und mögliche Fehlinterpretationen. Nenne weitere Medienformen wie Meme, Podcast oder Kurzvideo.</a:t>
            </a:r>
          </a:p>
        </p:txBody>
      </p:sp>
      <p:sp>
        <p:nvSpPr>
          <p:cNvPr id="9" name="">
            <a:extLst xmlns:a="http://schemas.openxmlformats.org/drawingml/2006/main">
              <a:ext uri="{FF2B5EF4-FFF2-40B4-BE49-F238E27FC236}">
                <a16:creationId xmlns:a16="http://schemas.microsoft.com/office/drawing/2014/main" id="{FC5F2A32-77C6-4FAE-BF8F-D130E6156E12}"/>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2E09A087-09BB-4ACE-B324-879D8667DA66}"/>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Wann wird eine Vereinfachung irreführend?</a:t>
            </a:r>
          </a:p>
        </p:txBody>
      </p:sp>
    </p:spTree>
    <p:extLst>
      <p:ext uri="{BB962C8B-B14F-4D97-AF65-F5344CB8AC3E}">
        <p14:creationId xmlns:p14="http://schemas.microsoft.com/office/powerpoint/2010/main" val="1985721715"/>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03AF636-B096-4DF2-AE96-D36A1D7E4A5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5 · ZUERST ANSEHEN</a:t>
            </a:r>
          </a:p>
        </p:txBody>
      </p:sp>
      <p:sp>
        <p:nvSpPr>
          <p:cNvPr id="2" name="">
            <a:extLst xmlns:a="http://schemas.openxmlformats.org/drawingml/2006/main">
              <a:ext uri="{FF2B5EF4-FFF2-40B4-BE49-F238E27FC236}">
                <a16:creationId xmlns:a16="http://schemas.microsoft.com/office/drawing/2014/main" id="{E2D9AFA8-6E93-4985-8AD0-E7154B4D4D5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C244C702-7BBB-468E-8908-170ED48CA34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18</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c698ed6c72e4003"/>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597430909"/>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E239B08-B322-4258-AC19-9D2A7C7853B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5 · GEMEINSAM NACHMACHEN</a:t>
            </a:r>
          </a:p>
        </p:txBody>
      </p:sp>
      <p:sp>
        <p:nvSpPr>
          <p:cNvPr id="2" name="">
            <a:extLst xmlns:a="http://schemas.openxmlformats.org/drawingml/2006/main">
              <a:ext uri="{FF2B5EF4-FFF2-40B4-BE49-F238E27FC236}">
                <a16:creationId xmlns:a16="http://schemas.microsoft.com/office/drawing/2014/main" id="{53B195A3-DCF3-498F-B356-E1B001AA678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Mediencheck abschließen</a:t>
            </a:r>
          </a:p>
        </p:txBody>
      </p:sp>
      <p:sp>
        <p:nvSpPr>
          <p:cNvPr id="3" name="">
            <a:extLst xmlns:a="http://schemas.openxmlformats.org/drawingml/2006/main">
              <a:ext uri="{FF2B5EF4-FFF2-40B4-BE49-F238E27FC236}">
                <a16:creationId xmlns:a16="http://schemas.microsoft.com/office/drawing/2014/main" id="{0D72424D-256C-48F1-B4E0-51352725011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28DD8FBA-BDEA-456D-9A79-2FE0FF7E593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19</a:t>
            </a:r>
          </a:p>
        </p:txBody>
      </p:sp>
      <p:sp>
        <p:nvSpPr>
          <p:cNvPr id="5" name="">
            <a:extLst xmlns:a="http://schemas.openxmlformats.org/drawingml/2006/main">
              <a:ext uri="{FF2B5EF4-FFF2-40B4-BE49-F238E27FC236}">
                <a16:creationId xmlns:a16="http://schemas.microsoft.com/office/drawing/2014/main" id="{62B28694-75BE-4F5E-90E1-BF2D645787C2}"/>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180B09B8-C0C8-4F4D-9ECA-E1FE5D62CB7D}"/>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K3_Mediencheck_Kennung in OneDrive. Vergleiche das Ergebnis mit Aufgabe A und B.</a:t>
            </a:r>
          </a:p>
        </p:txBody>
      </p:sp>
      <p:sp>
        <p:nvSpPr>
          <p:cNvPr id="7" name="">
            <a:extLst xmlns:a="http://schemas.openxmlformats.org/drawingml/2006/main">
              <a:ext uri="{FF2B5EF4-FFF2-40B4-BE49-F238E27FC236}">
                <a16:creationId xmlns:a16="http://schemas.microsoft.com/office/drawing/2014/main" id="{F5D8749E-D013-4F96-BBED-5CC95F1DDA2B}"/>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A3A43A3B-0F7E-41A8-B00A-8F07D61F55EB}"/>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andere Person genau den im Arbeitsblatt genannten Test ausführen. Notiere eine Beobachtung, verbessere die Stelle.</a:t>
            </a:r>
          </a:p>
        </p:txBody>
      </p:sp>
      <p:sp>
        <p:nvSpPr>
          <p:cNvPr id="9" name="">
            <a:extLst xmlns:a="http://schemas.openxmlformats.org/drawingml/2006/main">
              <a:ext uri="{FF2B5EF4-FFF2-40B4-BE49-F238E27FC236}">
                <a16:creationId xmlns:a16="http://schemas.microsoft.com/office/drawing/2014/main" id="{38BB3DA6-021E-4333-86AB-1798E2F4B05D}"/>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C8304CB4-F63F-4B0A-BEC1-90CC25FA43D2}"/>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Word/PowerPoint: Datei &gt; Exportieren oder Speichern unter &gt; Als PDF herunterladen. Öffne die PDF und prüfe Seiten, Bilder und Text.</a:t>
            </a:r>
          </a:p>
        </p:txBody>
      </p:sp>
      <p:sp>
        <p:nvSpPr>
          <p:cNvPr id="11" name="">
            <a:extLst xmlns:a="http://schemas.openxmlformats.org/drawingml/2006/main">
              <a:ext uri="{FF2B5EF4-FFF2-40B4-BE49-F238E27FC236}">
                <a16:creationId xmlns:a16="http://schemas.microsoft.com/office/drawing/2014/main" id="{5F385C7D-A84C-4B49-86FB-FEB0F6334C12}"/>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ABB8B0E7-5D15-4EF3-8EE6-51A47B635D8D}"/>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PDF in deinen OneDrive-Themenordner hoch. Nutze den vereinbarten geschützten Link- oder persönlichen Abgabeordnerweg.</a:t>
            </a:r>
          </a:p>
        </p:txBody>
      </p:sp>
      <p:sp>
        <p:nvSpPr>
          <p:cNvPr id="13" name="">
            <a:extLst xmlns:a="http://schemas.openxmlformats.org/drawingml/2006/main">
              <a:ext uri="{FF2B5EF4-FFF2-40B4-BE49-F238E27FC236}">
                <a16:creationId xmlns:a16="http://schemas.microsoft.com/office/drawing/2014/main" id="{E2ACA0C7-1056-4113-ADCB-AB048918EDF0}"/>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2154E063-7FCA-43D6-B75C-5A82F195680C}"/>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richtige Endfassung mit ihrem Konto öffnen. Dokumentiere Dateiname, Datum, eigenen Beitrag und nächsten Schritt.</a:t>
            </a:r>
          </a:p>
        </p:txBody>
      </p:sp>
    </p:spTree>
    <p:extLst>
      <p:ext uri="{BB962C8B-B14F-4D97-AF65-F5344CB8AC3E}">
        <p14:creationId xmlns:p14="http://schemas.microsoft.com/office/powerpoint/2010/main" val="68112613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9F1724D-633A-4940-B1E0-10238926F3C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5 · 50 MINUTEN</a:t>
            </a:r>
          </a:p>
        </p:txBody>
      </p:sp>
      <p:sp>
        <p:nvSpPr>
          <p:cNvPr id="2" name="">
            <a:extLst xmlns:a="http://schemas.openxmlformats.org/drawingml/2006/main">
              <a:ext uri="{FF2B5EF4-FFF2-40B4-BE49-F238E27FC236}">
                <a16:creationId xmlns:a16="http://schemas.microsoft.com/office/drawing/2014/main" id="{03B4485D-A0FB-4380-B7C1-81DD811A927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Mediencheck abschließen</a:t>
            </a:r>
          </a:p>
        </p:txBody>
      </p:sp>
      <p:sp>
        <p:nvSpPr>
          <p:cNvPr id="3" name="">
            <a:extLst xmlns:a="http://schemas.openxmlformats.org/drawingml/2006/main">
              <a:ext uri="{FF2B5EF4-FFF2-40B4-BE49-F238E27FC236}">
                <a16:creationId xmlns:a16="http://schemas.microsoft.com/office/drawing/2014/main" id="{B9018DFD-78B4-47D2-946B-EA12FA597FF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7F26A874-67C8-4D50-8C57-87FAE710189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20</a:t>
            </a:r>
          </a:p>
        </p:txBody>
      </p:sp>
      <p:sp>
        <p:nvSpPr>
          <p:cNvPr id="5" name="">
            <a:extLst xmlns:a="http://schemas.openxmlformats.org/drawingml/2006/main">
              <a:ext uri="{FF2B5EF4-FFF2-40B4-BE49-F238E27FC236}">
                <a16:creationId xmlns:a16="http://schemas.microsoft.com/office/drawing/2014/main" id="{903FFFA1-C18E-4888-ACC6-5574656B44D9}"/>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26460633-FE72-43DF-8FF7-500BECB220D3}"/>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Fasse Feedvergleich, Recherche und Darstellungsversuch auf drei Seiten zusammen. Trenne Beleg, Vermutung und Empfehlung.</a:t>
            </a:r>
          </a:p>
        </p:txBody>
      </p:sp>
      <p:sp>
        <p:nvSpPr>
          <p:cNvPr id="7" name="">
            <a:extLst xmlns:a="http://schemas.openxmlformats.org/drawingml/2006/main">
              <a:ext uri="{FF2B5EF4-FFF2-40B4-BE49-F238E27FC236}">
                <a16:creationId xmlns:a16="http://schemas.microsoft.com/office/drawing/2014/main" id="{9D7D2637-5F51-469B-99B7-4E3828A23B26}"/>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5EC19BFD-D140-4007-BC77-BD6D323E9AFE}"/>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Lass die Quellen nachprüfen und exportiere den Mediencheck mit einer konkreten Strategie für vielfältige Information.</a:t>
            </a:r>
          </a:p>
        </p:txBody>
      </p:sp>
      <p:sp>
        <p:nvSpPr>
          <p:cNvPr id="9" name="">
            <a:extLst xmlns:a="http://schemas.openxmlformats.org/drawingml/2006/main">
              <a:ext uri="{FF2B5EF4-FFF2-40B4-BE49-F238E27FC236}">
                <a16:creationId xmlns:a16="http://schemas.microsoft.com/office/drawing/2014/main" id="{D6FB88A8-65EE-4DFB-A429-4149FC3F8D21}"/>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D91FB82C-8C67-479A-A2FE-04C079F1DCC0}"/>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eigene Suchgewohnheit würdest du ändern?</a:t>
            </a:r>
          </a:p>
        </p:txBody>
      </p:sp>
    </p:spTree>
    <p:extLst>
      <p:ext uri="{BB962C8B-B14F-4D97-AF65-F5344CB8AC3E}">
        <p14:creationId xmlns:p14="http://schemas.microsoft.com/office/powerpoint/2010/main" val="419363111"/>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B4044A5-9FD7-4B6F-A008-1E0F674F514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ABSCHLUSS</a:t>
            </a:r>
          </a:p>
        </p:txBody>
      </p:sp>
      <p:sp>
        <p:nvSpPr>
          <p:cNvPr id="2" name="">
            <a:extLst xmlns:a="http://schemas.openxmlformats.org/drawingml/2006/main">
              <a:ext uri="{FF2B5EF4-FFF2-40B4-BE49-F238E27FC236}">
                <a16:creationId xmlns:a16="http://schemas.microsoft.com/office/drawing/2014/main" id="{E748A2EC-9428-4442-8D22-49CA4BA9904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2B111E74-A536-433D-A3F9-17020983CBE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3ADB4CE2-4AA3-4E0D-B739-629A531B3ED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21</a:t>
            </a:r>
          </a:p>
        </p:txBody>
      </p:sp>
      <p:sp>
        <p:nvSpPr>
          <p:cNvPr id="5" name="">
            <a:extLst xmlns:a="http://schemas.openxmlformats.org/drawingml/2006/main">
              <a:ext uri="{FF2B5EF4-FFF2-40B4-BE49-F238E27FC236}">
                <a16:creationId xmlns:a16="http://schemas.microsoft.com/office/drawing/2014/main" id="{49FAC4DB-69A2-41D8-933B-1ADD56952974}"/>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Feedvergleich mit getrennten Beobachtungen und offenen Fragen.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Zwei dokumentierte Quellen zu einer klaren Teilfrage.</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Sachliche und aufmerksamkeitsstarke Darstellung desselben belegten Inhalts.</a:t>
            </a:r>
          </a:p>
        </p:txBody>
      </p:sp>
      <p:sp>
        <p:nvSpPr>
          <p:cNvPr id="6" name="">
            <a:extLst xmlns:a="http://schemas.openxmlformats.org/drawingml/2006/main">
              <a:ext uri="{FF2B5EF4-FFF2-40B4-BE49-F238E27FC236}">
                <a16:creationId xmlns:a16="http://schemas.microsoft.com/office/drawing/2014/main" id="{85A9B39F-3D94-4411-9E88-697037ED7AF5}"/>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A31210F3-DF6F-4B83-B5C4-2F79FC6FAB82}"/>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1551839191"/>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A18B4E2-E1FA-4E58-93FC-D9FF75EAF29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DEIN ALLTAG</a:t>
            </a:r>
          </a:p>
        </p:txBody>
      </p:sp>
      <p:sp>
        <p:nvSpPr>
          <p:cNvPr id="2" name="">
            <a:extLst xmlns:a="http://schemas.openxmlformats.org/drawingml/2006/main">
              <a:ext uri="{FF2B5EF4-FFF2-40B4-BE49-F238E27FC236}">
                <a16:creationId xmlns:a16="http://schemas.microsoft.com/office/drawing/2014/main" id="{A5CA18BF-4AD7-40E6-872E-B1F404E3FF2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 prüfen statt voreilig urteilen</a:t>
            </a:r>
          </a:p>
        </p:txBody>
      </p:sp>
      <p:sp>
        <p:nvSpPr>
          <p:cNvPr id="3" name="">
            <a:extLst xmlns:a="http://schemas.openxmlformats.org/drawingml/2006/main">
              <a:ext uri="{FF2B5EF4-FFF2-40B4-BE49-F238E27FC236}">
                <a16:creationId xmlns:a16="http://schemas.microsoft.com/office/drawing/2014/main" id="{6ADA3F3A-FC24-4EFC-811A-1C397DEC62A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BCEC9393-A95B-48EF-B871-342AC7606FB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22</a:t>
            </a:r>
          </a:p>
        </p:txBody>
      </p:sp>
      <p:sp>
        <p:nvSpPr>
          <p:cNvPr id="5" name="">
            <a:extLst xmlns:a="http://schemas.openxmlformats.org/drawingml/2006/main">
              <a:ext uri="{FF2B5EF4-FFF2-40B4-BE49-F238E27FC236}">
                <a16:creationId xmlns:a16="http://schemas.microsoft.com/office/drawing/2014/main" id="{8E17312A-87B0-4742-BEB9-081ACF2770D6}"/>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An warmen Tagen werden mehr Getränke verkauft. Liegt das nur an der Temperatur? Du untersuchst einen kleinen Datensatz und findest heraus, wie Diagramme, Schätzungen und zusätzliche Informationen ein Urteil verändern. Dein Bericht hilft einer anderen Person zu verstehen, was die Zahlen zeigen und welche Erklärung noch geprüft werden müsste.</a:t>
            </a:r>
          </a:p>
        </p:txBody>
      </p:sp>
      <p:sp>
        <p:nvSpPr>
          <p:cNvPr id="6" name="">
            <a:extLst xmlns:a="http://schemas.openxmlformats.org/drawingml/2006/main">
              <a:ext uri="{FF2B5EF4-FFF2-40B4-BE49-F238E27FC236}">
                <a16:creationId xmlns:a16="http://schemas.microsoft.com/office/drawing/2014/main" id="{AB30A341-2273-4AA8-977E-A3FF6AF41654}"/>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56FA9AD4-51E2-4952-A16D-88248BA9B27F}"/>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Vergleiche 10 °C mit 20 Verkäufen und 30 °C mit 75 Verkäufen. Formuliere eine Beobachtung. Überlege: Welche weitere Zahl bräuchtest du, wenn an warmen Tagen mehr Menschen zu Besuch kommen?</a:t>
            </a:r>
          </a:p>
        </p:txBody>
      </p:sp>
    </p:spTree>
    <p:extLst>
      <p:ext uri="{BB962C8B-B14F-4D97-AF65-F5344CB8AC3E}">
        <p14:creationId xmlns:p14="http://schemas.microsoft.com/office/powerpoint/2010/main" val="1698446146"/>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8FF8D5F-DBD9-46B9-8979-1C804D46B74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5 UNTERRICHTSEINHEITEN</a:t>
            </a:r>
          </a:p>
        </p:txBody>
      </p:sp>
      <p:sp>
        <p:nvSpPr>
          <p:cNvPr id="2" name="">
            <a:extLst xmlns:a="http://schemas.openxmlformats.org/drawingml/2006/main">
              <a:ext uri="{FF2B5EF4-FFF2-40B4-BE49-F238E27FC236}">
                <a16:creationId xmlns:a16="http://schemas.microsoft.com/office/drawing/2014/main" id="{4C5E308B-2B28-4717-8CEB-CF62EDB1632D}"/>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 prüfen statt voreilig urteilen</a:t>
            </a:r>
          </a:p>
        </p:txBody>
      </p:sp>
      <p:sp>
        <p:nvSpPr>
          <p:cNvPr id="3" name="">
            <a:extLst xmlns:a="http://schemas.openxmlformats.org/drawingml/2006/main">
              <a:ext uri="{FF2B5EF4-FFF2-40B4-BE49-F238E27FC236}">
                <a16:creationId xmlns:a16="http://schemas.microsoft.com/office/drawing/2014/main" id="{07E2CE0D-6091-456C-BE49-FE8C7208125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B0F49A44-0662-4637-94E6-C2B41896931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23</a:t>
            </a:r>
          </a:p>
        </p:txBody>
      </p:sp>
      <p:sp>
        <p:nvSpPr>
          <p:cNvPr id="5" name="">
            <a:extLst xmlns:a="http://schemas.openxmlformats.org/drawingml/2006/main">
              <a:ext uri="{FF2B5EF4-FFF2-40B4-BE49-F238E27FC236}">
                <a16:creationId xmlns:a16="http://schemas.microsoft.com/office/drawing/2014/main" id="{CA899599-F9A3-456E-867A-E80876AF8AD4}"/>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7856616E-D452-4BEA-978B-183D502682CB}"/>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Daten mit passenden Einheiten darstellen und Zusammenhänge beschreiben.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 Schätzung und ihre Annahmen kenntlich machen.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Achsenwirkung und mögliche weitere Einflussfaktoren prüfen.</a:t>
            </a:r>
          </a:p>
        </p:txBody>
      </p:sp>
      <p:sp>
        <p:nvSpPr>
          <p:cNvPr id="7" name="">
            <a:extLst xmlns:a="http://schemas.openxmlformats.org/drawingml/2006/main">
              <a:ext uri="{FF2B5EF4-FFF2-40B4-BE49-F238E27FC236}">
                <a16:creationId xmlns:a16="http://schemas.microsoft.com/office/drawing/2014/main" id="{F13F7157-B439-4EA0-88B5-3B6045763F8A}"/>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BBC0D7FA-2F62-445C-B484-019D9CEEE769}"/>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 Datenbericht als PDF mit zwei Diagrammen, Prognose und Unsicherheiten.</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7053c5c17dab4ef9"/>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56ACD986-E7DA-47D6-98A7-8C6154BA8F56}"/>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23170672"/>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1F83E90-92E7-4B97-9643-BC06329A3BE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VORBEREITUNG</a:t>
            </a:r>
          </a:p>
        </p:txBody>
      </p:sp>
      <p:sp>
        <p:nvSpPr>
          <p:cNvPr id="2" name="">
            <a:extLst xmlns:a="http://schemas.openxmlformats.org/drawingml/2006/main">
              <a:ext uri="{FF2B5EF4-FFF2-40B4-BE49-F238E27FC236}">
                <a16:creationId xmlns:a16="http://schemas.microsoft.com/office/drawing/2014/main" id="{8AD42479-846A-441C-A6AA-982AB6A905E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04087BD9-B32E-44CB-8072-6D9ED310692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2728C319-5120-448D-9342-1D7D049EBCD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24</a:t>
            </a:r>
          </a:p>
        </p:txBody>
      </p:sp>
      <p:sp>
        <p:nvSpPr>
          <p:cNvPr id="5" name="">
            <a:extLst xmlns:a="http://schemas.openxmlformats.org/drawingml/2006/main">
              <a:ext uri="{FF2B5EF4-FFF2-40B4-BE49-F238E27FC236}">
                <a16:creationId xmlns:a16="http://schemas.microsoft.com/office/drawing/2014/main" id="{3C8AA3A0-E4DB-4E1E-BD64-1EE8E1D79FA9}"/>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Excel und Word. Ablage und Abgabe: OneDrive. </a:t>
            </a:r>
          </a:p>
        </p:txBody>
      </p:sp>
      <p:sp>
        <p:nvSpPr>
          <p:cNvPr id="6" name="">
            <a:extLst xmlns:a="http://schemas.openxmlformats.org/drawingml/2006/main">
              <a:ext uri="{FF2B5EF4-FFF2-40B4-BE49-F238E27FC236}">
                <a16:creationId xmlns:a16="http://schemas.microsoft.com/office/drawing/2014/main" id="{2DEA5B05-4411-4EBD-A4F6-34CF8BDC25BC}"/>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Fiktive Daten: Außentemperatur in °C / verkaufte Getränke: 10/20, 15/30, 20/45, 25/60, 30/75. Zusatzkarte: An warmen Tagen waren häufig mehr Besucher vor Ort. Die Daten sind erfunden. Ein beobachteter Zusammenhang allein beweist keine Ursache. Eine Vorhersage benötigt Annahmen und kann außerhalb des beobachteten Bereichs besonders unsicher sein.</a:t>
            </a:r>
          </a:p>
        </p:txBody>
      </p:sp>
    </p:spTree>
    <p:extLst>
      <p:ext uri="{BB962C8B-B14F-4D97-AF65-F5344CB8AC3E}">
        <p14:creationId xmlns:p14="http://schemas.microsoft.com/office/powerpoint/2010/main" val="1701492737"/>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C415A9A-D328-462B-A666-EDDE6498268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1 · ZUERST ANSEHEN</a:t>
            </a:r>
          </a:p>
        </p:txBody>
      </p:sp>
      <p:sp>
        <p:nvSpPr>
          <p:cNvPr id="2" name="">
            <a:extLst xmlns:a="http://schemas.openxmlformats.org/drawingml/2006/main">
              <a:ext uri="{FF2B5EF4-FFF2-40B4-BE49-F238E27FC236}">
                <a16:creationId xmlns:a16="http://schemas.microsoft.com/office/drawing/2014/main" id="{732C0BDD-4D91-447F-B51E-10C3E34910F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8BE62A67-1AFD-4B62-BD98-9CFD116E854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25</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566fc19b56b4795"/>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724488605"/>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A35B33EC-F38C-4612-A60F-1DF0A56B7CD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1 · GEMEINSAM NACHMACHEN</a:t>
            </a:r>
          </a:p>
        </p:txBody>
      </p:sp>
      <p:sp>
        <p:nvSpPr>
          <p:cNvPr id="2" name="">
            <a:extLst xmlns:a="http://schemas.openxmlformats.org/drawingml/2006/main">
              <a:ext uri="{FF2B5EF4-FFF2-40B4-BE49-F238E27FC236}">
                <a16:creationId xmlns:a16="http://schemas.microsoft.com/office/drawing/2014/main" id="{A9E6A09F-F986-465B-974D-A601D820C7C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 und Frage</a:t>
            </a:r>
          </a:p>
        </p:txBody>
      </p:sp>
      <p:sp>
        <p:nvSpPr>
          <p:cNvPr id="3" name="">
            <a:extLst xmlns:a="http://schemas.openxmlformats.org/drawingml/2006/main">
              <a:ext uri="{FF2B5EF4-FFF2-40B4-BE49-F238E27FC236}">
                <a16:creationId xmlns:a16="http://schemas.microsoft.com/office/drawing/2014/main" id="{BA160B59-22CA-4746-A7B2-DCF4646BD78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4BB3C764-40B1-4CF9-A82A-3905A28BD17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26</a:t>
            </a:r>
          </a:p>
        </p:txBody>
      </p:sp>
      <p:sp>
        <p:nvSpPr>
          <p:cNvPr id="5" name="">
            <a:extLst xmlns:a="http://schemas.openxmlformats.org/drawingml/2006/main">
              <a:ext uri="{FF2B5EF4-FFF2-40B4-BE49-F238E27FC236}">
                <a16:creationId xmlns:a16="http://schemas.microsoft.com/office/drawing/2014/main" id="{5D4EA53B-C517-4FA5-A3DB-D74BED5AA08C}"/>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38E1A118-0E95-4387-80F6-0887D786776C}"/>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Themenordner in OneDrive. Wähle Neu &gt; Excel-Arbeitsmappe und benenne sie K3_Datenbericht_Kennung.</a:t>
            </a:r>
          </a:p>
        </p:txBody>
      </p:sp>
      <p:sp>
        <p:nvSpPr>
          <p:cNvPr id="7" name="">
            <a:extLst xmlns:a="http://schemas.openxmlformats.org/drawingml/2006/main">
              <a:ext uri="{FF2B5EF4-FFF2-40B4-BE49-F238E27FC236}">
                <a16:creationId xmlns:a16="http://schemas.microsoft.com/office/drawing/2014/main" id="{44869514-E929-41BC-9B09-F87A756EE795}"/>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0329DD30-4E40-4E96-A750-E7F2D7B0FCE2}"/>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Zelle A1 an. Trage eine Spaltenüberschrift ein. Mit Tab gehst du nach rechts, mit Enter eine Zeile weiter.</a:t>
            </a:r>
          </a:p>
        </p:txBody>
      </p:sp>
      <p:sp>
        <p:nvSpPr>
          <p:cNvPr id="9" name="">
            <a:extLst xmlns:a="http://schemas.openxmlformats.org/drawingml/2006/main">
              <a:ext uri="{FF2B5EF4-FFF2-40B4-BE49-F238E27FC236}">
                <a16:creationId xmlns:a16="http://schemas.microsoft.com/office/drawing/2014/main" id="{1FA35D6B-44D9-433A-86A2-0402E7971E2B}"/>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0CC03399-C655-4466-88FF-4D24D2CB4F43}"/>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Übertrage die Werte der Materialkarte vollständig. Das Modell beginnt mit: A1 Temperatur °C · B1 Getränke.</a:t>
            </a:r>
          </a:p>
        </p:txBody>
      </p:sp>
      <p:sp>
        <p:nvSpPr>
          <p:cNvPr id="11" name="">
            <a:extLst xmlns:a="http://schemas.openxmlformats.org/drawingml/2006/main">
              <a:ext uri="{FF2B5EF4-FFF2-40B4-BE49-F238E27FC236}">
                <a16:creationId xmlns:a16="http://schemas.microsoft.com/office/drawing/2014/main" id="{9E3674D4-783C-4764-90A9-C57A07B6FFA2}"/>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89B9E61E-8197-4994-84E3-575F1C0CE611}"/>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die Ergebniszelle an. Jede Formel beginnt mit =. Verwende Zellbezüge und drücke Enter; vergleiche mit einer Handrechnung.</a:t>
            </a:r>
          </a:p>
        </p:txBody>
      </p:sp>
      <p:sp>
        <p:nvSpPr>
          <p:cNvPr id="13" name="">
            <a:extLst xmlns:a="http://schemas.openxmlformats.org/drawingml/2006/main">
              <a:ext uri="{FF2B5EF4-FFF2-40B4-BE49-F238E27FC236}">
                <a16:creationId xmlns:a16="http://schemas.microsoft.com/office/drawing/2014/main" id="{FDEC2E08-958E-4BE1-8BD7-9FB5641917AA}"/>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DA6CC7D5-3F04-48EA-99F2-A9B70D21770C}"/>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Überschriften, Einheiten und Werte paarweise. Warte auf die Speicherung; schließe und öffne die Arbeitsmappe aus OneDrive erneut.</a:t>
            </a:r>
          </a:p>
        </p:txBody>
      </p:sp>
    </p:spTree>
    <p:extLst>
      <p:ext uri="{BB962C8B-B14F-4D97-AF65-F5344CB8AC3E}">
        <p14:creationId xmlns:p14="http://schemas.microsoft.com/office/powerpoint/2010/main" val="1666888537"/>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7D9F5BC-1491-4F26-BF0D-D3017610DBA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1 · 50 MINUTEN</a:t>
            </a:r>
          </a:p>
        </p:txBody>
      </p:sp>
      <p:sp>
        <p:nvSpPr>
          <p:cNvPr id="2" name="">
            <a:extLst xmlns:a="http://schemas.openxmlformats.org/drawingml/2006/main">
              <a:ext uri="{FF2B5EF4-FFF2-40B4-BE49-F238E27FC236}">
                <a16:creationId xmlns:a16="http://schemas.microsoft.com/office/drawing/2014/main" id="{E2FFF0C0-95B3-44EF-8D15-639C548FFD2E}"/>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 und Frage</a:t>
            </a:r>
          </a:p>
        </p:txBody>
      </p:sp>
      <p:sp>
        <p:nvSpPr>
          <p:cNvPr id="3" name="">
            <a:extLst xmlns:a="http://schemas.openxmlformats.org/drawingml/2006/main">
              <a:ext uri="{FF2B5EF4-FFF2-40B4-BE49-F238E27FC236}">
                <a16:creationId xmlns:a16="http://schemas.microsoft.com/office/drawing/2014/main" id="{E16B5D93-F6EF-4B45-B219-6CD1A1D38CB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0297FCC0-4235-47DC-A261-39CC37E3035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27</a:t>
            </a:r>
          </a:p>
        </p:txBody>
      </p:sp>
      <p:sp>
        <p:nvSpPr>
          <p:cNvPr id="5" name="">
            <a:extLst xmlns:a="http://schemas.openxmlformats.org/drawingml/2006/main">
              <a:ext uri="{FF2B5EF4-FFF2-40B4-BE49-F238E27FC236}">
                <a16:creationId xmlns:a16="http://schemas.microsoft.com/office/drawing/2014/main" id="{1D9F21A7-6274-4BB4-AC09-DB72345E0914}"/>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FA56E767-7611-4045-8FBF-0862AF0B179A}"/>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Übertrage die fünf Datenpaare. Formuliere eine Frage zum Zusammenhang und benenne die Einheiten.</a:t>
            </a:r>
          </a:p>
        </p:txBody>
      </p:sp>
      <p:sp>
        <p:nvSpPr>
          <p:cNvPr id="7" name="">
            <a:extLst xmlns:a="http://schemas.openxmlformats.org/drawingml/2006/main">
              <a:ext uri="{FF2B5EF4-FFF2-40B4-BE49-F238E27FC236}">
                <a16:creationId xmlns:a16="http://schemas.microsoft.com/office/drawing/2014/main" id="{F639557E-D9C9-4E1C-9684-0D4BFD3AAF48}"/>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C80F282B-CD08-4B1E-AEA4-8945B3A17CAE}"/>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Plane, welche weiteren Daten du für eine faire Erklärung brauchst. Unterscheide Messwert, mögliche Ursache und mögliche Drittvariable.</a:t>
            </a:r>
          </a:p>
        </p:txBody>
      </p:sp>
      <p:sp>
        <p:nvSpPr>
          <p:cNvPr id="9" name="">
            <a:extLst xmlns:a="http://schemas.openxmlformats.org/drawingml/2006/main">
              <a:ext uri="{FF2B5EF4-FFF2-40B4-BE49-F238E27FC236}">
                <a16:creationId xmlns:a16="http://schemas.microsoft.com/office/drawing/2014/main" id="{317C7EF8-524F-495D-989E-5767157015DF}"/>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771C0A77-7912-4B6F-8B39-82AB07B7A9A2}"/>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Information fehlt für eine sichere Erklärung?</a:t>
            </a:r>
          </a:p>
        </p:txBody>
      </p:sp>
    </p:spTree>
    <p:extLst>
      <p:ext uri="{BB962C8B-B14F-4D97-AF65-F5344CB8AC3E}">
        <p14:creationId xmlns:p14="http://schemas.microsoft.com/office/powerpoint/2010/main" val="1371660594"/>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3190BC9-47E4-4460-83BE-5A6592A31E5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2 · ZUERST ANSEHEN</a:t>
            </a:r>
          </a:p>
        </p:txBody>
      </p:sp>
      <p:sp>
        <p:nvSpPr>
          <p:cNvPr id="2" name="">
            <a:extLst xmlns:a="http://schemas.openxmlformats.org/drawingml/2006/main">
              <a:ext uri="{FF2B5EF4-FFF2-40B4-BE49-F238E27FC236}">
                <a16:creationId xmlns:a16="http://schemas.microsoft.com/office/drawing/2014/main" id="{67740F5C-7806-47D7-9459-5E2B3213090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1489C257-FF70-46E8-B544-F9E7488A3EC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28</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bc7a5295c7534bbf"/>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872988940"/>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C388023E-ABCE-4F05-9327-9728E89AC17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2 · GEMEINSAM NACHMACHEN</a:t>
            </a:r>
          </a:p>
        </p:txBody>
      </p:sp>
      <p:sp>
        <p:nvSpPr>
          <p:cNvPr id="2" name="">
            <a:extLst xmlns:a="http://schemas.openxmlformats.org/drawingml/2006/main">
              <a:ext uri="{FF2B5EF4-FFF2-40B4-BE49-F238E27FC236}">
                <a16:creationId xmlns:a16="http://schemas.microsoft.com/office/drawing/2014/main" id="{ED374CA7-BAB5-471C-A492-4174E7A039A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Muster darstellen</a:t>
            </a:r>
          </a:p>
        </p:txBody>
      </p:sp>
      <p:sp>
        <p:nvSpPr>
          <p:cNvPr id="3" name="">
            <a:extLst xmlns:a="http://schemas.openxmlformats.org/drawingml/2006/main">
              <a:ext uri="{FF2B5EF4-FFF2-40B4-BE49-F238E27FC236}">
                <a16:creationId xmlns:a16="http://schemas.microsoft.com/office/drawing/2014/main" id="{4ABC305F-15A9-4C14-A1B0-240156CDA67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2B61F041-78FB-4D0F-84F7-B0448467C45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29</a:t>
            </a:r>
          </a:p>
        </p:txBody>
      </p:sp>
      <p:sp>
        <p:nvSpPr>
          <p:cNvPr id="5" name="">
            <a:extLst xmlns:a="http://schemas.openxmlformats.org/drawingml/2006/main">
              <a:ext uri="{FF2B5EF4-FFF2-40B4-BE49-F238E27FC236}">
                <a16:creationId xmlns:a16="http://schemas.microsoft.com/office/drawing/2014/main" id="{EE7741B7-8D87-4D53-B454-3F792A4CD936}"/>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67530D8C-240C-4C5E-8DCD-C3A5293B028C}"/>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deine Excel-Arbeitsmappe in OneDrive. Markiere die Überschriften und alle zugehörigen Datenzellen zusammen.</a:t>
            </a:r>
          </a:p>
        </p:txBody>
      </p:sp>
      <p:sp>
        <p:nvSpPr>
          <p:cNvPr id="7" name="">
            <a:extLst xmlns:a="http://schemas.openxmlformats.org/drawingml/2006/main">
              <a:ext uri="{FF2B5EF4-FFF2-40B4-BE49-F238E27FC236}">
                <a16:creationId xmlns:a16="http://schemas.microsoft.com/office/drawing/2014/main" id="{7F7EE88B-BFEC-42F3-BDD0-9C0BBB753529}"/>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1B18C51E-F1C5-4B02-B028-7E8F05793891}"/>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Einfügen &gt; Diagramme &gt; Punkt (XY). Temperatur steht auf der X-, Verkaufszahl auf der Y-Achse.</a:t>
            </a:r>
          </a:p>
        </p:txBody>
      </p:sp>
      <p:sp>
        <p:nvSpPr>
          <p:cNvPr id="9" name="">
            <a:extLst xmlns:a="http://schemas.openxmlformats.org/drawingml/2006/main">
              <a:ext uri="{FF2B5EF4-FFF2-40B4-BE49-F238E27FC236}">
                <a16:creationId xmlns:a16="http://schemas.microsoft.com/office/drawing/2014/main" id="{DCA2E7C3-5142-4E98-AB88-89F1F1702FDE}"/>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BD9B75B4-40A5-4212-A4B4-B18CCFB8B61B}"/>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das Diagramm an. Ändere den Titel und ergänze über die Diagrammeinstellungen Achsenbeschriftungen und Einheiten.</a:t>
            </a:r>
          </a:p>
        </p:txBody>
      </p:sp>
      <p:sp>
        <p:nvSpPr>
          <p:cNvPr id="11" name="">
            <a:extLst xmlns:a="http://schemas.openxmlformats.org/drawingml/2006/main">
              <a:ext uri="{FF2B5EF4-FFF2-40B4-BE49-F238E27FC236}">
                <a16:creationId xmlns:a16="http://schemas.microsoft.com/office/drawing/2014/main" id="{F89F4406-69BA-452E-86B8-8F2214764FCC}"/>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3BFA3FF5-7D75-47D1-850B-00A953A80625}"/>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Kategorien, Größenverhältnisse und Achsenskala. Bei Säulen und Balken beginnt die Mengenachse bei null.</a:t>
            </a:r>
          </a:p>
        </p:txBody>
      </p:sp>
      <p:sp>
        <p:nvSpPr>
          <p:cNvPr id="13" name="">
            <a:extLst xmlns:a="http://schemas.openxmlformats.org/drawingml/2006/main">
              <a:ext uri="{FF2B5EF4-FFF2-40B4-BE49-F238E27FC236}">
                <a16:creationId xmlns:a16="http://schemas.microsoft.com/office/drawing/2014/main" id="{F48EFC27-6C55-4B73-80B4-00110C24A58A}"/>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24B94CB9-500B-410B-9ACA-32A8AEE72209}"/>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Lies einen Wert am Diagramm ab und vergleiche ihn mit der Tabelle. Übertrage das Diagramm mit Kopieren/Einfügen in deinen Bericht.</a:t>
            </a:r>
          </a:p>
        </p:txBody>
      </p:sp>
    </p:spTree>
    <p:extLst>
      <p:ext uri="{BB962C8B-B14F-4D97-AF65-F5344CB8AC3E}">
        <p14:creationId xmlns:p14="http://schemas.microsoft.com/office/powerpoint/2010/main" val="306098927"/>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6DECFA4-D70C-4F35-BDCB-CAA9A3E3657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2 · 50 MINUTEN</a:t>
            </a:r>
          </a:p>
        </p:txBody>
      </p:sp>
      <p:sp>
        <p:nvSpPr>
          <p:cNvPr id="2" name="">
            <a:extLst xmlns:a="http://schemas.openxmlformats.org/drawingml/2006/main">
              <a:ext uri="{FF2B5EF4-FFF2-40B4-BE49-F238E27FC236}">
                <a16:creationId xmlns:a16="http://schemas.microsoft.com/office/drawing/2014/main" id="{2763C6A5-721A-4FEE-8881-B529123A833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Muster darstellen</a:t>
            </a:r>
          </a:p>
        </p:txBody>
      </p:sp>
      <p:sp>
        <p:nvSpPr>
          <p:cNvPr id="3" name="">
            <a:extLst xmlns:a="http://schemas.openxmlformats.org/drawingml/2006/main">
              <a:ext uri="{FF2B5EF4-FFF2-40B4-BE49-F238E27FC236}">
                <a16:creationId xmlns:a16="http://schemas.microsoft.com/office/drawing/2014/main" id="{2D9EF89E-72F1-4AB3-A34C-83E8EF18ACA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E6141D2D-CAF8-4387-A13C-C650BA1EB63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30</a:t>
            </a:r>
          </a:p>
        </p:txBody>
      </p:sp>
      <p:sp>
        <p:nvSpPr>
          <p:cNvPr id="5" name="">
            <a:extLst xmlns:a="http://schemas.openxmlformats.org/drawingml/2006/main">
              <a:ext uri="{FF2B5EF4-FFF2-40B4-BE49-F238E27FC236}">
                <a16:creationId xmlns:a16="http://schemas.microsoft.com/office/drawing/2014/main" id="{8765BA07-E821-44BA-83B7-514264D4E3CF}"/>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4FF47929-79FA-4BA9-9125-83C5146C5D01}"/>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Erstelle ein Punktdiagramm mit Temperatur auf der waagrechten Achse und Verkaufszahl auf der senkrechten Achse.</a:t>
            </a:r>
          </a:p>
        </p:txBody>
      </p:sp>
      <p:sp>
        <p:nvSpPr>
          <p:cNvPr id="7" name="">
            <a:extLst xmlns:a="http://schemas.openxmlformats.org/drawingml/2006/main">
              <a:ext uri="{FF2B5EF4-FFF2-40B4-BE49-F238E27FC236}">
                <a16:creationId xmlns:a16="http://schemas.microsoft.com/office/drawing/2014/main" id="{08A34C5F-8261-4397-A68B-752A4D7A4BC3}"/>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3B07B80A-51C4-41CE-80AE-BDC1FF559E75}"/>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Beschreibe den Verlauf mit konkreten Werten und schätze die Verkaufszahl bei 22 °C. Kennzeichne die Schätzung.</a:t>
            </a:r>
          </a:p>
        </p:txBody>
      </p:sp>
      <p:sp>
        <p:nvSpPr>
          <p:cNvPr id="9" name="">
            <a:extLst xmlns:a="http://schemas.openxmlformats.org/drawingml/2006/main">
              <a:ext uri="{FF2B5EF4-FFF2-40B4-BE49-F238E27FC236}">
                <a16:creationId xmlns:a16="http://schemas.microsoft.com/office/drawing/2014/main" id="{01D245BB-3C01-45B6-8B05-B0AB2C599481}"/>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DA7D3A12-3889-4523-929F-37508FDFCBEA}"/>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Annahme steckt in deiner Schätzung?</a:t>
            </a:r>
          </a:p>
        </p:txBody>
      </p:sp>
    </p:spTree>
    <p:extLst>
      <p:ext uri="{BB962C8B-B14F-4D97-AF65-F5344CB8AC3E}">
        <p14:creationId xmlns:p14="http://schemas.microsoft.com/office/powerpoint/2010/main" val="1514505208"/>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09515AA-82EB-4163-B8B8-BBC9CF4959B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3 · ZUERST ANSEHEN</a:t>
            </a:r>
          </a:p>
        </p:txBody>
      </p:sp>
      <p:sp>
        <p:nvSpPr>
          <p:cNvPr id="2" name="">
            <a:extLst xmlns:a="http://schemas.openxmlformats.org/drawingml/2006/main">
              <a:ext uri="{FF2B5EF4-FFF2-40B4-BE49-F238E27FC236}">
                <a16:creationId xmlns:a16="http://schemas.microsoft.com/office/drawing/2014/main" id="{318B49CD-35DE-415D-8788-D1857384844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8CD324BC-7A3C-4856-8712-4AE893732CE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165839c9a804dcc"/>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968163193"/>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45449C8A-F310-4054-A8EF-A618AD624EC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3 · GEMEINSAM NACHMACHEN</a:t>
            </a:r>
          </a:p>
        </p:txBody>
      </p:sp>
      <p:sp>
        <p:nvSpPr>
          <p:cNvPr id="2" name="">
            <a:extLst xmlns:a="http://schemas.openxmlformats.org/drawingml/2006/main">
              <a:ext uri="{FF2B5EF4-FFF2-40B4-BE49-F238E27FC236}">
                <a16:creationId xmlns:a16="http://schemas.microsoft.com/office/drawing/2014/main" id="{56EE6214-6204-472B-8B3F-10446A123D8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Grafiken beeinflussen</a:t>
            </a:r>
          </a:p>
        </p:txBody>
      </p:sp>
      <p:sp>
        <p:nvSpPr>
          <p:cNvPr id="3" name="">
            <a:extLst xmlns:a="http://schemas.openxmlformats.org/drawingml/2006/main">
              <a:ext uri="{FF2B5EF4-FFF2-40B4-BE49-F238E27FC236}">
                <a16:creationId xmlns:a16="http://schemas.microsoft.com/office/drawing/2014/main" id="{94856CED-B616-42A8-816A-3C10827E14E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DBE45594-2C5E-437F-AA2D-A52FF933102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32</a:t>
            </a:r>
          </a:p>
        </p:txBody>
      </p:sp>
      <p:sp>
        <p:nvSpPr>
          <p:cNvPr id="5" name="">
            <a:extLst xmlns:a="http://schemas.openxmlformats.org/drawingml/2006/main">
              <a:ext uri="{FF2B5EF4-FFF2-40B4-BE49-F238E27FC236}">
                <a16:creationId xmlns:a16="http://schemas.microsoft.com/office/drawing/2014/main" id="{34E49A8B-B2B5-40AE-B7DD-0383F5D53457}"/>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B39045A2-5F04-473F-BCEE-ABFEFA1160C0}"/>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deine Excel-Arbeitsmappe in OneDrive. Markiere die Überschriften und alle zugehörigen Datenzellen zusammen.</a:t>
            </a:r>
          </a:p>
        </p:txBody>
      </p:sp>
      <p:sp>
        <p:nvSpPr>
          <p:cNvPr id="7" name="">
            <a:extLst xmlns:a="http://schemas.openxmlformats.org/drawingml/2006/main">
              <a:ext uri="{FF2B5EF4-FFF2-40B4-BE49-F238E27FC236}">
                <a16:creationId xmlns:a16="http://schemas.microsoft.com/office/drawing/2014/main" id="{2EF8E0FF-E86E-40A5-B495-86309C48D925}"/>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51CB1BFC-39BA-4FF3-A407-F9D11292DBA2}"/>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Einfügen &gt; Diagramme &gt; Punkt (XY). Temperatur steht auf der X-, Verkaufszahl auf der Y-Achse.</a:t>
            </a:r>
          </a:p>
        </p:txBody>
      </p:sp>
      <p:sp>
        <p:nvSpPr>
          <p:cNvPr id="9" name="">
            <a:extLst xmlns:a="http://schemas.openxmlformats.org/drawingml/2006/main">
              <a:ext uri="{FF2B5EF4-FFF2-40B4-BE49-F238E27FC236}">
                <a16:creationId xmlns:a16="http://schemas.microsoft.com/office/drawing/2014/main" id="{C68B10AC-F7A4-4309-8625-363B66074554}"/>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749EB4DB-8F6F-4A3E-BDEE-643FFDCA4BC4}"/>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das Diagramm an. Ändere den Titel und ergänze über die Diagrammeinstellungen Achsenbeschriftungen und Einheiten.</a:t>
            </a:r>
          </a:p>
        </p:txBody>
      </p:sp>
      <p:sp>
        <p:nvSpPr>
          <p:cNvPr id="11" name="">
            <a:extLst xmlns:a="http://schemas.openxmlformats.org/drawingml/2006/main">
              <a:ext uri="{FF2B5EF4-FFF2-40B4-BE49-F238E27FC236}">
                <a16:creationId xmlns:a16="http://schemas.microsoft.com/office/drawing/2014/main" id="{6130B11E-D5F1-4917-A82D-5E6CA77E9748}"/>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6051768A-284B-42EC-9A8E-F13D0FED941B}"/>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den Vergleich: dupliziere das Diagramm und ändere nur die Achsengrenzen über die Achseneinstellungen. Markiere den Ausschnitt.</a:t>
            </a:r>
          </a:p>
        </p:txBody>
      </p:sp>
      <p:sp>
        <p:nvSpPr>
          <p:cNvPr id="13" name="">
            <a:extLst xmlns:a="http://schemas.openxmlformats.org/drawingml/2006/main">
              <a:ext uri="{FF2B5EF4-FFF2-40B4-BE49-F238E27FC236}">
                <a16:creationId xmlns:a16="http://schemas.microsoft.com/office/drawing/2014/main" id="{33554F92-7973-4432-9C35-170C38F5528C}"/>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C6965CF1-C8AD-475B-AC6F-78D47C0DC26D}"/>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Lies einen Wert am Diagramm ab und vergleiche ihn mit der Tabelle. Übertrage das Diagramm mit Kopieren/Einfügen in deinen Bericht.</a:t>
            </a:r>
          </a:p>
        </p:txBody>
      </p:sp>
    </p:spTree>
    <p:extLst>
      <p:ext uri="{BB962C8B-B14F-4D97-AF65-F5344CB8AC3E}">
        <p14:creationId xmlns:p14="http://schemas.microsoft.com/office/powerpoint/2010/main" val="1245724106"/>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006B9EA-EF24-4097-B812-35B0435EFB7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3 · 50 MINUTEN</a:t>
            </a:r>
          </a:p>
        </p:txBody>
      </p:sp>
      <p:sp>
        <p:nvSpPr>
          <p:cNvPr id="2" name="">
            <a:extLst xmlns:a="http://schemas.openxmlformats.org/drawingml/2006/main">
              <a:ext uri="{FF2B5EF4-FFF2-40B4-BE49-F238E27FC236}">
                <a16:creationId xmlns:a16="http://schemas.microsoft.com/office/drawing/2014/main" id="{B623264F-39FF-42DD-BF90-D4D647A4C52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Grafiken beeinflussen</a:t>
            </a:r>
          </a:p>
        </p:txBody>
      </p:sp>
      <p:sp>
        <p:nvSpPr>
          <p:cNvPr id="3" name="">
            <a:extLst xmlns:a="http://schemas.openxmlformats.org/drawingml/2006/main">
              <a:ext uri="{FF2B5EF4-FFF2-40B4-BE49-F238E27FC236}">
                <a16:creationId xmlns:a16="http://schemas.microsoft.com/office/drawing/2014/main" id="{4E219184-BFFB-4222-BA22-F3BF4552B39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77D091AE-9D37-467E-BFF6-669957ADE1D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33</a:t>
            </a:r>
          </a:p>
        </p:txBody>
      </p:sp>
      <p:sp>
        <p:nvSpPr>
          <p:cNvPr id="5" name="">
            <a:extLst xmlns:a="http://schemas.openxmlformats.org/drawingml/2006/main">
              <a:ext uri="{FF2B5EF4-FFF2-40B4-BE49-F238E27FC236}">
                <a16:creationId xmlns:a16="http://schemas.microsoft.com/office/drawing/2014/main" id="{2DCF9F2A-E99F-4A00-BBE2-F4AB105D51E7}"/>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FE5B8849-03A0-4A64-932F-793A9DAC56CF}"/>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Erstelle ein zweites Diagramm mit anderem Achsenausschnitt. Halte die Daten unverändert.</a:t>
            </a:r>
          </a:p>
        </p:txBody>
      </p:sp>
      <p:sp>
        <p:nvSpPr>
          <p:cNvPr id="7" name="">
            <a:extLst xmlns:a="http://schemas.openxmlformats.org/drawingml/2006/main">
              <a:ext uri="{FF2B5EF4-FFF2-40B4-BE49-F238E27FC236}">
                <a16:creationId xmlns:a16="http://schemas.microsoft.com/office/drawing/2014/main" id="{E3B79291-D9E0-4C32-8898-E443DC1D20E1}"/>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E88E4762-F83A-4908-8A80-AA948AD01BF3}"/>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Vergleiche Wirkung und Lesbarkeit. Kennzeichne den Ausschnitt und entscheide begründet, welche Darstellung in deinen Bericht gehört.</a:t>
            </a:r>
          </a:p>
        </p:txBody>
      </p:sp>
      <p:sp>
        <p:nvSpPr>
          <p:cNvPr id="9" name="">
            <a:extLst xmlns:a="http://schemas.openxmlformats.org/drawingml/2006/main">
              <a:ext uri="{FF2B5EF4-FFF2-40B4-BE49-F238E27FC236}">
                <a16:creationId xmlns:a16="http://schemas.microsoft.com/office/drawing/2014/main" id="{3C83CEEB-7718-4571-9F4B-8AA40A5A5C1B}"/>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F66B0971-78EE-4B2E-8174-6616C4C17A19}"/>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Kann eine richtige Zahl irreführend gezeigt werden?</a:t>
            </a:r>
          </a:p>
        </p:txBody>
      </p:sp>
    </p:spTree>
    <p:extLst>
      <p:ext uri="{BB962C8B-B14F-4D97-AF65-F5344CB8AC3E}">
        <p14:creationId xmlns:p14="http://schemas.microsoft.com/office/powerpoint/2010/main" val="158914924"/>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BABA966-3346-415F-A0C0-ED6745A81E3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4 · ZUERST ANSEHEN</a:t>
            </a:r>
          </a:p>
        </p:txBody>
      </p:sp>
      <p:sp>
        <p:nvSpPr>
          <p:cNvPr id="2" name="">
            <a:extLst xmlns:a="http://schemas.openxmlformats.org/drawingml/2006/main">
              <a:ext uri="{FF2B5EF4-FFF2-40B4-BE49-F238E27FC236}">
                <a16:creationId xmlns:a16="http://schemas.microsoft.com/office/drawing/2014/main" id="{3CC63596-740C-44B4-868B-44A5BBC57C4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DAA7EFDA-D38A-4C5B-8523-5DD9D13D675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34</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a3419f82f024f18"/>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28352669"/>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89EFB90-35F2-476A-8C0D-F54C3D524F1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4 · GEMEINSAM NACHMACHEN</a:t>
            </a:r>
          </a:p>
        </p:txBody>
      </p:sp>
      <p:sp>
        <p:nvSpPr>
          <p:cNvPr id="2" name="">
            <a:extLst xmlns:a="http://schemas.openxmlformats.org/drawingml/2006/main">
              <a:ext uri="{FF2B5EF4-FFF2-40B4-BE49-F238E27FC236}">
                <a16:creationId xmlns:a16="http://schemas.microsoft.com/office/drawing/2014/main" id="{D2940AFE-0FE0-4025-ACCA-03E37BF1C19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Ursachen vorsichtig diskutieren</a:t>
            </a:r>
          </a:p>
        </p:txBody>
      </p:sp>
      <p:sp>
        <p:nvSpPr>
          <p:cNvPr id="3" name="">
            <a:extLst xmlns:a="http://schemas.openxmlformats.org/drawingml/2006/main">
              <a:ext uri="{FF2B5EF4-FFF2-40B4-BE49-F238E27FC236}">
                <a16:creationId xmlns:a16="http://schemas.microsoft.com/office/drawing/2014/main" id="{DFD4391B-1536-44B2-B034-03A252ED782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06B9EC57-DE5E-4E0A-9A5F-9560245A0D5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35</a:t>
            </a:r>
          </a:p>
        </p:txBody>
      </p:sp>
      <p:sp>
        <p:nvSpPr>
          <p:cNvPr id="5" name="">
            <a:extLst xmlns:a="http://schemas.openxmlformats.org/drawingml/2006/main">
              <a:ext uri="{FF2B5EF4-FFF2-40B4-BE49-F238E27FC236}">
                <a16:creationId xmlns:a16="http://schemas.microsoft.com/office/drawing/2014/main" id="{A24529FB-8CB9-4636-8843-BF9D01754F43}"/>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926BB31D-5D42-42F3-B2CA-5DBAC9D672CF}"/>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02_Datenbericht.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22B72974-47CF-4484-B564-734B93EE6391}"/>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96A8E605-53AF-4CD3-BB2C-C9EE2EFA0F8A}"/>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„Ursachen vorsichtig diskutieren“.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D6941E29-A46B-43F0-9A7D-18D1C5AEA92E}"/>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5AD0CB39-C3D2-4BF4-8D11-1A8EAF02585D}"/>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„Erklärung 1: Durst bei Wärme“. Ergänze darunter eine Begründung aus der Materialkarte.</a:t>
            </a:r>
          </a:p>
        </p:txBody>
      </p:sp>
      <p:sp>
        <p:nvSpPr>
          <p:cNvPr id="11" name="">
            <a:extLst xmlns:a="http://schemas.openxmlformats.org/drawingml/2006/main">
              <a:ext uri="{FF2B5EF4-FFF2-40B4-BE49-F238E27FC236}">
                <a16:creationId xmlns:a16="http://schemas.microsoft.com/office/drawing/2014/main" id="{71AE1746-94AB-4ED1-B1F7-04B431CCEFCF}"/>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A7A8648F-0B47-4440-8DB4-AAE96E96049E}"/>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A3E6FB24-175E-49DF-ADA0-3951C426BFC8}"/>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65BA6AAA-E19C-4B3C-B268-BECB975F14F9}"/>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K3_Datenbericht_Kennung; halte deinen eigenen Beitrag fest.</a:t>
            </a:r>
          </a:p>
        </p:txBody>
      </p:sp>
    </p:spTree>
    <p:extLst>
      <p:ext uri="{BB962C8B-B14F-4D97-AF65-F5344CB8AC3E}">
        <p14:creationId xmlns:p14="http://schemas.microsoft.com/office/powerpoint/2010/main" val="148684824"/>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AD45060-5980-41DE-B10A-58E9BC173D0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4 · 50 MINUTEN</a:t>
            </a:r>
          </a:p>
        </p:txBody>
      </p:sp>
      <p:sp>
        <p:nvSpPr>
          <p:cNvPr id="2" name="">
            <a:extLst xmlns:a="http://schemas.openxmlformats.org/drawingml/2006/main">
              <a:ext uri="{FF2B5EF4-FFF2-40B4-BE49-F238E27FC236}">
                <a16:creationId xmlns:a16="http://schemas.microsoft.com/office/drawing/2014/main" id="{8665B140-097F-4B42-BCD8-89D01857CC5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Ursachen vorsichtig diskutieren</a:t>
            </a:r>
          </a:p>
        </p:txBody>
      </p:sp>
      <p:sp>
        <p:nvSpPr>
          <p:cNvPr id="3" name="">
            <a:extLst xmlns:a="http://schemas.openxmlformats.org/drawingml/2006/main">
              <a:ext uri="{FF2B5EF4-FFF2-40B4-BE49-F238E27FC236}">
                <a16:creationId xmlns:a16="http://schemas.microsoft.com/office/drawing/2014/main" id="{4386AF02-5A8B-4F3A-B9D9-E4C14CA1AB7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0C3B7E95-D568-4D47-A9E6-36CE999F8FA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36</a:t>
            </a:r>
          </a:p>
        </p:txBody>
      </p:sp>
      <p:sp>
        <p:nvSpPr>
          <p:cNvPr id="5" name="">
            <a:extLst xmlns:a="http://schemas.openxmlformats.org/drawingml/2006/main">
              <a:ext uri="{FF2B5EF4-FFF2-40B4-BE49-F238E27FC236}">
                <a16:creationId xmlns:a16="http://schemas.microsoft.com/office/drawing/2014/main" id="{56C975D4-A035-496A-B77D-226FF8BD5E07}"/>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F9A2A622-5048-4C53-8ABF-813EB1EA31E5}"/>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Formuliere zwei mögliche Erklärungen für den Zusammenhang und berücksichtige die Zusatzkarte.</a:t>
            </a:r>
          </a:p>
        </p:txBody>
      </p:sp>
      <p:sp>
        <p:nvSpPr>
          <p:cNvPr id="7" name="">
            <a:extLst xmlns:a="http://schemas.openxmlformats.org/drawingml/2006/main">
              <a:ext uri="{FF2B5EF4-FFF2-40B4-BE49-F238E27FC236}">
                <a16:creationId xmlns:a16="http://schemas.microsoft.com/office/drawing/2014/main" id="{E58AA6E1-13E2-4473-ADB3-6689BF8241AB}"/>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63C35C4D-8317-4F1A-8F05-CC66F57F83C4}"/>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Entwirf eine Untersuchung, die Besucherzahl miterfasst. Beschreibe, was damit besser prüfbar wäre und was offen bliebe.</a:t>
            </a:r>
          </a:p>
        </p:txBody>
      </p:sp>
      <p:sp>
        <p:nvSpPr>
          <p:cNvPr id="9" name="">
            <a:extLst xmlns:a="http://schemas.openxmlformats.org/drawingml/2006/main">
              <a:ext uri="{FF2B5EF4-FFF2-40B4-BE49-F238E27FC236}">
                <a16:creationId xmlns:a16="http://schemas.microsoft.com/office/drawing/2014/main" id="{FBEB1B56-5E1E-4A00-93CC-73229D55F676}"/>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68CDCD5D-495D-49EF-B65F-63A7F45AF09F}"/>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Behauptung wäre zu stark?</a:t>
            </a:r>
          </a:p>
        </p:txBody>
      </p:sp>
    </p:spTree>
    <p:extLst>
      <p:ext uri="{BB962C8B-B14F-4D97-AF65-F5344CB8AC3E}">
        <p14:creationId xmlns:p14="http://schemas.microsoft.com/office/powerpoint/2010/main" val="1649061837"/>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2A766B7-8C4E-481D-8931-85A68F911DA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5 · ZUERST ANSEHEN</a:t>
            </a:r>
          </a:p>
        </p:txBody>
      </p:sp>
      <p:sp>
        <p:nvSpPr>
          <p:cNvPr id="2" name="">
            <a:extLst xmlns:a="http://schemas.openxmlformats.org/drawingml/2006/main">
              <a:ext uri="{FF2B5EF4-FFF2-40B4-BE49-F238E27FC236}">
                <a16:creationId xmlns:a16="http://schemas.microsoft.com/office/drawing/2014/main" id="{78200099-088D-439E-BDEA-17FDC777CC9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48202321-B45B-46BB-902B-F84863A8CD2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37</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36189ce2f404574"/>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462335610"/>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2AB797F-E022-41AF-AD5C-1299705E35C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5 · GEMEINSAM NACHMACHEN</a:t>
            </a:r>
          </a:p>
        </p:txBody>
      </p:sp>
      <p:sp>
        <p:nvSpPr>
          <p:cNvPr id="2" name="">
            <a:extLst xmlns:a="http://schemas.openxmlformats.org/drawingml/2006/main">
              <a:ext uri="{FF2B5EF4-FFF2-40B4-BE49-F238E27FC236}">
                <a16:creationId xmlns:a16="http://schemas.microsoft.com/office/drawing/2014/main" id="{91B3D756-41D4-451F-BB68-46A58123928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Bericht und Unsicherheit</a:t>
            </a:r>
          </a:p>
        </p:txBody>
      </p:sp>
      <p:sp>
        <p:nvSpPr>
          <p:cNvPr id="3" name="">
            <a:extLst xmlns:a="http://schemas.openxmlformats.org/drawingml/2006/main">
              <a:ext uri="{FF2B5EF4-FFF2-40B4-BE49-F238E27FC236}">
                <a16:creationId xmlns:a16="http://schemas.microsoft.com/office/drawing/2014/main" id="{49E4548B-82F1-4F62-BB96-5FEB89A4494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25351807-EC9B-4754-88D0-7FA73E27ECA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38</a:t>
            </a:r>
          </a:p>
        </p:txBody>
      </p:sp>
      <p:sp>
        <p:nvSpPr>
          <p:cNvPr id="5" name="">
            <a:extLst xmlns:a="http://schemas.openxmlformats.org/drawingml/2006/main">
              <a:ext uri="{FF2B5EF4-FFF2-40B4-BE49-F238E27FC236}">
                <a16:creationId xmlns:a16="http://schemas.microsoft.com/office/drawing/2014/main" id="{71137923-C27E-41F4-956B-CCC75E24B62D}"/>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58E3AA55-F9F2-45CF-84C9-88BECAAC28EA}"/>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K3_Datenbericht_Kennung in OneDrive. Vergleiche das Ergebnis mit Aufgabe A und B.</a:t>
            </a:r>
          </a:p>
        </p:txBody>
      </p:sp>
      <p:sp>
        <p:nvSpPr>
          <p:cNvPr id="7" name="">
            <a:extLst xmlns:a="http://schemas.openxmlformats.org/drawingml/2006/main">
              <a:ext uri="{FF2B5EF4-FFF2-40B4-BE49-F238E27FC236}">
                <a16:creationId xmlns:a16="http://schemas.microsoft.com/office/drawing/2014/main" id="{AB35F0BE-2386-434A-85F1-F90EA64E2F98}"/>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96AEAC02-7F30-484C-B8E4-B2BC03B47955}"/>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andere Person genau den im Arbeitsblatt genannten Test ausführen. Notiere eine Beobachtung, verbessere die Stelle.</a:t>
            </a:r>
          </a:p>
        </p:txBody>
      </p:sp>
      <p:sp>
        <p:nvSpPr>
          <p:cNvPr id="9" name="">
            <a:extLst xmlns:a="http://schemas.openxmlformats.org/drawingml/2006/main">
              <a:ext uri="{FF2B5EF4-FFF2-40B4-BE49-F238E27FC236}">
                <a16:creationId xmlns:a16="http://schemas.microsoft.com/office/drawing/2014/main" id="{151BCFA5-6916-4682-89BC-D36D72A8AEF5}"/>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541D5F1F-FAAA-4040-9E07-3B5836E4C2B0}"/>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Word/PowerPoint: Datei &gt; Exportieren oder Speichern unter &gt; Als PDF herunterladen. Öffne die PDF und prüfe Seiten, Bilder und Text.</a:t>
            </a:r>
          </a:p>
        </p:txBody>
      </p:sp>
      <p:sp>
        <p:nvSpPr>
          <p:cNvPr id="11" name="">
            <a:extLst xmlns:a="http://schemas.openxmlformats.org/drawingml/2006/main">
              <a:ext uri="{FF2B5EF4-FFF2-40B4-BE49-F238E27FC236}">
                <a16:creationId xmlns:a16="http://schemas.microsoft.com/office/drawing/2014/main" id="{418A2629-C3C6-4D3C-B816-C5CAA9E226BF}"/>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1A70B925-0F58-4156-8B36-B3F9E41D13F7}"/>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PDF in deinen OneDrive-Themenordner hoch. Nutze den vereinbarten geschützten Link- oder persönlichen Abgabeordnerweg.</a:t>
            </a:r>
          </a:p>
        </p:txBody>
      </p:sp>
      <p:sp>
        <p:nvSpPr>
          <p:cNvPr id="13" name="">
            <a:extLst xmlns:a="http://schemas.openxmlformats.org/drawingml/2006/main">
              <a:ext uri="{FF2B5EF4-FFF2-40B4-BE49-F238E27FC236}">
                <a16:creationId xmlns:a16="http://schemas.microsoft.com/office/drawing/2014/main" id="{10D1F3F0-A01B-4764-BB78-E4692349C3C1}"/>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EE7A7782-E41B-4835-8793-F5E764864D85}"/>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richtige Endfassung mit ihrem Konto öffnen. Dokumentiere Dateiname, Datum, eigenen Beitrag und nächsten Schritt.</a:t>
            </a:r>
          </a:p>
        </p:txBody>
      </p:sp>
    </p:spTree>
    <p:extLst>
      <p:ext uri="{BB962C8B-B14F-4D97-AF65-F5344CB8AC3E}">
        <p14:creationId xmlns:p14="http://schemas.microsoft.com/office/powerpoint/2010/main" val="424741720"/>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88731DE-6FB0-44D5-87BE-EB6F4C50C55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5 · 50 MINUTEN</a:t>
            </a:r>
          </a:p>
        </p:txBody>
      </p:sp>
      <p:sp>
        <p:nvSpPr>
          <p:cNvPr id="2" name="">
            <a:extLst xmlns:a="http://schemas.openxmlformats.org/drawingml/2006/main">
              <a:ext uri="{FF2B5EF4-FFF2-40B4-BE49-F238E27FC236}">
                <a16:creationId xmlns:a16="http://schemas.microsoft.com/office/drawing/2014/main" id="{3159ACC2-5A97-4E9D-8A91-B7D9F3B08C8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Bericht und Unsicherheit</a:t>
            </a:r>
          </a:p>
        </p:txBody>
      </p:sp>
      <p:sp>
        <p:nvSpPr>
          <p:cNvPr id="3" name="">
            <a:extLst xmlns:a="http://schemas.openxmlformats.org/drawingml/2006/main">
              <a:ext uri="{FF2B5EF4-FFF2-40B4-BE49-F238E27FC236}">
                <a16:creationId xmlns:a16="http://schemas.microsoft.com/office/drawing/2014/main" id="{7189E9F8-4D45-4A28-8BAA-B527F5879B4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D3679B64-43FB-4BE2-AA14-A79A6BD8D2B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39</a:t>
            </a:r>
          </a:p>
        </p:txBody>
      </p:sp>
      <p:sp>
        <p:nvSpPr>
          <p:cNvPr id="5" name="">
            <a:extLst xmlns:a="http://schemas.openxmlformats.org/drawingml/2006/main">
              <a:ext uri="{FF2B5EF4-FFF2-40B4-BE49-F238E27FC236}">
                <a16:creationId xmlns:a16="http://schemas.microsoft.com/office/drawing/2014/main" id="{6F03104A-F845-44C1-9F74-26D93DEB67E7}"/>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8344DFCE-2E37-42CC-82DD-A08C8B83EEFA}"/>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Erstelle den Bericht mit Daten, Diagrammvergleich, Prognose, Annahmen und Grenzen.</a:t>
            </a:r>
          </a:p>
        </p:txBody>
      </p:sp>
      <p:sp>
        <p:nvSpPr>
          <p:cNvPr id="7" name="">
            <a:extLst xmlns:a="http://schemas.openxmlformats.org/drawingml/2006/main">
              <a:ext uri="{FF2B5EF4-FFF2-40B4-BE49-F238E27FC236}">
                <a16:creationId xmlns:a16="http://schemas.microsoft.com/office/drawing/2014/main" id="{0DC43DE6-F9D9-43DA-98BC-17C64ADB3DF9}"/>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8EDE1396-31C7-4CB3-AF83-6DBB9E0ABB2C}"/>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Lass eine Person eine Tatsache, eine Schätzung und eine Vermutung markieren. Überarbeite und exportiere.</a:t>
            </a:r>
          </a:p>
        </p:txBody>
      </p:sp>
      <p:sp>
        <p:nvSpPr>
          <p:cNvPr id="9" name="">
            <a:extLst xmlns:a="http://schemas.openxmlformats.org/drawingml/2006/main">
              <a:ext uri="{FF2B5EF4-FFF2-40B4-BE49-F238E27FC236}">
                <a16:creationId xmlns:a16="http://schemas.microsoft.com/office/drawing/2014/main" id="{3BF08678-534B-4ACA-8EF8-223DB3101FA8}"/>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A13F0506-12B4-4827-BD86-5333858E5260}"/>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erhöht eine genannte Grenze die Glaubwürdigkeit?</a:t>
            </a:r>
          </a:p>
        </p:txBody>
      </p:sp>
    </p:spTree>
    <p:extLst>
      <p:ext uri="{BB962C8B-B14F-4D97-AF65-F5344CB8AC3E}">
        <p14:creationId xmlns:p14="http://schemas.microsoft.com/office/powerpoint/2010/main" val="4134812"/>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04616A2-2DAA-4592-8A40-F9811FC29BD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ABSCHLUSS</a:t>
            </a:r>
          </a:p>
        </p:txBody>
      </p:sp>
      <p:sp>
        <p:nvSpPr>
          <p:cNvPr id="2" name="">
            <a:extLst xmlns:a="http://schemas.openxmlformats.org/drawingml/2006/main">
              <a:ext uri="{FF2B5EF4-FFF2-40B4-BE49-F238E27FC236}">
                <a16:creationId xmlns:a16="http://schemas.microsoft.com/office/drawing/2014/main" id="{69AB1CB3-FC1A-4F96-87E1-23C0EFEDB25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AA82B7D0-0044-41B6-A86B-DF2AE5BD317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1346256B-49EC-4CC3-BB73-FA72C706365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40</a:t>
            </a:r>
          </a:p>
        </p:txBody>
      </p:sp>
      <p:sp>
        <p:nvSpPr>
          <p:cNvPr id="5" name="">
            <a:extLst xmlns:a="http://schemas.openxmlformats.org/drawingml/2006/main">
              <a:ext uri="{FF2B5EF4-FFF2-40B4-BE49-F238E27FC236}">
                <a16:creationId xmlns:a16="http://schemas.microsoft.com/office/drawing/2014/main" id="{EF5DCEB8-5435-41B5-95A0-6BCE75B92081}"/>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Punktdiagramm mit fünf Datenpaaren und korrekt beschrifteten Achsen.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Begründete Schätzung bei 22 °C, ausdrücklich als Schätzung markiert.</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Vergleich zweier Achsenausschnitte und Erklärung der möglichen Besucherwirkung.</a:t>
            </a:r>
          </a:p>
        </p:txBody>
      </p:sp>
      <p:sp>
        <p:nvSpPr>
          <p:cNvPr id="6" name="">
            <a:extLst xmlns:a="http://schemas.openxmlformats.org/drawingml/2006/main">
              <a:ext uri="{FF2B5EF4-FFF2-40B4-BE49-F238E27FC236}">
                <a16:creationId xmlns:a16="http://schemas.microsoft.com/office/drawing/2014/main" id="{B9C012C4-8A27-4790-A077-BA936F981A14}"/>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4ECCD819-8A75-4CF8-92C0-A41C53391CBF}"/>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1118464951"/>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063F8E2-EDE1-40F6-AAD5-23F35AC3D41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DEIN ALLTAG</a:t>
            </a:r>
          </a:p>
        </p:txBody>
      </p:sp>
      <p:sp>
        <p:nvSpPr>
          <p:cNvPr id="2" name="">
            <a:extLst xmlns:a="http://schemas.openxmlformats.org/drawingml/2006/main">
              <a:ext uri="{FF2B5EF4-FFF2-40B4-BE49-F238E27FC236}">
                <a16:creationId xmlns:a16="http://schemas.microsoft.com/office/drawing/2014/main" id="{A9B9472D-38DA-45EC-AE1F-136055D1E6E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Zusammenarbeiten in der Cloud</a:t>
            </a:r>
          </a:p>
        </p:txBody>
      </p:sp>
      <p:sp>
        <p:nvSpPr>
          <p:cNvPr id="3" name="">
            <a:extLst xmlns:a="http://schemas.openxmlformats.org/drawingml/2006/main">
              <a:ext uri="{FF2B5EF4-FFF2-40B4-BE49-F238E27FC236}">
                <a16:creationId xmlns:a16="http://schemas.microsoft.com/office/drawing/2014/main" id="{E3D51E11-E21C-47E2-B785-89E4FB177C1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F324C346-7807-41A1-B084-9AA326CD27C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41</a:t>
            </a:r>
          </a:p>
        </p:txBody>
      </p:sp>
      <p:sp>
        <p:nvSpPr>
          <p:cNvPr id="5" name="">
            <a:extLst xmlns:a="http://schemas.openxmlformats.org/drawingml/2006/main">
              <a:ext uri="{FF2B5EF4-FFF2-40B4-BE49-F238E27FC236}">
                <a16:creationId xmlns:a16="http://schemas.microsoft.com/office/drawing/2014/main" id="{D36E3C51-DFDA-4DA9-9D39-83A284E8B629}"/>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Vier Teams planen eine Büchertauschaktion und wollen am selben Text arbeiten. Wo liegt die Datei, wer darf etwas ändern und was passiert bei einer falschen Freigabe? Ihr probiert Zusammenarbeit in einem geschützten Bereich aus. Aus den Erfahrungen entsteht eine Anleitung, die anderen beim gemeinsamen Arbeiten hilft.</a:t>
            </a:r>
          </a:p>
        </p:txBody>
      </p:sp>
      <p:sp>
        <p:nvSpPr>
          <p:cNvPr id="6" name="">
            <a:extLst xmlns:a="http://schemas.openxmlformats.org/drawingml/2006/main">
              <a:ext uri="{FF2B5EF4-FFF2-40B4-BE49-F238E27FC236}">
                <a16:creationId xmlns:a16="http://schemas.microsoft.com/office/drawing/2014/main" id="{D53E9ACF-9165-4C94-8095-FDFDF4FF2296}"/>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1A5E9692-31D3-44BD-ABF3-271531B67B7D}"/>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Zeichne zwei Geräte und dazwischen einen Server. Eine Person speichert eine Idee, die andere liest sie. Markiere mit Pfeilen den Weg. Welche Zugriffsrechte braucht die lesende Person wirklich?</a:t>
            </a:r>
          </a:p>
        </p:txBody>
      </p:sp>
    </p:spTree>
    <p:extLst>
      <p:ext uri="{BB962C8B-B14F-4D97-AF65-F5344CB8AC3E}">
        <p14:creationId xmlns:p14="http://schemas.microsoft.com/office/powerpoint/2010/main" val="1105277958"/>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0D41640-C7BE-4392-87E4-119C48C4553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5 UNTERRICHTSEINHEITEN</a:t>
            </a:r>
          </a:p>
        </p:txBody>
      </p:sp>
      <p:sp>
        <p:nvSpPr>
          <p:cNvPr id="2" name="">
            <a:extLst xmlns:a="http://schemas.openxmlformats.org/drawingml/2006/main">
              <a:ext uri="{FF2B5EF4-FFF2-40B4-BE49-F238E27FC236}">
                <a16:creationId xmlns:a16="http://schemas.microsoft.com/office/drawing/2014/main" id="{B26392D1-5028-4722-A527-77BC957162C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Zusammenarbeiten in der Cloud</a:t>
            </a:r>
          </a:p>
        </p:txBody>
      </p:sp>
      <p:sp>
        <p:nvSpPr>
          <p:cNvPr id="3" name="">
            <a:extLst xmlns:a="http://schemas.openxmlformats.org/drawingml/2006/main">
              <a:ext uri="{FF2B5EF4-FFF2-40B4-BE49-F238E27FC236}">
                <a16:creationId xmlns:a16="http://schemas.microsoft.com/office/drawing/2014/main" id="{1DE463A4-19C8-4C7F-805E-241FCE8DED4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57E31FCE-71A4-461E-B7F9-CD50C7B62D2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42</a:t>
            </a:r>
          </a:p>
        </p:txBody>
      </p:sp>
      <p:sp>
        <p:nvSpPr>
          <p:cNvPr id="5" name="">
            <a:extLst xmlns:a="http://schemas.openxmlformats.org/drawingml/2006/main">
              <a:ext uri="{FF2B5EF4-FFF2-40B4-BE49-F238E27FC236}">
                <a16:creationId xmlns:a16="http://schemas.microsoft.com/office/drawing/2014/main" id="{F66E9408-308B-4160-8EF9-312F4D53561B}"/>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464ABDBC-66B1-49B9-91C8-D391EEAC953E}"/>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lokale Speicherung und Cloudspeicherung erklären.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passende Zugriffsrechte festlegen und im Testbereich prüfen.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gemeinsame Beiträge nachvollziehbar zusammenführen und schützen.</a:t>
            </a:r>
          </a:p>
        </p:txBody>
      </p:sp>
      <p:sp>
        <p:nvSpPr>
          <p:cNvPr id="7" name="">
            <a:extLst xmlns:a="http://schemas.openxmlformats.org/drawingml/2006/main">
              <a:ext uri="{FF2B5EF4-FFF2-40B4-BE49-F238E27FC236}">
                <a16:creationId xmlns:a16="http://schemas.microsoft.com/office/drawing/2014/main" id="{40B6AF6B-AD21-4809-ADF6-05C4660830E9}"/>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2C13F9B5-F261-4203-8861-24BB9F0A22F1}"/>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 gemeinsamer Leitfaden als PDF mit Cloudmodell, Rollenplan und Sicherheitsentscheidungen.</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4015dbc23b014aa6"/>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C0828C1C-A226-4511-BB87-F810AD2B5F1B}"/>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240413466"/>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2D87EF9-C5FF-4C7E-A539-D4AA2D1412A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VORBEREITUNG</a:t>
            </a:r>
          </a:p>
        </p:txBody>
      </p:sp>
      <p:sp>
        <p:nvSpPr>
          <p:cNvPr id="2" name="">
            <a:extLst xmlns:a="http://schemas.openxmlformats.org/drawingml/2006/main">
              <a:ext uri="{FF2B5EF4-FFF2-40B4-BE49-F238E27FC236}">
                <a16:creationId xmlns:a16="http://schemas.microsoft.com/office/drawing/2014/main" id="{358C0830-2560-447F-B145-D1A1DEB16EA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816E4F16-4A6E-4F95-8D2B-E05BFF48FBC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94920CE2-C6EE-499D-A945-112D5B84517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43</a:t>
            </a:r>
          </a:p>
        </p:txBody>
      </p:sp>
      <p:sp>
        <p:nvSpPr>
          <p:cNvPr id="5" name="">
            <a:extLst xmlns:a="http://schemas.openxmlformats.org/drawingml/2006/main">
              <a:ext uri="{FF2B5EF4-FFF2-40B4-BE49-F238E27FC236}">
                <a16:creationId xmlns:a16="http://schemas.microsoft.com/office/drawing/2014/main" id="{5157785B-BDAD-4064-9CB2-062AF337FDF3}"/>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Word. Ablage und Abgabe: OneDrive. </a:t>
            </a:r>
          </a:p>
        </p:txBody>
      </p:sp>
      <p:sp>
        <p:nvSpPr>
          <p:cNvPr id="6" name="">
            <a:extLst xmlns:a="http://schemas.openxmlformats.org/drawingml/2006/main">
              <a:ext uri="{FF2B5EF4-FFF2-40B4-BE49-F238E27FC236}">
                <a16:creationId xmlns:a16="http://schemas.microsoft.com/office/drawing/2014/main" id="{84CE53F8-1B1A-44A6-B0E2-A9AD6224BBAF}"/>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Fiktives Projekt: Vier Teams planen eine Büchertauschaktion. Benötigt werden Kategorien und Materialbedarf, nicht Namen oder private Kontaktdaten. Rollen: lesen, kommentieren, bearbeiten. Cloud bedeutet, dass Daten bzw. Dienste über ein Netzwerk auf entfernten Systemen verfügbar sind. Synchronisation ist nicht automatisch eine unabhängige Sicherung. Verschlüsselte Übertragung schützt den Transport, klärt aber nicht von selbst, wer am Ziel zugreifen darf.</a:t>
            </a:r>
          </a:p>
        </p:txBody>
      </p:sp>
    </p:spTree>
    <p:extLst>
      <p:ext uri="{BB962C8B-B14F-4D97-AF65-F5344CB8AC3E}">
        <p14:creationId xmlns:p14="http://schemas.microsoft.com/office/powerpoint/2010/main" val="396409007"/>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C8BF4F4-0810-4AC1-A123-979210AAE33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1 · ZUERST ANSEHEN</a:t>
            </a:r>
          </a:p>
        </p:txBody>
      </p:sp>
      <p:sp>
        <p:nvSpPr>
          <p:cNvPr id="2" name="">
            <a:extLst xmlns:a="http://schemas.openxmlformats.org/drawingml/2006/main">
              <a:ext uri="{FF2B5EF4-FFF2-40B4-BE49-F238E27FC236}">
                <a16:creationId xmlns:a16="http://schemas.microsoft.com/office/drawing/2014/main" id="{9C44CD04-15AE-4C63-BE7E-C03594CBFF8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34BD3FC8-124F-40CD-935C-3F326B4B9F3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44</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4f63ed39567a4b26"/>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071392843"/>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8144C08-0D87-42B4-9289-38DF4590338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1 · GEMEINSAM NACHMACHEN</a:t>
            </a:r>
          </a:p>
        </p:txBody>
      </p:sp>
      <p:sp>
        <p:nvSpPr>
          <p:cNvPr id="2" name="">
            <a:extLst xmlns:a="http://schemas.openxmlformats.org/drawingml/2006/main">
              <a:ext uri="{FF2B5EF4-FFF2-40B4-BE49-F238E27FC236}">
                <a16:creationId xmlns:a16="http://schemas.microsoft.com/office/drawing/2014/main" id="{10CFC44B-4557-43BC-8CF7-548515B1192E}"/>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Cloudmodell</a:t>
            </a:r>
          </a:p>
        </p:txBody>
      </p:sp>
      <p:sp>
        <p:nvSpPr>
          <p:cNvPr id="3" name="">
            <a:extLst xmlns:a="http://schemas.openxmlformats.org/drawingml/2006/main">
              <a:ext uri="{FF2B5EF4-FFF2-40B4-BE49-F238E27FC236}">
                <a16:creationId xmlns:a16="http://schemas.microsoft.com/office/drawing/2014/main" id="{105C6C08-0D3C-4341-B8BB-1DE28F8786A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1913524B-07CD-4A92-8640-1309CA890CE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45</a:t>
            </a:r>
          </a:p>
        </p:txBody>
      </p:sp>
      <p:sp>
        <p:nvSpPr>
          <p:cNvPr id="5" name="">
            <a:extLst xmlns:a="http://schemas.openxmlformats.org/drawingml/2006/main">
              <a:ext uri="{FF2B5EF4-FFF2-40B4-BE49-F238E27FC236}">
                <a16:creationId xmlns:a16="http://schemas.microsoft.com/office/drawing/2014/main" id="{8266608C-F0A0-44EE-A2AF-DF90D85985E7}"/>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9A0D7D67-3F7A-4791-BA05-D989CA28BFB9}"/>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03_Cloudleitfaden.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66A166BE-68A1-4017-86B8-C6C96ED7D163}"/>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883CC417-AEA9-43BF-807E-77FE74E452EA}"/>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„Cloudmodell“.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4A8FB642-1170-4369-B98A-EE7C33252D86}"/>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D46AB72D-61CC-4955-9BA3-529E459CBEC8}"/>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„Gerät → Netzwerk → Server“. Ergänze darunter eine Begründung aus der Materialkarte.</a:t>
            </a:r>
          </a:p>
        </p:txBody>
      </p:sp>
      <p:sp>
        <p:nvSpPr>
          <p:cNvPr id="11" name="">
            <a:extLst xmlns:a="http://schemas.openxmlformats.org/drawingml/2006/main">
              <a:ext uri="{FF2B5EF4-FFF2-40B4-BE49-F238E27FC236}">
                <a16:creationId xmlns:a16="http://schemas.microsoft.com/office/drawing/2014/main" id="{E9448D1B-2588-49A2-9144-9622BE6DEF9B}"/>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7F09B393-ACF7-49C2-A27B-C2F65021CCBB}"/>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B33F9304-6B7F-44B0-827A-294601504570}"/>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9822AFA5-AA79-4F47-BF36-382F04665D36}"/>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K3_Cloudleitfaden_Kennung; halte deinen eigenen Beitrag fest.</a:t>
            </a:r>
          </a:p>
        </p:txBody>
      </p:sp>
    </p:spTree>
    <p:extLst>
      <p:ext uri="{BB962C8B-B14F-4D97-AF65-F5344CB8AC3E}">
        <p14:creationId xmlns:p14="http://schemas.microsoft.com/office/powerpoint/2010/main" val="1169532379"/>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12DC863-AC55-4698-AF83-356B7BF3EF4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1 · 50 MINUTEN</a:t>
            </a:r>
          </a:p>
        </p:txBody>
      </p:sp>
      <p:sp>
        <p:nvSpPr>
          <p:cNvPr id="2" name="">
            <a:extLst xmlns:a="http://schemas.openxmlformats.org/drawingml/2006/main">
              <a:ext uri="{FF2B5EF4-FFF2-40B4-BE49-F238E27FC236}">
                <a16:creationId xmlns:a16="http://schemas.microsoft.com/office/drawing/2014/main" id="{1994D579-A4A1-4CFB-A576-A85F5EEB713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Cloudmodell</a:t>
            </a:r>
          </a:p>
        </p:txBody>
      </p:sp>
      <p:sp>
        <p:nvSpPr>
          <p:cNvPr id="3" name="">
            <a:extLst xmlns:a="http://schemas.openxmlformats.org/drawingml/2006/main">
              <a:ext uri="{FF2B5EF4-FFF2-40B4-BE49-F238E27FC236}">
                <a16:creationId xmlns:a16="http://schemas.microsoft.com/office/drawing/2014/main" id="{F08B1A3D-DD60-4CF2-8254-D32D4AAF4BE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16992CE6-51B6-49EE-915F-31BB0E19F48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46</a:t>
            </a:r>
          </a:p>
        </p:txBody>
      </p:sp>
      <p:sp>
        <p:nvSpPr>
          <p:cNvPr id="5" name="">
            <a:extLst xmlns:a="http://schemas.openxmlformats.org/drawingml/2006/main">
              <a:ext uri="{FF2B5EF4-FFF2-40B4-BE49-F238E27FC236}">
                <a16:creationId xmlns:a16="http://schemas.microsoft.com/office/drawing/2014/main" id="{D6BC62EA-C0E5-4609-B006-B0D702A971E6}"/>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F049DB31-8190-4731-A350-69A96D6EEE55}"/>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Zeichne Gerät, Netzwerk, Server und zweites Gerät. Erkläre Speichern und Abrufen sowie den Unterschied zu einer nur lokalen Datei.</a:t>
            </a:r>
          </a:p>
        </p:txBody>
      </p:sp>
      <p:sp>
        <p:nvSpPr>
          <p:cNvPr id="7" name="">
            <a:extLst xmlns:a="http://schemas.openxmlformats.org/drawingml/2006/main">
              <a:ext uri="{FF2B5EF4-FFF2-40B4-BE49-F238E27FC236}">
                <a16:creationId xmlns:a16="http://schemas.microsoft.com/office/drawing/2014/main" id="{B88F7DCB-525D-49DE-89F5-1B51EAFFF8CE}"/>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18F34673-FD62-4B72-BEF6-AB54FBB44F29}"/>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Prüfe mit der Lehrperson beim Schulangebot Anbieter, bekannten Speicherort und Zugriffsregeln. Kennzeichne unbekannte Angaben.</a:t>
            </a:r>
          </a:p>
        </p:txBody>
      </p:sp>
      <p:sp>
        <p:nvSpPr>
          <p:cNvPr id="9" name="">
            <a:extLst xmlns:a="http://schemas.openxmlformats.org/drawingml/2006/main">
              <a:ext uri="{FF2B5EF4-FFF2-40B4-BE49-F238E27FC236}">
                <a16:creationId xmlns:a16="http://schemas.microsoft.com/office/drawing/2014/main" id="{F2584949-D5C1-4FE8-882E-C27C501965F2}"/>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D7BEA871-5136-43D5-97CC-AFCA395DEAC1}"/>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bedeutet „Cloud“ nicht „nirgendwo gespeichert“?</a:t>
            </a:r>
          </a:p>
        </p:txBody>
      </p:sp>
    </p:spTree>
    <p:extLst>
      <p:ext uri="{BB962C8B-B14F-4D97-AF65-F5344CB8AC3E}">
        <p14:creationId xmlns:p14="http://schemas.microsoft.com/office/powerpoint/2010/main" val="938950298"/>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9FB46F9-9ACD-4174-A341-E37EDC86102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2 · ZUERST ANSEHEN</a:t>
            </a:r>
          </a:p>
        </p:txBody>
      </p:sp>
      <p:sp>
        <p:nvSpPr>
          <p:cNvPr id="2" name="">
            <a:extLst xmlns:a="http://schemas.openxmlformats.org/drawingml/2006/main">
              <a:ext uri="{FF2B5EF4-FFF2-40B4-BE49-F238E27FC236}">
                <a16:creationId xmlns:a16="http://schemas.microsoft.com/office/drawing/2014/main" id="{085D885F-8973-4A21-81FD-3D54ACFAFA9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F507C123-EAD4-4879-9379-484BB4886E7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47</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b2804856bb54242"/>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839856512"/>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AEE64468-0DFB-456B-B0DA-5D3B600B5C9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2 · GEMEINSAM NACHMACHEN</a:t>
            </a:r>
          </a:p>
        </p:txBody>
      </p:sp>
      <p:sp>
        <p:nvSpPr>
          <p:cNvPr id="2" name="">
            <a:extLst xmlns:a="http://schemas.openxmlformats.org/drawingml/2006/main">
              <a:ext uri="{FF2B5EF4-FFF2-40B4-BE49-F238E27FC236}">
                <a16:creationId xmlns:a16="http://schemas.microsoft.com/office/drawing/2014/main" id="{8D33C722-FD26-41D7-828A-347BF6AB9A3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Zugriffe festlegen</a:t>
            </a:r>
          </a:p>
        </p:txBody>
      </p:sp>
      <p:sp>
        <p:nvSpPr>
          <p:cNvPr id="3" name="">
            <a:extLst xmlns:a="http://schemas.openxmlformats.org/drawingml/2006/main">
              <a:ext uri="{FF2B5EF4-FFF2-40B4-BE49-F238E27FC236}">
                <a16:creationId xmlns:a16="http://schemas.microsoft.com/office/drawing/2014/main" id="{8B914EB8-3E95-4EB3-ACD7-1B726E91BB2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446EBFEC-CFA4-49FC-BEDC-C0FB8750AA0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48</a:t>
            </a:r>
          </a:p>
        </p:txBody>
      </p:sp>
      <p:sp>
        <p:nvSpPr>
          <p:cNvPr id="5" name="">
            <a:extLst xmlns:a="http://schemas.openxmlformats.org/drawingml/2006/main">
              <a:ext uri="{FF2B5EF4-FFF2-40B4-BE49-F238E27FC236}">
                <a16:creationId xmlns:a16="http://schemas.microsoft.com/office/drawing/2014/main" id="{BC0E24D2-882F-4DDD-9D1D-658C6466B45F}"/>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BDBF6CE2-A633-462F-AA9C-FA98EF89651F}"/>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Erstelle in Word die Spalten Rolle, Aufgabe, benötigter Zugriff. Trage die vier Teams und die Lehrperson ein.</a:t>
            </a:r>
          </a:p>
        </p:txBody>
      </p:sp>
      <p:sp>
        <p:nvSpPr>
          <p:cNvPr id="7" name="">
            <a:extLst xmlns:a="http://schemas.openxmlformats.org/drawingml/2006/main">
              <a:ext uri="{FF2B5EF4-FFF2-40B4-BE49-F238E27FC236}">
                <a16:creationId xmlns:a16="http://schemas.microsoft.com/office/drawing/2014/main" id="{98F517BC-9C69-4B48-B1C1-475F3E8CB576}"/>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73B0F9AF-1EF6-49A2-B56B-8397ED8C5C12}"/>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Markiere nur die Übungsdatei in OneDrive und wähle Freigeben &gt; Linkeinstellungen.</a:t>
            </a:r>
          </a:p>
        </p:txBody>
      </p:sp>
      <p:sp>
        <p:nvSpPr>
          <p:cNvPr id="9" name="">
            <a:extLst xmlns:a="http://schemas.openxmlformats.org/drawingml/2006/main">
              <a:ext uri="{FF2B5EF4-FFF2-40B4-BE49-F238E27FC236}">
                <a16:creationId xmlns:a16="http://schemas.microsoft.com/office/drawing/2014/main" id="{2A545B01-6B24-4C8F-BC99-565C9ED538BB}"/>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3D51B296-0955-4CA0-9275-3C71A2116DF7}"/>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Bestimmte Personen und ein vereinbartes Schulkonto. Setze Kann anzeigen oder Kann bearbeiten passend zur Aufgabe.</a:t>
            </a:r>
          </a:p>
        </p:txBody>
      </p:sp>
      <p:sp>
        <p:nvSpPr>
          <p:cNvPr id="11" name="">
            <a:extLst xmlns:a="http://schemas.openxmlformats.org/drawingml/2006/main">
              <a:ext uri="{FF2B5EF4-FFF2-40B4-BE49-F238E27FC236}">
                <a16:creationId xmlns:a16="http://schemas.microsoft.com/office/drawing/2014/main" id="{D3E5A35D-8FA2-407C-B025-4E6D4E5F1823}"/>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55531B4C-1E50-4F7C-9931-85C0E1444591}"/>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Kommentare sind eine vereinbarte Arbeitsrolle; ein eigener Kommentar-only-Zugriff ist nicht überall verfügbar. Zeige den vorhandenen Funktionsumfang.</a:t>
            </a:r>
          </a:p>
        </p:txBody>
      </p:sp>
      <p:sp>
        <p:nvSpPr>
          <p:cNvPr id="13" name="">
            <a:extLst xmlns:a="http://schemas.openxmlformats.org/drawingml/2006/main">
              <a:ext uri="{FF2B5EF4-FFF2-40B4-BE49-F238E27FC236}">
                <a16:creationId xmlns:a16="http://schemas.microsoft.com/office/drawing/2014/main" id="{728E26DC-CEBD-4823-9EDB-5D63AF63E1B7}"/>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DC940E49-4938-4AA7-AA1A-FE6DB7EB0ED2}"/>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in Zugriff verwalten, ob Personen und Rechte stimmen. Teste später mit getrennten Schulkonten.</a:t>
            </a:r>
          </a:p>
        </p:txBody>
      </p:sp>
    </p:spTree>
    <p:extLst>
      <p:ext uri="{BB962C8B-B14F-4D97-AF65-F5344CB8AC3E}">
        <p14:creationId xmlns:p14="http://schemas.microsoft.com/office/powerpoint/2010/main" val="1860824277"/>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1019E68-6063-4058-B47D-6FB0F0D1A22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2 · 50 MINUTEN</a:t>
            </a:r>
          </a:p>
        </p:txBody>
      </p:sp>
      <p:sp>
        <p:nvSpPr>
          <p:cNvPr id="2" name="">
            <a:extLst xmlns:a="http://schemas.openxmlformats.org/drawingml/2006/main">
              <a:ext uri="{FF2B5EF4-FFF2-40B4-BE49-F238E27FC236}">
                <a16:creationId xmlns:a16="http://schemas.microsoft.com/office/drawing/2014/main" id="{4B630612-F5FD-4177-A8C4-AF0585F5D47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Zugriffe festlegen</a:t>
            </a:r>
          </a:p>
        </p:txBody>
      </p:sp>
      <p:sp>
        <p:nvSpPr>
          <p:cNvPr id="3" name="">
            <a:extLst xmlns:a="http://schemas.openxmlformats.org/drawingml/2006/main">
              <a:ext uri="{FF2B5EF4-FFF2-40B4-BE49-F238E27FC236}">
                <a16:creationId xmlns:a16="http://schemas.microsoft.com/office/drawing/2014/main" id="{B2F9BBB7-F1FD-46D9-B710-9CB1FA0FA18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32D37085-E08D-48CC-8B5E-5CA5B721095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49</a:t>
            </a:r>
          </a:p>
        </p:txBody>
      </p:sp>
      <p:sp>
        <p:nvSpPr>
          <p:cNvPr id="5" name="">
            <a:extLst xmlns:a="http://schemas.openxmlformats.org/drawingml/2006/main">
              <a:ext uri="{FF2B5EF4-FFF2-40B4-BE49-F238E27FC236}">
                <a16:creationId xmlns:a16="http://schemas.microsoft.com/office/drawing/2014/main" id="{0DEF4F6C-0852-4418-B3B7-A1A5F029E815}"/>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F23798C5-CCF2-414D-9674-0EFAE666E54C}"/>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Entwirf für vier Teams und die Lehrperson eine Rollenverteilung mit Lesen, Kommentieren und Bearbeiten.</a:t>
            </a:r>
          </a:p>
        </p:txBody>
      </p:sp>
      <p:sp>
        <p:nvSpPr>
          <p:cNvPr id="7" name="">
            <a:extLst xmlns:a="http://schemas.openxmlformats.org/drawingml/2006/main">
              <a:ext uri="{FF2B5EF4-FFF2-40B4-BE49-F238E27FC236}">
                <a16:creationId xmlns:a16="http://schemas.microsoft.com/office/drawing/2014/main" id="{F142BD06-B6DB-4BF3-9E94-30D68160F396}"/>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04BCE92D-A3A9-4D7F-975C-75C316C72A13}"/>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Vergleiche öffentliche Freigabe und beschränkten Zugriff. Begründe, welche Informationen für die Aktion geteilt werden müssen.</a:t>
            </a:r>
          </a:p>
        </p:txBody>
      </p:sp>
      <p:sp>
        <p:nvSpPr>
          <p:cNvPr id="9" name="">
            <a:extLst xmlns:a="http://schemas.openxmlformats.org/drawingml/2006/main">
              <a:ext uri="{FF2B5EF4-FFF2-40B4-BE49-F238E27FC236}">
                <a16:creationId xmlns:a16="http://schemas.microsoft.com/office/drawing/2014/main" id="{685AFEEB-66E6-470A-BB90-5211133AB024}"/>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4D726FB6-8364-46C4-AA6F-EEDDACCDEF39}"/>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Wann schadet eine zu breite Freigabe?</a:t>
            </a:r>
          </a:p>
        </p:txBody>
      </p:sp>
    </p:spTree>
    <p:extLst>
      <p:ext uri="{BB962C8B-B14F-4D97-AF65-F5344CB8AC3E}">
        <p14:creationId xmlns:p14="http://schemas.microsoft.com/office/powerpoint/2010/main" val="689263595"/>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E889427-318D-4C74-AFA8-FE4420800CC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3 · ZUERST ANSEHEN</a:t>
            </a:r>
          </a:p>
        </p:txBody>
      </p:sp>
      <p:sp>
        <p:nvSpPr>
          <p:cNvPr id="2" name="">
            <a:extLst xmlns:a="http://schemas.openxmlformats.org/drawingml/2006/main">
              <a:ext uri="{FF2B5EF4-FFF2-40B4-BE49-F238E27FC236}">
                <a16:creationId xmlns:a16="http://schemas.microsoft.com/office/drawing/2014/main" id="{7E3AF8A7-7820-482F-A73E-87AEB3F1558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2698C573-6D42-4E93-862C-F647CE5A706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50</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6da64b5bf9b4b35"/>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344079151"/>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89FF07E2-891D-4FB5-820C-DA3640B3C39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3 · GEMEINSAM NACHMACHEN</a:t>
            </a:r>
          </a:p>
        </p:txBody>
      </p:sp>
      <p:sp>
        <p:nvSpPr>
          <p:cNvPr id="2" name="">
            <a:extLst xmlns:a="http://schemas.openxmlformats.org/drawingml/2006/main">
              <a:ext uri="{FF2B5EF4-FFF2-40B4-BE49-F238E27FC236}">
                <a16:creationId xmlns:a16="http://schemas.microsoft.com/office/drawing/2014/main" id="{CAC59B2A-79FB-4ECA-B45B-E8548547A58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Beiträge zusammenführen</a:t>
            </a:r>
          </a:p>
        </p:txBody>
      </p:sp>
      <p:sp>
        <p:nvSpPr>
          <p:cNvPr id="3" name="">
            <a:extLst xmlns:a="http://schemas.openxmlformats.org/drawingml/2006/main">
              <a:ext uri="{FF2B5EF4-FFF2-40B4-BE49-F238E27FC236}">
                <a16:creationId xmlns:a16="http://schemas.microsoft.com/office/drawing/2014/main" id="{1AA36300-0962-4E43-AA05-C37BB269D87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23AD2ECA-E801-407A-84B2-CCCC8269121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51</a:t>
            </a:r>
          </a:p>
        </p:txBody>
      </p:sp>
      <p:sp>
        <p:nvSpPr>
          <p:cNvPr id="5" name="">
            <a:extLst xmlns:a="http://schemas.openxmlformats.org/drawingml/2006/main">
              <a:ext uri="{FF2B5EF4-FFF2-40B4-BE49-F238E27FC236}">
                <a16:creationId xmlns:a16="http://schemas.microsoft.com/office/drawing/2014/main" id="{5605F560-6126-4F54-A9B9-8AD3371BC087}"/>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0032F20B-3351-4B62-913A-792FDF35FB93}"/>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das für die vereinbarten Schulkonten freigegebene Word-Dokument.</a:t>
            </a:r>
          </a:p>
        </p:txBody>
      </p:sp>
      <p:sp>
        <p:nvSpPr>
          <p:cNvPr id="7" name="">
            <a:extLst xmlns:a="http://schemas.openxmlformats.org/drawingml/2006/main">
              <a:ext uri="{FF2B5EF4-FFF2-40B4-BE49-F238E27FC236}">
                <a16:creationId xmlns:a16="http://schemas.microsoft.com/office/drawing/2014/main" id="{AF06D960-E99A-4B8B-9B36-02FA45E475DA}"/>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5BF74715-12ED-4EF6-AB56-1272A94B87E5}"/>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Jedes Team schreibt zwei Ideen in seinen beschrifteten Abschnitt; keine Namen oder privaten Kontaktdaten in die Inhaltsdaten.</a:t>
            </a:r>
          </a:p>
        </p:txBody>
      </p:sp>
      <p:sp>
        <p:nvSpPr>
          <p:cNvPr id="9" name="">
            <a:extLst xmlns:a="http://schemas.openxmlformats.org/drawingml/2006/main">
              <a:ext uri="{FF2B5EF4-FFF2-40B4-BE49-F238E27FC236}">
                <a16:creationId xmlns:a16="http://schemas.microsoft.com/office/drawing/2014/main" id="{C6DDBC21-5588-469A-874F-5565E2730B90}"/>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78737E02-EF87-4277-97CA-86F9E3A98D5C}"/>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Markiere eine unklare Idee und wähle Überprüfen &gt; Neuer Kommentar. Formuliere eine sachliche Rückfrage.</a:t>
            </a:r>
          </a:p>
        </p:txBody>
      </p:sp>
      <p:sp>
        <p:nvSpPr>
          <p:cNvPr id="11" name="">
            <a:extLst xmlns:a="http://schemas.openxmlformats.org/drawingml/2006/main">
              <a:ext uri="{FF2B5EF4-FFF2-40B4-BE49-F238E27FC236}">
                <a16:creationId xmlns:a16="http://schemas.microsoft.com/office/drawing/2014/main" id="{2DF96857-E91C-4FC8-8467-204D3D6C4DB3}"/>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86214138-C0B6-45C1-8920-B737E6CCC345}"/>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Fasse ähnliche Ideen unter einer gemeinsamen Überschrift zusammen. Schreibe dazu, nach welcher Regel ausgewählt wurde.</a:t>
            </a:r>
          </a:p>
        </p:txBody>
      </p:sp>
      <p:sp>
        <p:nvSpPr>
          <p:cNvPr id="13" name="">
            <a:extLst xmlns:a="http://schemas.openxmlformats.org/drawingml/2006/main">
              <a:ext uri="{FF2B5EF4-FFF2-40B4-BE49-F238E27FC236}">
                <a16:creationId xmlns:a16="http://schemas.microsoft.com/office/drawing/2014/main" id="{87DF1497-9B33-4A13-835B-8FEF8F9603FC}"/>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6DA76D90-8FC7-4700-AB5B-E846EF83568C}"/>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gemeinsam, ob jede Idee berücksichtigt oder begründet zurückgestellt wurde. Warte auf die Speicherung.</a:t>
            </a:r>
          </a:p>
        </p:txBody>
      </p:sp>
    </p:spTree>
    <p:extLst>
      <p:ext uri="{BB962C8B-B14F-4D97-AF65-F5344CB8AC3E}">
        <p14:creationId xmlns:p14="http://schemas.microsoft.com/office/powerpoint/2010/main" val="452200135"/>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5F4FA2A-9E92-4D74-A881-545F9B62A96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3 · 50 MINUTEN</a:t>
            </a:r>
          </a:p>
        </p:txBody>
      </p:sp>
      <p:sp>
        <p:nvSpPr>
          <p:cNvPr id="2" name="">
            <a:extLst xmlns:a="http://schemas.openxmlformats.org/drawingml/2006/main">
              <a:ext uri="{FF2B5EF4-FFF2-40B4-BE49-F238E27FC236}">
                <a16:creationId xmlns:a16="http://schemas.microsoft.com/office/drawing/2014/main" id="{EF6301FC-E97A-4343-B996-E78753D226D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Beiträge zusammenführen</a:t>
            </a:r>
          </a:p>
        </p:txBody>
      </p:sp>
      <p:sp>
        <p:nvSpPr>
          <p:cNvPr id="3" name="">
            <a:extLst xmlns:a="http://schemas.openxmlformats.org/drawingml/2006/main">
              <a:ext uri="{FF2B5EF4-FFF2-40B4-BE49-F238E27FC236}">
                <a16:creationId xmlns:a16="http://schemas.microsoft.com/office/drawing/2014/main" id="{D1462F7A-7602-43D9-BC3F-F1DA8F5701D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CF65C56D-E4EA-4BA2-B6F4-717E2C32BD8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52</a:t>
            </a:r>
          </a:p>
        </p:txBody>
      </p:sp>
      <p:sp>
        <p:nvSpPr>
          <p:cNvPr id="5" name="">
            <a:extLst xmlns:a="http://schemas.openxmlformats.org/drawingml/2006/main">
              <a:ext uri="{FF2B5EF4-FFF2-40B4-BE49-F238E27FC236}">
                <a16:creationId xmlns:a16="http://schemas.microsoft.com/office/drawing/2014/main" id="{0E3012D0-F215-4436-84E0-55D780AE1D90}"/>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9ED044EC-DC2E-49D7-9F68-E0841B352115}"/>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Sammelt von mehreren Teams digital je zwei Ideen zu Kategorien und Materialbedarf. Verwendet keine Namen in den Inhaltsdaten.</a:t>
            </a:r>
          </a:p>
        </p:txBody>
      </p:sp>
      <p:sp>
        <p:nvSpPr>
          <p:cNvPr id="7" name="">
            <a:extLst xmlns:a="http://schemas.openxmlformats.org/drawingml/2006/main">
              <a:ext uri="{FF2B5EF4-FFF2-40B4-BE49-F238E27FC236}">
                <a16:creationId xmlns:a16="http://schemas.microsoft.com/office/drawing/2014/main" id="{EEB777C4-24A6-427F-A8C6-25A9D50E0E36}"/>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36B15219-EB4F-4EEC-983F-58E315BD9218}"/>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Fasst ähnliche Vorschläge zusammen und dokumentiert, wie die gemeinsame Auswahl zustande kam.</a:t>
            </a:r>
          </a:p>
        </p:txBody>
      </p:sp>
      <p:sp>
        <p:nvSpPr>
          <p:cNvPr id="9" name="">
            <a:extLst xmlns:a="http://schemas.openxmlformats.org/drawingml/2006/main">
              <a:ext uri="{FF2B5EF4-FFF2-40B4-BE49-F238E27FC236}">
                <a16:creationId xmlns:a16="http://schemas.microsoft.com/office/drawing/2014/main" id="{79994D7B-BA2F-4B46-AB6A-E2A47954274B}"/>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12E6F790-D55C-4DE2-BF5B-FBC092C3BACA}"/>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Wie bleibt eine Minderheitsidee sichtbar?</a:t>
            </a:r>
          </a:p>
        </p:txBody>
      </p:sp>
    </p:spTree>
    <p:extLst>
      <p:ext uri="{BB962C8B-B14F-4D97-AF65-F5344CB8AC3E}">
        <p14:creationId xmlns:p14="http://schemas.microsoft.com/office/powerpoint/2010/main" val="333026738"/>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4D22328-BDC8-4260-977A-918DF679901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4 · ZUERST ANSEHEN</a:t>
            </a:r>
          </a:p>
        </p:txBody>
      </p:sp>
      <p:sp>
        <p:nvSpPr>
          <p:cNvPr id="2" name="">
            <a:extLst xmlns:a="http://schemas.openxmlformats.org/drawingml/2006/main">
              <a:ext uri="{FF2B5EF4-FFF2-40B4-BE49-F238E27FC236}">
                <a16:creationId xmlns:a16="http://schemas.microsoft.com/office/drawing/2014/main" id="{25A0584C-87C1-4010-81F0-FA5D0029E31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53B1180A-AB91-42C8-A42D-1BDEBD48E2A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53</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d3d407ca33f54f61"/>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43762179"/>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739E9335-24CE-4D14-A2DD-883BEB52759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4 · GEMEINSAM NACHMACHEN</a:t>
            </a:r>
          </a:p>
        </p:txBody>
      </p:sp>
      <p:sp>
        <p:nvSpPr>
          <p:cNvPr id="2" name="">
            <a:extLst xmlns:a="http://schemas.openxmlformats.org/drawingml/2006/main">
              <a:ext uri="{FF2B5EF4-FFF2-40B4-BE49-F238E27FC236}">
                <a16:creationId xmlns:a16="http://schemas.microsoft.com/office/drawing/2014/main" id="{425CC8F8-2EC4-4CA3-A2D6-29EEF62266A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Schutz verstehen</a:t>
            </a:r>
          </a:p>
        </p:txBody>
      </p:sp>
      <p:sp>
        <p:nvSpPr>
          <p:cNvPr id="3" name="">
            <a:extLst xmlns:a="http://schemas.openxmlformats.org/drawingml/2006/main">
              <a:ext uri="{FF2B5EF4-FFF2-40B4-BE49-F238E27FC236}">
                <a16:creationId xmlns:a16="http://schemas.microsoft.com/office/drawing/2014/main" id="{479DA1B6-6E1E-4377-BFD1-EEA2CB5C336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D306B511-E23C-401C-A045-FAF1D765BC2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54</a:t>
            </a:r>
          </a:p>
        </p:txBody>
      </p:sp>
      <p:sp>
        <p:nvSpPr>
          <p:cNvPr id="5" name="">
            <a:extLst xmlns:a="http://schemas.openxmlformats.org/drawingml/2006/main">
              <a:ext uri="{FF2B5EF4-FFF2-40B4-BE49-F238E27FC236}">
                <a16:creationId xmlns:a16="http://schemas.microsoft.com/office/drawing/2014/main" id="{947CD2FF-B423-421F-8B4C-1379CA60CC6D}"/>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E8301418-6B8C-4943-B262-E5566F6E6091}"/>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03_Cloudleitfaden.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0190A367-86C5-4A3D-9586-5B3C9199AC24}"/>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B65B1D7A-6054-4108-8E71-BA626E884C91}"/>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„Schutz verstehen“.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30295276-39E3-439F-84F8-EFC822AF1985}"/>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0694B056-44E4-4632-BA1F-3F1D47687060}"/>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„Passwort: Wissen“. Ergänze darunter eine Begründung aus der Materialkarte.</a:t>
            </a:r>
          </a:p>
        </p:txBody>
      </p:sp>
      <p:sp>
        <p:nvSpPr>
          <p:cNvPr id="11" name="">
            <a:extLst xmlns:a="http://schemas.openxmlformats.org/drawingml/2006/main">
              <a:ext uri="{FF2B5EF4-FFF2-40B4-BE49-F238E27FC236}">
                <a16:creationId xmlns:a16="http://schemas.microsoft.com/office/drawing/2014/main" id="{DF636500-88B0-4F3E-AC10-F1094C6CFCFB}"/>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CCD454A9-9CB5-4083-AC7F-8C0357EA5795}"/>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7BD46169-3490-4207-A4BC-7AB09B6EA65C}"/>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31048A03-706F-4DCE-B60B-2CA1C100EC57}"/>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K3_Cloudleitfaden_Kennung; halte deinen eigenen Beitrag fest.</a:t>
            </a:r>
          </a:p>
        </p:txBody>
      </p:sp>
    </p:spTree>
    <p:extLst>
      <p:ext uri="{BB962C8B-B14F-4D97-AF65-F5344CB8AC3E}">
        <p14:creationId xmlns:p14="http://schemas.microsoft.com/office/powerpoint/2010/main" val="581307763"/>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3D1EC3A-BA10-4DC8-89EA-DBA80A4D24E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4 · 50 MINUTEN</a:t>
            </a:r>
          </a:p>
        </p:txBody>
      </p:sp>
      <p:sp>
        <p:nvSpPr>
          <p:cNvPr id="2" name="">
            <a:extLst xmlns:a="http://schemas.openxmlformats.org/drawingml/2006/main">
              <a:ext uri="{FF2B5EF4-FFF2-40B4-BE49-F238E27FC236}">
                <a16:creationId xmlns:a16="http://schemas.microsoft.com/office/drawing/2014/main" id="{3BC969C8-924F-469E-868E-874B4C3CB36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Schutz verstehen</a:t>
            </a:r>
          </a:p>
        </p:txBody>
      </p:sp>
      <p:sp>
        <p:nvSpPr>
          <p:cNvPr id="3" name="">
            <a:extLst xmlns:a="http://schemas.openxmlformats.org/drawingml/2006/main">
              <a:ext uri="{FF2B5EF4-FFF2-40B4-BE49-F238E27FC236}">
                <a16:creationId xmlns:a16="http://schemas.microsoft.com/office/drawing/2014/main" id="{A91EB880-89E7-4854-8AB5-D1081844698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7960FECC-AF39-4090-96A2-97BC12FEC0A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55</a:t>
            </a:r>
          </a:p>
        </p:txBody>
      </p:sp>
      <p:sp>
        <p:nvSpPr>
          <p:cNvPr id="5" name="">
            <a:extLst xmlns:a="http://schemas.openxmlformats.org/drawingml/2006/main">
              <a:ext uri="{FF2B5EF4-FFF2-40B4-BE49-F238E27FC236}">
                <a16:creationId xmlns:a16="http://schemas.microsoft.com/office/drawing/2014/main" id="{F6BF2739-2435-4277-AF7C-E0C27BDC1723}"/>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C74E3F2B-E1DC-4B2B-BF77-7CB379904870}"/>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Erkläre anhand eines erfundenen Kontos Passwort und zweiten Faktor. Zeichne, warum zwei Passwörter nicht zwei unterschiedliche Faktoren sind.</a:t>
            </a:r>
          </a:p>
        </p:txBody>
      </p:sp>
      <p:sp>
        <p:nvSpPr>
          <p:cNvPr id="7" name="">
            <a:extLst xmlns:a="http://schemas.openxmlformats.org/drawingml/2006/main">
              <a:ext uri="{FF2B5EF4-FFF2-40B4-BE49-F238E27FC236}">
                <a16:creationId xmlns:a16="http://schemas.microsoft.com/office/drawing/2014/main" id="{8F9BCFCA-7FC3-4A10-BEE8-BF91048D583A}"/>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8C105198-E50E-4AA6-973E-20A0A2DFC562}"/>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Vergleiche verschlüsselte Übertragung und Zugriffsrechte. Beschreibe zusätzlich einen physischen Schutz für ein unbeaufsichtigtes Gerät.</a:t>
            </a:r>
          </a:p>
        </p:txBody>
      </p:sp>
      <p:sp>
        <p:nvSpPr>
          <p:cNvPr id="9" name="">
            <a:extLst xmlns:a="http://schemas.openxmlformats.org/drawingml/2006/main">
              <a:ext uri="{FF2B5EF4-FFF2-40B4-BE49-F238E27FC236}">
                <a16:creationId xmlns:a16="http://schemas.microsoft.com/office/drawing/2014/main" id="{0ECA6C41-CC6D-482A-8F1D-B0B4CDCE921A}"/>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7EA43D3A-5607-49FA-9148-24635A001ABE}"/>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Was schützt eine verschlüsselte Verbindung nicht automatisch?</a:t>
            </a:r>
          </a:p>
        </p:txBody>
      </p:sp>
    </p:spTree>
    <p:extLst>
      <p:ext uri="{BB962C8B-B14F-4D97-AF65-F5344CB8AC3E}">
        <p14:creationId xmlns:p14="http://schemas.microsoft.com/office/powerpoint/2010/main" val="1995759800"/>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046AAFE-C14E-4F29-B657-81681BF8F77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5 · ZUERST ANSEHEN</a:t>
            </a:r>
          </a:p>
        </p:txBody>
      </p:sp>
      <p:sp>
        <p:nvSpPr>
          <p:cNvPr id="2" name="">
            <a:extLst xmlns:a="http://schemas.openxmlformats.org/drawingml/2006/main">
              <a:ext uri="{FF2B5EF4-FFF2-40B4-BE49-F238E27FC236}">
                <a16:creationId xmlns:a16="http://schemas.microsoft.com/office/drawing/2014/main" id="{54973D58-961E-41F8-AD26-4B948E0F3ED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1270F25E-A544-46A0-B6FA-5FBB91267E3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56</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680cece3155498b"/>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794700277"/>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55D2FBB-5F35-4F3F-B846-1A64F9E1BB3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5 · GEMEINSAM NACHMACHEN</a:t>
            </a:r>
          </a:p>
        </p:txBody>
      </p:sp>
      <p:sp>
        <p:nvSpPr>
          <p:cNvPr id="2" name="">
            <a:extLst xmlns:a="http://schemas.openxmlformats.org/drawingml/2006/main">
              <a:ext uri="{FF2B5EF4-FFF2-40B4-BE49-F238E27FC236}">
                <a16:creationId xmlns:a16="http://schemas.microsoft.com/office/drawing/2014/main" id="{FF9269C8-19C7-494B-81D4-620CB7E427C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Leitfaden testen</a:t>
            </a:r>
          </a:p>
        </p:txBody>
      </p:sp>
      <p:sp>
        <p:nvSpPr>
          <p:cNvPr id="3" name="">
            <a:extLst xmlns:a="http://schemas.openxmlformats.org/drawingml/2006/main">
              <a:ext uri="{FF2B5EF4-FFF2-40B4-BE49-F238E27FC236}">
                <a16:creationId xmlns:a16="http://schemas.microsoft.com/office/drawing/2014/main" id="{052214EA-AB15-47A3-908A-EFA8E9F5B80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7AFB981F-83A0-4E25-B070-FE9048091DB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57</a:t>
            </a:r>
          </a:p>
        </p:txBody>
      </p:sp>
      <p:sp>
        <p:nvSpPr>
          <p:cNvPr id="5" name="">
            <a:extLst xmlns:a="http://schemas.openxmlformats.org/drawingml/2006/main">
              <a:ext uri="{FF2B5EF4-FFF2-40B4-BE49-F238E27FC236}">
                <a16:creationId xmlns:a16="http://schemas.microsoft.com/office/drawing/2014/main" id="{951D1CE8-CFA4-49E3-A9B3-6D9E9E6C05C0}"/>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04550A36-DE3D-43A8-B563-B6311CEFC6E8}"/>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K3_Cloudleitfaden_Kennung in OneDrive. Vergleiche das Ergebnis mit Aufgabe A und B.</a:t>
            </a:r>
          </a:p>
        </p:txBody>
      </p:sp>
      <p:sp>
        <p:nvSpPr>
          <p:cNvPr id="7" name="">
            <a:extLst xmlns:a="http://schemas.openxmlformats.org/drawingml/2006/main">
              <a:ext uri="{FF2B5EF4-FFF2-40B4-BE49-F238E27FC236}">
                <a16:creationId xmlns:a16="http://schemas.microsoft.com/office/drawing/2014/main" id="{3A102D8A-9946-4CFA-9F49-F9DB5311082E}"/>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F578049D-2BCA-4154-95D4-F8CD35FBFB28}"/>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andere Person genau den im Arbeitsblatt genannten Test ausführen. Notiere eine Beobachtung, verbessere die Stelle.</a:t>
            </a:r>
          </a:p>
        </p:txBody>
      </p:sp>
      <p:sp>
        <p:nvSpPr>
          <p:cNvPr id="9" name="">
            <a:extLst xmlns:a="http://schemas.openxmlformats.org/drawingml/2006/main">
              <a:ext uri="{FF2B5EF4-FFF2-40B4-BE49-F238E27FC236}">
                <a16:creationId xmlns:a16="http://schemas.microsoft.com/office/drawing/2014/main" id="{522EE475-C0BB-414D-B062-263EF335C9CC}"/>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8C5AE05E-D5E3-43BA-8783-C57063A30AC2}"/>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Word/PowerPoint: Datei &gt; Exportieren oder Speichern unter &gt; Als PDF herunterladen. Öffne die PDF und prüfe Seiten, Bilder und Text.</a:t>
            </a:r>
          </a:p>
        </p:txBody>
      </p:sp>
      <p:sp>
        <p:nvSpPr>
          <p:cNvPr id="11" name="">
            <a:extLst xmlns:a="http://schemas.openxmlformats.org/drawingml/2006/main">
              <a:ext uri="{FF2B5EF4-FFF2-40B4-BE49-F238E27FC236}">
                <a16:creationId xmlns:a16="http://schemas.microsoft.com/office/drawing/2014/main" id="{174B6F26-07F8-430B-A527-771002E020F8}"/>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28A03D9F-C3D5-4A1C-AEB5-C337C314103B}"/>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PDF in deinen OneDrive-Themenordner hoch. Nutze den vereinbarten geschützten Link- oder persönlichen Abgabeordnerweg.</a:t>
            </a:r>
          </a:p>
        </p:txBody>
      </p:sp>
      <p:sp>
        <p:nvSpPr>
          <p:cNvPr id="13" name="">
            <a:extLst xmlns:a="http://schemas.openxmlformats.org/drawingml/2006/main">
              <a:ext uri="{FF2B5EF4-FFF2-40B4-BE49-F238E27FC236}">
                <a16:creationId xmlns:a16="http://schemas.microsoft.com/office/drawing/2014/main" id="{44DCADC9-5773-4032-843D-998D9957FF41}"/>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E97E1521-F7BC-44BB-9952-1669206BF737}"/>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richtige Endfassung mit ihrem Konto öffnen. Dokumentiere Dateiname, Datum, eigenen Beitrag und nächsten Schritt.</a:t>
            </a:r>
          </a:p>
        </p:txBody>
      </p:sp>
    </p:spTree>
    <p:extLst>
      <p:ext uri="{BB962C8B-B14F-4D97-AF65-F5344CB8AC3E}">
        <p14:creationId xmlns:p14="http://schemas.microsoft.com/office/powerpoint/2010/main" val="1081536819"/>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B96BBCC-C8DA-4492-8054-BDE77DE3D73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5 · 50 MINUTEN</a:t>
            </a:r>
          </a:p>
        </p:txBody>
      </p:sp>
      <p:sp>
        <p:nvSpPr>
          <p:cNvPr id="2" name="">
            <a:extLst xmlns:a="http://schemas.openxmlformats.org/drawingml/2006/main">
              <a:ext uri="{FF2B5EF4-FFF2-40B4-BE49-F238E27FC236}">
                <a16:creationId xmlns:a16="http://schemas.microsoft.com/office/drawing/2014/main" id="{1D017504-ABC3-4275-8369-D9B72DEB66B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Leitfaden testen</a:t>
            </a:r>
          </a:p>
        </p:txBody>
      </p:sp>
      <p:sp>
        <p:nvSpPr>
          <p:cNvPr id="3" name="">
            <a:extLst xmlns:a="http://schemas.openxmlformats.org/drawingml/2006/main">
              <a:ext uri="{FF2B5EF4-FFF2-40B4-BE49-F238E27FC236}">
                <a16:creationId xmlns:a16="http://schemas.microsoft.com/office/drawing/2014/main" id="{026F6591-F8C0-4441-83AD-E37899EEA1B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087DB3AA-02E8-4591-A34F-114C251261B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58</a:t>
            </a:r>
          </a:p>
        </p:txBody>
      </p:sp>
      <p:sp>
        <p:nvSpPr>
          <p:cNvPr id="5" name="">
            <a:extLst xmlns:a="http://schemas.openxmlformats.org/drawingml/2006/main">
              <a:ext uri="{FF2B5EF4-FFF2-40B4-BE49-F238E27FC236}">
                <a16:creationId xmlns:a16="http://schemas.microsoft.com/office/drawing/2014/main" id="{A268AC1E-224D-47DB-B5AE-96AF964862EF}"/>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194DC389-B472-41CE-8E15-307AAB9234C1}"/>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Erstellt den Leitfaden mit Cloudmodell, Rollen, Beteiligungsablauf und Schutzmaßnahmen.</a:t>
            </a:r>
          </a:p>
        </p:txBody>
      </p:sp>
      <p:sp>
        <p:nvSpPr>
          <p:cNvPr id="7" name="">
            <a:extLst xmlns:a="http://schemas.openxmlformats.org/drawingml/2006/main">
              <a:ext uri="{FF2B5EF4-FFF2-40B4-BE49-F238E27FC236}">
                <a16:creationId xmlns:a16="http://schemas.microsoft.com/office/drawing/2014/main" id="{400A5B23-81C7-4DBD-9E55-C2A884E62308}"/>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D75B2033-4272-4E63-8011-B0F52F35B3A0}"/>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Prüft mit der Lehrperson einen Lese- und einen Bearbeitungszugriff im Testbereich. Exportiert den Leitfaden und benennt Grenzen der Prüfung.</a:t>
            </a:r>
          </a:p>
        </p:txBody>
      </p:sp>
      <p:sp>
        <p:nvSpPr>
          <p:cNvPr id="9" name="">
            <a:extLst xmlns:a="http://schemas.openxmlformats.org/drawingml/2006/main">
              <a:ext uri="{FF2B5EF4-FFF2-40B4-BE49-F238E27FC236}">
                <a16:creationId xmlns:a16="http://schemas.microsoft.com/office/drawing/2014/main" id="{6F65F190-1ADC-4AAE-ADA2-6B235BF6AAEF}"/>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24D10348-9FAF-4684-8187-6B266B1D99F6}"/>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falsche Annahme über Cloud konntest du klären?</a:t>
            </a:r>
          </a:p>
        </p:txBody>
      </p:sp>
    </p:spTree>
    <p:extLst>
      <p:ext uri="{BB962C8B-B14F-4D97-AF65-F5344CB8AC3E}">
        <p14:creationId xmlns:p14="http://schemas.microsoft.com/office/powerpoint/2010/main" val="813980606"/>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EE4D1C9-3005-423E-96D8-DD21F1924E9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ABSCHLUSS</a:t>
            </a:r>
          </a:p>
        </p:txBody>
      </p:sp>
      <p:sp>
        <p:nvSpPr>
          <p:cNvPr id="2" name="">
            <a:extLst xmlns:a="http://schemas.openxmlformats.org/drawingml/2006/main">
              <a:ext uri="{FF2B5EF4-FFF2-40B4-BE49-F238E27FC236}">
                <a16:creationId xmlns:a16="http://schemas.microsoft.com/office/drawing/2014/main" id="{13CD77DA-0B08-4C8C-AF8A-9388610D920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D76A2F4A-64EE-4940-BC82-2738AB9288D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409A24DC-38FA-4E40-BB34-5143B37C726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59</a:t>
            </a:r>
          </a:p>
        </p:txBody>
      </p:sp>
      <p:sp>
        <p:nvSpPr>
          <p:cNvPr id="5" name="">
            <a:extLst xmlns:a="http://schemas.openxmlformats.org/drawingml/2006/main">
              <a:ext uri="{FF2B5EF4-FFF2-40B4-BE49-F238E27FC236}">
                <a16:creationId xmlns:a16="http://schemas.microsoft.com/office/drawing/2014/main" id="{FD99059C-9A23-43E6-B587-F1985211B73E}"/>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Cloudskizze mit markierten bekannten und unbekannten Anbieterangaben.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Beobachteter Test eines Lese- und eines Bearbeitungszugriffs.</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Rollenplan, gemeinsame Auswahl und begründete Schutzmaßnahmen.</a:t>
            </a:r>
          </a:p>
        </p:txBody>
      </p:sp>
      <p:sp>
        <p:nvSpPr>
          <p:cNvPr id="6" name="">
            <a:extLst xmlns:a="http://schemas.openxmlformats.org/drawingml/2006/main">
              <a:ext uri="{FF2B5EF4-FFF2-40B4-BE49-F238E27FC236}">
                <a16:creationId xmlns:a16="http://schemas.microsoft.com/office/drawing/2014/main" id="{6CF46104-572B-4B7F-A648-46BC39D6A612}"/>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EF2F3A9F-E539-4363-8F1E-DEA99FC117BE}"/>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686720943"/>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BF59EEC-D03D-4C70-8EC9-514EB43F977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DEIN ALLTAG</a:t>
            </a:r>
          </a:p>
        </p:txBody>
      </p:sp>
      <p:sp>
        <p:nvSpPr>
          <p:cNvPr id="2" name="">
            <a:extLst xmlns:a="http://schemas.openxmlformats.org/drawingml/2006/main">
              <a:ext uri="{FF2B5EF4-FFF2-40B4-BE49-F238E27FC236}">
                <a16:creationId xmlns:a16="http://schemas.microsoft.com/office/drawing/2014/main" id="{8FD98A4C-8528-416B-A817-6505C8A4077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Digitale Identität bewusst gestalten</a:t>
            </a:r>
          </a:p>
        </p:txBody>
      </p:sp>
      <p:sp>
        <p:nvSpPr>
          <p:cNvPr id="3" name="">
            <a:extLst xmlns:a="http://schemas.openxmlformats.org/drawingml/2006/main">
              <a:ext uri="{FF2B5EF4-FFF2-40B4-BE49-F238E27FC236}">
                <a16:creationId xmlns:a16="http://schemas.microsoft.com/office/drawing/2014/main" id="{D4CCD5B6-2809-4281-BA40-59CC9B3B21F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E90E7F0E-D34C-4B28-A1E6-4DE20204CFF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60</a:t>
            </a:r>
          </a:p>
        </p:txBody>
      </p:sp>
      <p:sp>
        <p:nvSpPr>
          <p:cNvPr id="5" name="">
            <a:extLst xmlns:a="http://schemas.openxmlformats.org/drawingml/2006/main">
              <a:ext uri="{FF2B5EF4-FFF2-40B4-BE49-F238E27FC236}">
                <a16:creationId xmlns:a16="http://schemas.microsoft.com/office/drawing/2014/main" id="{BF1C2A10-5073-43DE-B438-9C36551E4A52}"/>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Sam teilt im erfundenen Profil viele Angaben. Ein unbekannter Kontakt verlangt private Bilder, gleichzeitig verbreitet jemand beleidigende Behauptungen. Du entscheidest anhand dieses Falls, welche Informationen geschützt werden sollten und welche Hilfe sinnvoll ist. So entwickelst du Handlungswege, ohne eigene Erlebnisse oder private Profile vorzeigen zu müssen.</a:t>
            </a:r>
          </a:p>
        </p:txBody>
      </p:sp>
      <p:sp>
        <p:nvSpPr>
          <p:cNvPr id="6" name="">
            <a:extLst xmlns:a="http://schemas.openxmlformats.org/drawingml/2006/main">
              <a:ext uri="{FF2B5EF4-FFF2-40B4-BE49-F238E27FC236}">
                <a16:creationId xmlns:a16="http://schemas.microsoft.com/office/drawing/2014/main" id="{C85FA9BB-3DDE-418E-A0E7-A86BCB86BCC1}"/>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83EC3956-8A42-468D-8DE6-2F1A8413469F}"/>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Lies die vier Profilangaben von Sam: Schule, Geburtstag, Sportverein und Foto. Welche Kombination verrät mehr als eine einzelne Angabe? Beschreibe ein mögliches Risiko, ohne Sam dafür verantwortlich zu machen.</a:t>
            </a:r>
          </a:p>
        </p:txBody>
      </p:sp>
    </p:spTree>
    <p:extLst>
      <p:ext uri="{BB962C8B-B14F-4D97-AF65-F5344CB8AC3E}">
        <p14:creationId xmlns:p14="http://schemas.microsoft.com/office/powerpoint/2010/main" val="650030461"/>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C2F8C2C-F4DA-4657-A302-05EF4F4676F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5 UNTERRICHTSEINHEITEN</a:t>
            </a:r>
          </a:p>
        </p:txBody>
      </p:sp>
      <p:sp>
        <p:nvSpPr>
          <p:cNvPr id="2" name="">
            <a:extLst xmlns:a="http://schemas.openxmlformats.org/drawingml/2006/main">
              <a:ext uri="{FF2B5EF4-FFF2-40B4-BE49-F238E27FC236}">
                <a16:creationId xmlns:a16="http://schemas.microsoft.com/office/drawing/2014/main" id="{155331A9-6520-4A8D-B966-0AD7CD1B175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Digitale Identität bewusst gestalten</a:t>
            </a:r>
          </a:p>
        </p:txBody>
      </p:sp>
      <p:sp>
        <p:nvSpPr>
          <p:cNvPr id="3" name="">
            <a:extLst xmlns:a="http://schemas.openxmlformats.org/drawingml/2006/main">
              <a:ext uri="{FF2B5EF4-FFF2-40B4-BE49-F238E27FC236}">
                <a16:creationId xmlns:a16="http://schemas.microsoft.com/office/drawing/2014/main" id="{F87D6CFF-E2BD-4F41-B0BF-C64CDE07398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39322BAC-FCFB-4A5D-A11C-B900FAC2188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61</a:t>
            </a:r>
          </a:p>
        </p:txBody>
      </p:sp>
      <p:sp>
        <p:nvSpPr>
          <p:cNvPr id="5" name="">
            <a:extLst xmlns:a="http://schemas.openxmlformats.org/drawingml/2006/main">
              <a:ext uri="{FF2B5EF4-FFF2-40B4-BE49-F238E27FC236}">
                <a16:creationId xmlns:a16="http://schemas.microsoft.com/office/drawing/2014/main" id="{8AE77730-F2EA-41B9-98C2-8C2FDA8CCF8B}"/>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95224432-873D-4F69-98E2-56C6E7342D5D}"/>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Risiken verknüpfter Profilangaben erklären und sparsamere Angaben auswählen.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bei Grenzüberschreitungen einen passenden Hilfe- und Meldeweg beschreiben.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grundlegende Schutzfunktionen eines Geräts im freigegebenen Bereich prüfen.</a:t>
            </a:r>
          </a:p>
        </p:txBody>
      </p:sp>
      <p:sp>
        <p:nvSpPr>
          <p:cNvPr id="7" name="">
            <a:extLst xmlns:a="http://schemas.openxmlformats.org/drawingml/2006/main">
              <a:ext uri="{FF2B5EF4-FFF2-40B4-BE49-F238E27FC236}">
                <a16:creationId xmlns:a16="http://schemas.microsoft.com/office/drawing/2014/main" id="{5712B882-4863-4074-8B2B-43042F7101F4}"/>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BC6845A0-2DE1-4A56-AE3B-3C045A97CB8F}"/>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 persönlicher Schutzkompass als PDF anhand eines fiktiven Profils.</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779ab5de7f64c83"/>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2367D12E-E71D-4314-9182-6A5CB3C747E4}"/>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683297613"/>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82C6391-AD8E-4FEC-9001-7EB362E34B1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VORBEREITUNG</a:t>
            </a:r>
          </a:p>
        </p:txBody>
      </p:sp>
      <p:sp>
        <p:nvSpPr>
          <p:cNvPr id="2" name="">
            <a:extLst xmlns:a="http://schemas.openxmlformats.org/drawingml/2006/main">
              <a:ext uri="{FF2B5EF4-FFF2-40B4-BE49-F238E27FC236}">
                <a16:creationId xmlns:a16="http://schemas.microsoft.com/office/drawing/2014/main" id="{F707611C-2969-483D-8004-4F52A69CA29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3D77C68B-6E9D-4306-A1ED-4F211711A94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7AE48364-0A14-41D2-B970-BE83F8BF3F4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62</a:t>
            </a:r>
          </a:p>
        </p:txBody>
      </p:sp>
      <p:sp>
        <p:nvSpPr>
          <p:cNvPr id="5" name="">
            <a:extLst xmlns:a="http://schemas.openxmlformats.org/drawingml/2006/main">
              <a:ext uri="{FF2B5EF4-FFF2-40B4-BE49-F238E27FC236}">
                <a16:creationId xmlns:a16="http://schemas.microsoft.com/office/drawing/2014/main" id="{7F352799-F207-4E93-89B3-890F5E6A5265}"/>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Word. Ablage und Abgabe: OneDrive. </a:t>
            </a:r>
          </a:p>
        </p:txBody>
      </p:sp>
      <p:sp>
        <p:nvSpPr>
          <p:cNvPr id="6" name="">
            <a:extLst xmlns:a="http://schemas.openxmlformats.org/drawingml/2006/main">
              <a:ext uri="{FF2B5EF4-FFF2-40B4-BE49-F238E27FC236}">
                <a16:creationId xmlns:a16="http://schemas.microsoft.com/office/drawing/2014/main" id="{5AF4F90E-79B7-47EF-936A-3F6B6311FBA4}"/>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Fiktives Profil „Sam“ enthält Schulname, Geburtsdatum, Sportverein und ein öffentliches Foto. Ein unbekannter Kontakt fordert private Bilder und ein Treffen. Eine zweite Nachricht verbreitet beleidigende Behauptungen über Sam. Arbeite ausschließlich mit diesem Fall. Schutzwissen: Nichts weiterleiten, Unterstützung durch vertraute Erwachsene bzw. schulische Ansprechpersonen holen, Melde- und Blockierfunktionen nutzen. Bei konkreter Gefahr sofort Hilfe holen. Echte Erfahrungen müssen nicht vor der Klasse erzählt werden.</a:t>
            </a:r>
          </a:p>
        </p:txBody>
      </p:sp>
    </p:spTree>
    <p:extLst>
      <p:ext uri="{BB962C8B-B14F-4D97-AF65-F5344CB8AC3E}">
        <p14:creationId xmlns:p14="http://schemas.microsoft.com/office/powerpoint/2010/main" val="1421622708"/>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20F7F03-5E50-40AD-8715-DB23A517106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1 · ZUERST ANSEHEN</a:t>
            </a:r>
          </a:p>
        </p:txBody>
      </p:sp>
      <p:sp>
        <p:nvSpPr>
          <p:cNvPr id="2" name="">
            <a:extLst xmlns:a="http://schemas.openxmlformats.org/drawingml/2006/main">
              <a:ext uri="{FF2B5EF4-FFF2-40B4-BE49-F238E27FC236}">
                <a16:creationId xmlns:a16="http://schemas.microsoft.com/office/drawing/2014/main" id="{5BEF6EDD-D178-4DCB-BD96-BD99BD8FD7B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1B42A903-F150-4E05-98FB-E61CC4CCB18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63</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bb167101c1fe4e8c"/>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328249055"/>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85D8114-FEBC-4C43-B5F2-80617C7EBF4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1 · GEMEINSAM NACHMACHEN</a:t>
            </a:r>
          </a:p>
        </p:txBody>
      </p:sp>
      <p:sp>
        <p:nvSpPr>
          <p:cNvPr id="2" name="">
            <a:extLst xmlns:a="http://schemas.openxmlformats.org/drawingml/2006/main">
              <a:ext uri="{FF2B5EF4-FFF2-40B4-BE49-F238E27FC236}">
                <a16:creationId xmlns:a16="http://schemas.microsoft.com/office/drawing/2014/main" id="{2097EDC8-4015-403C-8427-A25CEB73A84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Profil und Publikum</a:t>
            </a:r>
          </a:p>
        </p:txBody>
      </p:sp>
      <p:sp>
        <p:nvSpPr>
          <p:cNvPr id="3" name="">
            <a:extLst xmlns:a="http://schemas.openxmlformats.org/drawingml/2006/main">
              <a:ext uri="{FF2B5EF4-FFF2-40B4-BE49-F238E27FC236}">
                <a16:creationId xmlns:a16="http://schemas.microsoft.com/office/drawing/2014/main" id="{4AD0C596-7962-43C3-9207-DF4E112470B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EE774B51-76B7-432F-B07F-50088FEEA45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64</a:t>
            </a:r>
          </a:p>
        </p:txBody>
      </p:sp>
      <p:sp>
        <p:nvSpPr>
          <p:cNvPr id="5" name="">
            <a:extLst xmlns:a="http://schemas.openxmlformats.org/drawingml/2006/main">
              <a:ext uri="{FF2B5EF4-FFF2-40B4-BE49-F238E27FC236}">
                <a16:creationId xmlns:a16="http://schemas.microsoft.com/office/drawing/2014/main" id="{CE62270B-D9E4-4DF2-A423-81271DFD0958}"/>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2059C6BC-3E95-41CD-B1F0-2582FBE2CA38}"/>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04_Schutzkompass.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5F0F2849-01D2-4AF1-8607-9C78B786F5C6}"/>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1D76823E-AB03-4B76-8EB3-225188AE106E}"/>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„Profil und Publikum“.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3832B1D7-CB1A-47FF-A186-F563AEC02A3B}"/>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574B7B38-23E3-48CE-B5E5-DDBAD263A838}"/>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„Profil Sam: zu viele Angaben“. Ergänze darunter eine Begründung aus der Materialkarte.</a:t>
            </a:r>
          </a:p>
        </p:txBody>
      </p:sp>
      <p:sp>
        <p:nvSpPr>
          <p:cNvPr id="11" name="">
            <a:extLst xmlns:a="http://schemas.openxmlformats.org/drawingml/2006/main">
              <a:ext uri="{FF2B5EF4-FFF2-40B4-BE49-F238E27FC236}">
                <a16:creationId xmlns:a16="http://schemas.microsoft.com/office/drawing/2014/main" id="{EA7E0D7F-A11D-4749-B489-7C7F7013EAA5}"/>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3ECBFC0D-A969-49A9-9B44-2C2390B13EED}"/>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D97B91D4-6C4A-4407-9982-E47CB5C0A21D}"/>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F2895349-5EAC-429A-890A-EFED2AA35128}"/>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K3_Schutzkompass_Kennung; halte deinen eigenen Beitrag fest.</a:t>
            </a:r>
          </a:p>
        </p:txBody>
      </p:sp>
    </p:spTree>
    <p:extLst>
      <p:ext uri="{BB962C8B-B14F-4D97-AF65-F5344CB8AC3E}">
        <p14:creationId xmlns:p14="http://schemas.microsoft.com/office/powerpoint/2010/main" val="348258727"/>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EA22140-6B8B-42BA-B168-04A0926AFD1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1 · 50 MINUTEN</a:t>
            </a:r>
          </a:p>
        </p:txBody>
      </p:sp>
      <p:sp>
        <p:nvSpPr>
          <p:cNvPr id="2" name="">
            <a:extLst xmlns:a="http://schemas.openxmlformats.org/drawingml/2006/main">
              <a:ext uri="{FF2B5EF4-FFF2-40B4-BE49-F238E27FC236}">
                <a16:creationId xmlns:a16="http://schemas.microsoft.com/office/drawing/2014/main" id="{AE5FBDAE-E3F2-49DD-A042-FF3DAE001A4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Profil und Publikum</a:t>
            </a:r>
          </a:p>
        </p:txBody>
      </p:sp>
      <p:sp>
        <p:nvSpPr>
          <p:cNvPr id="3" name="">
            <a:extLst xmlns:a="http://schemas.openxmlformats.org/drawingml/2006/main">
              <a:ext uri="{FF2B5EF4-FFF2-40B4-BE49-F238E27FC236}">
                <a16:creationId xmlns:a16="http://schemas.microsoft.com/office/drawing/2014/main" id="{732B95F6-BDF9-438F-BA8D-4217C4B661F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67125BEC-8E2E-4058-86C6-995F688F4C7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65</a:t>
            </a:r>
          </a:p>
        </p:txBody>
      </p:sp>
      <p:sp>
        <p:nvSpPr>
          <p:cNvPr id="5" name="">
            <a:extLst xmlns:a="http://schemas.openxmlformats.org/drawingml/2006/main">
              <a:ext uri="{FF2B5EF4-FFF2-40B4-BE49-F238E27FC236}">
                <a16:creationId xmlns:a16="http://schemas.microsoft.com/office/drawing/2014/main" id="{B3BD9809-35E2-450C-91B8-1C97ED8A8367}"/>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72BF78D4-11F3-49FE-9A29-EF92294F987D}"/>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Ordne die Profilangaben nach notwendiger, unnötiger und besonders riskanter Veröffentlichung. Begründe Kombinationseffekte.</a:t>
            </a:r>
          </a:p>
        </p:txBody>
      </p:sp>
      <p:sp>
        <p:nvSpPr>
          <p:cNvPr id="7" name="">
            <a:extLst xmlns:a="http://schemas.openxmlformats.org/drawingml/2006/main">
              <a:ext uri="{FF2B5EF4-FFF2-40B4-BE49-F238E27FC236}">
                <a16:creationId xmlns:a16="http://schemas.microsoft.com/office/drawing/2014/main" id="{A8624A02-5D5B-47D1-811C-8E6E548EAAEE}"/>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1CD89F91-94E7-417A-9E34-DADD6D91A3F9}"/>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Entwirf ein datensparsames Profil und notiere für dich, wie du dein eigenes digitales Auftreten prüfen würdest, ohne private Inhalte abzugeben.</a:t>
            </a:r>
          </a:p>
        </p:txBody>
      </p:sp>
      <p:sp>
        <p:nvSpPr>
          <p:cNvPr id="9" name="">
            <a:extLst xmlns:a="http://schemas.openxmlformats.org/drawingml/2006/main">
              <a:ext uri="{FF2B5EF4-FFF2-40B4-BE49-F238E27FC236}">
                <a16:creationId xmlns:a16="http://schemas.microsoft.com/office/drawing/2014/main" id="{4262923A-8C15-411E-8C69-9EDBD97592C9}"/>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4A4136DA-5AC3-4690-A105-D40E92CFA0B5}"/>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Was kann auch nach dem Löschen weiterbestehen?</a:t>
            </a:r>
          </a:p>
        </p:txBody>
      </p:sp>
    </p:spTree>
    <p:extLst>
      <p:ext uri="{BB962C8B-B14F-4D97-AF65-F5344CB8AC3E}">
        <p14:creationId xmlns:p14="http://schemas.microsoft.com/office/powerpoint/2010/main" val="1391693482"/>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77CECCB-CF20-43FF-841E-583236DAA27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2 · ZUERST ANSEHEN</a:t>
            </a:r>
          </a:p>
        </p:txBody>
      </p:sp>
      <p:sp>
        <p:nvSpPr>
          <p:cNvPr id="2" name="">
            <a:extLst xmlns:a="http://schemas.openxmlformats.org/drawingml/2006/main">
              <a:ext uri="{FF2B5EF4-FFF2-40B4-BE49-F238E27FC236}">
                <a16:creationId xmlns:a16="http://schemas.microsoft.com/office/drawing/2014/main" id="{FCFDA2A9-ADAC-4A0E-8C3B-56539D54B72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C9A0976C-130A-4D0E-AA86-DE55C659867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66</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d364560e0dc1470a"/>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573796039"/>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1DC1DEBB-1346-4183-BAA5-D823D945FFE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2 · GEMEINSAM NACHMACHEN</a:t>
            </a:r>
          </a:p>
        </p:txBody>
      </p:sp>
      <p:sp>
        <p:nvSpPr>
          <p:cNvPr id="2" name="">
            <a:extLst xmlns:a="http://schemas.openxmlformats.org/drawingml/2006/main">
              <a:ext uri="{FF2B5EF4-FFF2-40B4-BE49-F238E27FC236}">
                <a16:creationId xmlns:a16="http://schemas.microsoft.com/office/drawing/2014/main" id="{67EFEBEB-19BC-4ECB-B6D1-C97FF5C1741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Reputation und Rechte</a:t>
            </a:r>
          </a:p>
        </p:txBody>
      </p:sp>
      <p:sp>
        <p:nvSpPr>
          <p:cNvPr id="3" name="">
            <a:extLst xmlns:a="http://schemas.openxmlformats.org/drawingml/2006/main">
              <a:ext uri="{FF2B5EF4-FFF2-40B4-BE49-F238E27FC236}">
                <a16:creationId xmlns:a16="http://schemas.microsoft.com/office/drawing/2014/main" id="{70C601A8-C440-4C45-9FEE-F5B4A03C8B0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37270616-80F8-42F4-BF93-725C0B44DB1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67</a:t>
            </a:r>
          </a:p>
        </p:txBody>
      </p:sp>
      <p:sp>
        <p:nvSpPr>
          <p:cNvPr id="5" name="">
            <a:extLst xmlns:a="http://schemas.openxmlformats.org/drawingml/2006/main">
              <a:ext uri="{FF2B5EF4-FFF2-40B4-BE49-F238E27FC236}">
                <a16:creationId xmlns:a16="http://schemas.microsoft.com/office/drawing/2014/main" id="{B1DCBE14-C475-4AEF-8050-CD07503FEC6A}"/>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4ECB9D8A-E079-4B1C-BD70-35E5ABE53B06}"/>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04_Schutzkompass.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8F3BC696-BDC3-4EA4-A062-C80D193AFF87}"/>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5E2DB74A-90BD-4D78-A36F-6365E5E3A1FE}"/>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„Reputation und Rechte“.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094FF001-ED89-4734-92EA-EEABE330F639}"/>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3433A017-3E57-421C-AEB3-6F0289FD2990}"/>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„Falsche Behauptung schadet dem Ruf.“. Ergänze darunter eine Begründung aus der Materialkarte.</a:t>
            </a:r>
          </a:p>
        </p:txBody>
      </p:sp>
      <p:sp>
        <p:nvSpPr>
          <p:cNvPr id="11" name="">
            <a:extLst xmlns:a="http://schemas.openxmlformats.org/drawingml/2006/main">
              <a:ext uri="{FF2B5EF4-FFF2-40B4-BE49-F238E27FC236}">
                <a16:creationId xmlns:a16="http://schemas.microsoft.com/office/drawing/2014/main" id="{01A669C5-8127-4131-A82C-D078B19185F0}"/>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F8B47C38-4E81-4152-8555-AB3C57E9B664}"/>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8591DADB-3C36-407E-83D8-9A7D717BC6CF}"/>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B8887EC4-0159-4157-8355-293E3E84F184}"/>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K3_Schutzkompass_Kennung; halte deinen eigenen Beitrag fest.</a:t>
            </a:r>
          </a:p>
        </p:txBody>
      </p:sp>
    </p:spTree>
    <p:extLst>
      <p:ext uri="{BB962C8B-B14F-4D97-AF65-F5344CB8AC3E}">
        <p14:creationId xmlns:p14="http://schemas.microsoft.com/office/powerpoint/2010/main" val="920835979"/>
      </p:ext>
    </p:extLst>
  </p:cSld>
</p:sld>
</file>

<file path=ppt/slides/slide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9912481-376C-4447-BDBA-F35CDF462CF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2 · 50 MINUTEN</a:t>
            </a:r>
          </a:p>
        </p:txBody>
      </p:sp>
      <p:sp>
        <p:nvSpPr>
          <p:cNvPr id="2" name="">
            <a:extLst xmlns:a="http://schemas.openxmlformats.org/drawingml/2006/main">
              <a:ext uri="{FF2B5EF4-FFF2-40B4-BE49-F238E27FC236}">
                <a16:creationId xmlns:a16="http://schemas.microsoft.com/office/drawing/2014/main" id="{BA1C6999-550A-4F57-81F9-2BA9A4E108A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Reputation und Rechte</a:t>
            </a:r>
          </a:p>
        </p:txBody>
      </p:sp>
      <p:sp>
        <p:nvSpPr>
          <p:cNvPr id="3" name="">
            <a:extLst xmlns:a="http://schemas.openxmlformats.org/drawingml/2006/main">
              <a:ext uri="{FF2B5EF4-FFF2-40B4-BE49-F238E27FC236}">
                <a16:creationId xmlns:a16="http://schemas.microsoft.com/office/drawing/2014/main" id="{580EF3CB-F6AF-462A-ADD5-49131CBCD0C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14982A57-C5C2-4F5A-A434-011A6E1307A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68</a:t>
            </a:r>
          </a:p>
        </p:txBody>
      </p:sp>
      <p:sp>
        <p:nvSpPr>
          <p:cNvPr id="5" name="">
            <a:extLst xmlns:a="http://schemas.openxmlformats.org/drawingml/2006/main">
              <a:ext uri="{FF2B5EF4-FFF2-40B4-BE49-F238E27FC236}">
                <a16:creationId xmlns:a16="http://schemas.microsoft.com/office/drawing/2014/main" id="{29235E59-84C4-4761-B6BA-AEF3ADDCB76E}"/>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BA18D534-187A-4EC3-8E6E-4D7D304E67AB}"/>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Beschreibe, wie falsche Behauptungen Sams Ruf beeinflussen können. Entwirf einen sachlichen Hilfe- und Meldeweg.</a:t>
            </a:r>
          </a:p>
        </p:txBody>
      </p:sp>
      <p:sp>
        <p:nvSpPr>
          <p:cNvPr id="7" name="">
            <a:extLst xmlns:a="http://schemas.openxmlformats.org/drawingml/2006/main">
              <a:ext uri="{FF2B5EF4-FFF2-40B4-BE49-F238E27FC236}">
                <a16:creationId xmlns:a16="http://schemas.microsoft.com/office/drawing/2014/main" id="{B8A9A965-4F80-430D-B016-9F2C905D882C}"/>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E32C5FA4-60D8-480D-B0B5-4A746EA655A2}"/>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Erkläre als Grundidee Auskunft und Berichtigung personenbezogener Daten. Formuliere eine fiktive Anfrage, die nur nötige Angaben enthält.</a:t>
            </a:r>
          </a:p>
        </p:txBody>
      </p:sp>
      <p:sp>
        <p:nvSpPr>
          <p:cNvPr id="9" name="">
            <a:extLst xmlns:a="http://schemas.openxmlformats.org/drawingml/2006/main">
              <a:ext uri="{FF2B5EF4-FFF2-40B4-BE49-F238E27FC236}">
                <a16:creationId xmlns:a16="http://schemas.microsoft.com/office/drawing/2014/main" id="{0C0047FD-D9FE-4211-9263-E3FA980665F3}"/>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08AE35B6-18B6-4DF5-B968-DFB437915422}"/>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soll beleidigender Inhalt nicht weiterverbreitet werden?</a:t>
            </a:r>
          </a:p>
        </p:txBody>
      </p:sp>
    </p:spTree>
    <p:extLst>
      <p:ext uri="{BB962C8B-B14F-4D97-AF65-F5344CB8AC3E}">
        <p14:creationId xmlns:p14="http://schemas.microsoft.com/office/powerpoint/2010/main" val="2132536534"/>
      </p:ext>
    </p:extLst>
  </p:cSld>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C42AF71-1204-4A0C-BB51-A87DDF32146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3 · ZUERST ANSEHEN</a:t>
            </a:r>
          </a:p>
        </p:txBody>
      </p:sp>
      <p:sp>
        <p:nvSpPr>
          <p:cNvPr id="2" name="">
            <a:extLst xmlns:a="http://schemas.openxmlformats.org/drawingml/2006/main">
              <a:ext uri="{FF2B5EF4-FFF2-40B4-BE49-F238E27FC236}">
                <a16:creationId xmlns:a16="http://schemas.microsoft.com/office/drawing/2014/main" id="{FCF6F4AA-A0A3-4061-9CAE-E30705D2FA3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DADF96B0-CBE6-448C-A79C-F506902BAA8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69</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f2afca9ff424806"/>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935146100"/>
      </p:ext>
    </p:extLst>
  </p:cSld>
</p:sld>
</file>

<file path=ppt/slides/slide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D9152DC-676E-42E6-9853-F283CCA6969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3 · GEMEINSAM NACHMACHEN</a:t>
            </a:r>
          </a:p>
        </p:txBody>
      </p:sp>
      <p:sp>
        <p:nvSpPr>
          <p:cNvPr id="2" name="">
            <a:extLst xmlns:a="http://schemas.openxmlformats.org/drawingml/2006/main">
              <a:ext uri="{FF2B5EF4-FFF2-40B4-BE49-F238E27FC236}">
                <a16:creationId xmlns:a16="http://schemas.microsoft.com/office/drawing/2014/main" id="{39AA0AAC-6D35-4882-93A3-47FA10C0232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Grenzen und Hilfe</a:t>
            </a:r>
          </a:p>
        </p:txBody>
      </p:sp>
      <p:sp>
        <p:nvSpPr>
          <p:cNvPr id="3" name="">
            <a:extLst xmlns:a="http://schemas.openxmlformats.org/drawingml/2006/main">
              <a:ext uri="{FF2B5EF4-FFF2-40B4-BE49-F238E27FC236}">
                <a16:creationId xmlns:a16="http://schemas.microsoft.com/office/drawing/2014/main" id="{45834BC6-AD7F-4462-849C-6C0E912FD63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C76BAD33-8D36-4855-B885-B0DC2C45C76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70</a:t>
            </a:r>
          </a:p>
        </p:txBody>
      </p:sp>
      <p:sp>
        <p:nvSpPr>
          <p:cNvPr id="5" name="">
            <a:extLst xmlns:a="http://schemas.openxmlformats.org/drawingml/2006/main">
              <a:ext uri="{FF2B5EF4-FFF2-40B4-BE49-F238E27FC236}">
                <a16:creationId xmlns:a16="http://schemas.microsoft.com/office/drawing/2014/main" id="{4A6A49DD-8697-4196-B016-19BAD6772C1E}"/>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D1CB3C53-825D-4312-966B-26A3A7CE00B0}"/>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04_Schutzkompass.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2EB9AD7B-3704-4B23-9D9B-9D40A3E4E10C}"/>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A1D14227-E455-4793-9710-EA63ED132128}"/>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„Grenzen und Hilfe“.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005EBCC0-384F-4C0F-A2AD-95B0F6296945}"/>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EDDE3078-4805-421C-9A09-B55CFF961202}"/>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„Druck: Schick sofort private Bilder!“. Ergänze darunter eine Begründung aus der Materialkarte.</a:t>
            </a:r>
          </a:p>
        </p:txBody>
      </p:sp>
      <p:sp>
        <p:nvSpPr>
          <p:cNvPr id="11" name="">
            <a:extLst xmlns:a="http://schemas.openxmlformats.org/drawingml/2006/main">
              <a:ext uri="{FF2B5EF4-FFF2-40B4-BE49-F238E27FC236}">
                <a16:creationId xmlns:a16="http://schemas.microsoft.com/office/drawing/2014/main" id="{3A9A1FD3-87D6-4B71-A12B-6514BBE472F5}"/>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210C9B04-FBEF-4CB6-9B5A-028DE519E695}"/>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60B0D768-957B-4D01-90C5-174BDBE96E51}"/>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0A3FDEEF-3A21-4641-9C9B-812271755B68}"/>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K3_Schutzkompass_Kennung; halte deinen eigenen Beitrag fest.</a:t>
            </a:r>
          </a:p>
        </p:txBody>
      </p:sp>
    </p:spTree>
    <p:extLst>
      <p:ext uri="{BB962C8B-B14F-4D97-AF65-F5344CB8AC3E}">
        <p14:creationId xmlns:p14="http://schemas.microsoft.com/office/powerpoint/2010/main" val="408122152"/>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8E4BB19-00A9-4F60-AA47-4F8D3402B1E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3 · 50 MINUTEN</a:t>
            </a:r>
          </a:p>
        </p:txBody>
      </p:sp>
      <p:sp>
        <p:nvSpPr>
          <p:cNvPr id="2" name="">
            <a:extLst xmlns:a="http://schemas.openxmlformats.org/drawingml/2006/main">
              <a:ext uri="{FF2B5EF4-FFF2-40B4-BE49-F238E27FC236}">
                <a16:creationId xmlns:a16="http://schemas.microsoft.com/office/drawing/2014/main" id="{0580583A-090F-4388-A414-547253D191D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Grenzen und Hilfe</a:t>
            </a:r>
          </a:p>
        </p:txBody>
      </p:sp>
      <p:sp>
        <p:nvSpPr>
          <p:cNvPr id="3" name="">
            <a:extLst xmlns:a="http://schemas.openxmlformats.org/drawingml/2006/main">
              <a:ext uri="{FF2B5EF4-FFF2-40B4-BE49-F238E27FC236}">
                <a16:creationId xmlns:a16="http://schemas.microsoft.com/office/drawing/2014/main" id="{4FC2D699-5233-4D3D-8B6A-5D59EA9B027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974AC793-29A4-4BAC-9DB9-6150B5C2301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71</a:t>
            </a:r>
          </a:p>
        </p:txBody>
      </p:sp>
      <p:sp>
        <p:nvSpPr>
          <p:cNvPr id="5" name="">
            <a:extLst xmlns:a="http://schemas.openxmlformats.org/drawingml/2006/main">
              <a:ext uri="{FF2B5EF4-FFF2-40B4-BE49-F238E27FC236}">
                <a16:creationId xmlns:a16="http://schemas.microsoft.com/office/drawing/2014/main" id="{A4DF8A4E-0A1F-4022-918F-66DFB035A8E1}"/>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65F40AC6-F186-4461-992D-4D0EE4770CEA}"/>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Analysiere die Kontaktanfrage: Welche Grenzüberschreitungen und Druckmittel sind erkennbar?</a:t>
            </a:r>
          </a:p>
        </p:txBody>
      </p:sp>
      <p:sp>
        <p:nvSpPr>
          <p:cNvPr id="7" name="">
            <a:extLst xmlns:a="http://schemas.openxmlformats.org/drawingml/2006/main">
              <a:ext uri="{FF2B5EF4-FFF2-40B4-BE49-F238E27FC236}">
                <a16:creationId xmlns:a16="http://schemas.microsoft.com/office/drawing/2014/main" id="{3741E642-209E-4839-9EE4-96558FC2D06F}"/>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B71F014D-7BB4-4FBD-BB89-954F792E8FFA}"/>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Erstelle einen Handlungsweg: Kontakt unterbrechen, keine weiteren privaten Inhalte senden, vertraute Hilfe holen, gemeinsam melden. Plane auch Unterstützung bei Identitätsmissbrauch.</a:t>
            </a:r>
          </a:p>
        </p:txBody>
      </p:sp>
      <p:sp>
        <p:nvSpPr>
          <p:cNvPr id="9" name="">
            <a:extLst xmlns:a="http://schemas.openxmlformats.org/drawingml/2006/main">
              <a:ext uri="{FF2B5EF4-FFF2-40B4-BE49-F238E27FC236}">
                <a16:creationId xmlns:a16="http://schemas.microsoft.com/office/drawing/2014/main" id="{21F50F34-9D13-4B87-A083-30851D6EECFD}"/>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09A757A0-2E62-4E2A-B2DB-70F6E99BB2DE}"/>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Hilfe ist auch dann möglich, wenn jemand schon geantwortet hat?</a:t>
            </a:r>
          </a:p>
        </p:txBody>
      </p:sp>
    </p:spTree>
    <p:extLst>
      <p:ext uri="{BB962C8B-B14F-4D97-AF65-F5344CB8AC3E}">
        <p14:creationId xmlns:p14="http://schemas.microsoft.com/office/powerpoint/2010/main" val="783492235"/>
      </p:ext>
    </p:extLst>
  </p:cSld>
</p:sld>
</file>

<file path=ppt/slides/slide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9449A1D-4488-4466-978E-7E2E0A01DF7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4 · ZUERST ANSEHEN</a:t>
            </a:r>
          </a:p>
        </p:txBody>
      </p:sp>
      <p:sp>
        <p:nvSpPr>
          <p:cNvPr id="2" name="">
            <a:extLst xmlns:a="http://schemas.openxmlformats.org/drawingml/2006/main">
              <a:ext uri="{FF2B5EF4-FFF2-40B4-BE49-F238E27FC236}">
                <a16:creationId xmlns:a16="http://schemas.microsoft.com/office/drawing/2014/main" id="{24DEEFC5-0AF8-49EA-BEB6-6936AC5777B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D0816DB8-AFC6-4D4A-9F38-491DD6CD772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72</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1832a514cd84b70"/>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020017564"/>
      </p:ext>
    </p:extLst>
  </p:cSld>
</p:sld>
</file>

<file path=ppt/slides/slide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A19F8207-2428-49B6-B1AE-6CB71D601F9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4 · GEMEINSAM NACHMACHEN</a:t>
            </a:r>
          </a:p>
        </p:txBody>
      </p:sp>
      <p:sp>
        <p:nvSpPr>
          <p:cNvPr id="2" name="">
            <a:extLst xmlns:a="http://schemas.openxmlformats.org/drawingml/2006/main">
              <a:ext uri="{FF2B5EF4-FFF2-40B4-BE49-F238E27FC236}">
                <a16:creationId xmlns:a16="http://schemas.microsoft.com/office/drawing/2014/main" id="{B6D1B970-7068-4717-9A22-998850583D4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Gerät und Software schützen</a:t>
            </a:r>
          </a:p>
        </p:txBody>
      </p:sp>
      <p:sp>
        <p:nvSpPr>
          <p:cNvPr id="3" name="">
            <a:extLst xmlns:a="http://schemas.openxmlformats.org/drawingml/2006/main">
              <a:ext uri="{FF2B5EF4-FFF2-40B4-BE49-F238E27FC236}">
                <a16:creationId xmlns:a16="http://schemas.microsoft.com/office/drawing/2014/main" id="{3542BDFF-204C-4778-BA26-236A638EA5A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A676B9EA-AFB1-4BA1-8BB8-F90AD31453E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73</a:t>
            </a:r>
          </a:p>
        </p:txBody>
      </p:sp>
      <p:sp>
        <p:nvSpPr>
          <p:cNvPr id="5" name="">
            <a:extLst xmlns:a="http://schemas.openxmlformats.org/drawingml/2006/main">
              <a:ext uri="{FF2B5EF4-FFF2-40B4-BE49-F238E27FC236}">
                <a16:creationId xmlns:a16="http://schemas.microsoft.com/office/drawing/2014/main" id="{0AF60B64-7A1B-41F5-9712-99A70654507C}"/>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98C525AD-5394-4508-AFCB-F70CFB4D4CF8}"/>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Start &gt; Einstellungen &gt; Windows Update. Lies den angezeigten Status; installiere oder ändere nichts ohne Auftrag.</a:t>
            </a:r>
          </a:p>
        </p:txBody>
      </p:sp>
      <p:sp>
        <p:nvSpPr>
          <p:cNvPr id="7" name="">
            <a:extLst xmlns:a="http://schemas.openxmlformats.org/drawingml/2006/main">
              <a:ext uri="{FF2B5EF4-FFF2-40B4-BE49-F238E27FC236}">
                <a16:creationId xmlns:a16="http://schemas.microsoft.com/office/drawing/2014/main" id="{E6A12833-AB70-4F81-B9E2-516AE8639314}"/>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5E403ECE-3849-4B11-BD80-34197CF7B4C5}"/>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Drücke Windows + L und prüfe die Sperre. Entsperre mit deinem vorgesehenen Gerätezugang.</a:t>
            </a:r>
          </a:p>
        </p:txBody>
      </p:sp>
      <p:sp>
        <p:nvSpPr>
          <p:cNvPr id="9" name="">
            <a:extLst xmlns:a="http://schemas.openxmlformats.org/drawingml/2006/main">
              <a:ext uri="{FF2B5EF4-FFF2-40B4-BE49-F238E27FC236}">
                <a16:creationId xmlns:a16="http://schemas.microsoft.com/office/drawing/2014/main" id="{C679EE02-EA95-4D2B-AD0C-7B4D507750B5}"/>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D23EE4BA-7C1C-4D2E-9607-B353661E7A07}"/>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Einstellungen &gt; Datenschutz und Sicherheit &gt; App-Berechtigungen. Wähle mit der Lehrperson etwa Kamera oder Mikrofon.</a:t>
            </a:r>
          </a:p>
        </p:txBody>
      </p:sp>
      <p:sp>
        <p:nvSpPr>
          <p:cNvPr id="11" name="">
            <a:extLst xmlns:a="http://schemas.openxmlformats.org/drawingml/2006/main">
              <a:ext uri="{FF2B5EF4-FFF2-40B4-BE49-F238E27FC236}">
                <a16:creationId xmlns:a16="http://schemas.microsoft.com/office/drawing/2014/main" id="{54A25C56-9024-4AD5-B03C-ADB594BE1AE1}"/>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C955B824-F12D-4BFA-AD8D-755AF0C6012C}"/>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Lies, welche freigegebene App Zugriff hat. Besprich den Zweck; ändere ausschließlich ausdrücklich freigegebene Einstellungen.</a:t>
            </a:r>
          </a:p>
        </p:txBody>
      </p:sp>
      <p:sp>
        <p:nvSpPr>
          <p:cNvPr id="13" name="">
            <a:extLst xmlns:a="http://schemas.openxmlformats.org/drawingml/2006/main">
              <a:ext uri="{FF2B5EF4-FFF2-40B4-BE49-F238E27FC236}">
                <a16:creationId xmlns:a16="http://schemas.microsoft.com/office/drawing/2014/main" id="{36B5566D-4E4C-4AE8-B962-7968E278F96A}"/>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8C767E96-E964-4A04-A623-D20F1A8CD6C8}"/>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Notiere Status und Schutzhandlung ohne Kontodaten. Vertrauenswürdige Bezugsquellen und Vorsicht bei Anhängen ergänzen Updates.</a:t>
            </a:r>
          </a:p>
        </p:txBody>
      </p:sp>
    </p:spTree>
    <p:extLst>
      <p:ext uri="{BB962C8B-B14F-4D97-AF65-F5344CB8AC3E}">
        <p14:creationId xmlns:p14="http://schemas.microsoft.com/office/powerpoint/2010/main" val="2052695384"/>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068CD42-6F22-4AA3-B286-B175784E470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4 · 50 MINUTEN</a:t>
            </a:r>
          </a:p>
        </p:txBody>
      </p:sp>
      <p:sp>
        <p:nvSpPr>
          <p:cNvPr id="2" name="">
            <a:extLst xmlns:a="http://schemas.openxmlformats.org/drawingml/2006/main">
              <a:ext uri="{FF2B5EF4-FFF2-40B4-BE49-F238E27FC236}">
                <a16:creationId xmlns:a16="http://schemas.microsoft.com/office/drawing/2014/main" id="{60366BEE-ACB3-4A39-808E-82CD5F430B2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Gerät und Software schützen</a:t>
            </a:r>
          </a:p>
        </p:txBody>
      </p:sp>
      <p:sp>
        <p:nvSpPr>
          <p:cNvPr id="3" name="">
            <a:extLst xmlns:a="http://schemas.openxmlformats.org/drawingml/2006/main">
              <a:ext uri="{FF2B5EF4-FFF2-40B4-BE49-F238E27FC236}">
                <a16:creationId xmlns:a16="http://schemas.microsoft.com/office/drawing/2014/main" id="{02CB8F96-BB38-4ABF-8271-78D3920261A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DC815461-AD50-4F52-B46E-456AD201586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74</a:t>
            </a:r>
          </a:p>
        </p:txBody>
      </p:sp>
      <p:sp>
        <p:nvSpPr>
          <p:cNvPr id="5" name="">
            <a:extLst xmlns:a="http://schemas.openxmlformats.org/drawingml/2006/main">
              <a:ext uri="{FF2B5EF4-FFF2-40B4-BE49-F238E27FC236}">
                <a16:creationId xmlns:a16="http://schemas.microsoft.com/office/drawing/2014/main" id="{185D67F1-DC9C-4CA4-84AC-B2DB29149D4F}"/>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F0873C22-910A-4B61-932E-4739B712D13A}"/>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Prüfe im freigegebenen Testbereich Update-Status, Bildschirmsperre und App-Berechtigungen gemeinsam mit der Lehrperson.</a:t>
            </a:r>
          </a:p>
        </p:txBody>
      </p:sp>
      <p:sp>
        <p:nvSpPr>
          <p:cNvPr id="7" name="">
            <a:extLst xmlns:a="http://schemas.openxmlformats.org/drawingml/2006/main">
              <a:ext uri="{FF2B5EF4-FFF2-40B4-BE49-F238E27FC236}">
                <a16:creationId xmlns:a16="http://schemas.microsoft.com/office/drawing/2014/main" id="{17C3A4EC-8B52-464F-A622-6A39C6DD8095}"/>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717F9B77-93C2-4B76-B0DC-F4B41A32617E}"/>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Beschreibe, wie vertrauenswürdige Bezugsquellen, Updates und vorsichtiger Umgang mit Anhängen vor Schadsoftware schützen. Verändere nur freigegebene Einstellungen.</a:t>
            </a:r>
          </a:p>
        </p:txBody>
      </p:sp>
      <p:sp>
        <p:nvSpPr>
          <p:cNvPr id="9" name="">
            <a:extLst xmlns:a="http://schemas.openxmlformats.org/drawingml/2006/main">
              <a:ext uri="{FF2B5EF4-FFF2-40B4-BE49-F238E27FC236}">
                <a16:creationId xmlns:a16="http://schemas.microsoft.com/office/drawing/2014/main" id="{BEA3DB23-9034-4A75-8857-5A8AC4ACBB4E}"/>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A81A895A-413F-47F2-87AD-101997ED0316}"/>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ist ein Update mehr als eine neue Funktion?</a:t>
            </a:r>
          </a:p>
        </p:txBody>
      </p:sp>
    </p:spTree>
    <p:extLst>
      <p:ext uri="{BB962C8B-B14F-4D97-AF65-F5344CB8AC3E}">
        <p14:creationId xmlns:p14="http://schemas.microsoft.com/office/powerpoint/2010/main" val="813146724"/>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E6659F8-2333-4EC3-B99D-D5D475DF01C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5 · ZUERST ANSEHEN</a:t>
            </a:r>
          </a:p>
        </p:txBody>
      </p:sp>
      <p:sp>
        <p:nvSpPr>
          <p:cNvPr id="2" name="">
            <a:extLst xmlns:a="http://schemas.openxmlformats.org/drawingml/2006/main">
              <a:ext uri="{FF2B5EF4-FFF2-40B4-BE49-F238E27FC236}">
                <a16:creationId xmlns:a16="http://schemas.microsoft.com/office/drawing/2014/main" id="{A3E36018-00C7-469C-A90E-61AB4D5762C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E384D4D8-8F42-4C25-AABF-9CE572F09AA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75</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562cdcabecbd4cdf"/>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652699984"/>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0A31C3B-0BBE-46FE-A01E-04C00CDB42A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5 · GEMEINSAM NACHMACHEN</a:t>
            </a:r>
          </a:p>
        </p:txBody>
      </p:sp>
      <p:sp>
        <p:nvSpPr>
          <p:cNvPr id="2" name="">
            <a:extLst xmlns:a="http://schemas.openxmlformats.org/drawingml/2006/main">
              <a:ext uri="{FF2B5EF4-FFF2-40B4-BE49-F238E27FC236}">
                <a16:creationId xmlns:a16="http://schemas.microsoft.com/office/drawing/2014/main" id="{A53FCDAD-9511-427C-B727-9F169E579C5D}"/>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Schutzkompass erstellen</a:t>
            </a:r>
          </a:p>
        </p:txBody>
      </p:sp>
      <p:sp>
        <p:nvSpPr>
          <p:cNvPr id="3" name="">
            <a:extLst xmlns:a="http://schemas.openxmlformats.org/drawingml/2006/main">
              <a:ext uri="{FF2B5EF4-FFF2-40B4-BE49-F238E27FC236}">
                <a16:creationId xmlns:a16="http://schemas.microsoft.com/office/drawing/2014/main" id="{7F6A115D-898C-46C6-B819-6CEAA905C24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CEAC3E9B-AA09-4EC8-A148-7CC9220BE15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76</a:t>
            </a:r>
          </a:p>
        </p:txBody>
      </p:sp>
      <p:sp>
        <p:nvSpPr>
          <p:cNvPr id="5" name="">
            <a:extLst xmlns:a="http://schemas.openxmlformats.org/drawingml/2006/main">
              <a:ext uri="{FF2B5EF4-FFF2-40B4-BE49-F238E27FC236}">
                <a16:creationId xmlns:a16="http://schemas.microsoft.com/office/drawing/2014/main" id="{4D5D59F6-E6D2-4DEE-8DE1-388206525AFD}"/>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7ECD3B19-C7F8-40A3-B4F1-5ED4C92FFDA1}"/>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K3_Schutzkompass_Kennung in OneDrive. Vergleiche das Ergebnis mit Aufgabe A und B.</a:t>
            </a:r>
          </a:p>
        </p:txBody>
      </p:sp>
      <p:sp>
        <p:nvSpPr>
          <p:cNvPr id="7" name="">
            <a:extLst xmlns:a="http://schemas.openxmlformats.org/drawingml/2006/main">
              <a:ext uri="{FF2B5EF4-FFF2-40B4-BE49-F238E27FC236}">
                <a16:creationId xmlns:a16="http://schemas.microsoft.com/office/drawing/2014/main" id="{70834126-E04A-414E-B7EC-83C0E37C31D3}"/>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569F715A-23D9-4812-9B28-6E7A9FD46001}"/>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andere Person genau den im Arbeitsblatt genannten Test ausführen. Notiere eine Beobachtung, verbessere die Stelle.</a:t>
            </a:r>
          </a:p>
        </p:txBody>
      </p:sp>
      <p:sp>
        <p:nvSpPr>
          <p:cNvPr id="9" name="">
            <a:extLst xmlns:a="http://schemas.openxmlformats.org/drawingml/2006/main">
              <a:ext uri="{FF2B5EF4-FFF2-40B4-BE49-F238E27FC236}">
                <a16:creationId xmlns:a16="http://schemas.microsoft.com/office/drawing/2014/main" id="{3574AD9E-91EA-45AD-A281-56E42E149DB0}"/>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4133AD6A-99E9-47DC-AC33-C2D9106BCD2B}"/>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Word/PowerPoint: Datei &gt; Exportieren oder Speichern unter &gt; Als PDF herunterladen. Öffne die PDF und prüfe Seiten, Bilder und Text.</a:t>
            </a:r>
          </a:p>
        </p:txBody>
      </p:sp>
      <p:sp>
        <p:nvSpPr>
          <p:cNvPr id="11" name="">
            <a:extLst xmlns:a="http://schemas.openxmlformats.org/drawingml/2006/main">
              <a:ext uri="{FF2B5EF4-FFF2-40B4-BE49-F238E27FC236}">
                <a16:creationId xmlns:a16="http://schemas.microsoft.com/office/drawing/2014/main" id="{4CCB6C3E-179F-4F33-A1ED-ED3AF2804F86}"/>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C3356315-824C-41C6-8B8E-EE89B64E7BFA}"/>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PDF in deinen OneDrive-Themenordner hoch. Nutze den vereinbarten geschützten Link- oder persönlichen Abgabeordnerweg.</a:t>
            </a:r>
          </a:p>
        </p:txBody>
      </p:sp>
      <p:sp>
        <p:nvSpPr>
          <p:cNvPr id="13" name="">
            <a:extLst xmlns:a="http://schemas.openxmlformats.org/drawingml/2006/main">
              <a:ext uri="{FF2B5EF4-FFF2-40B4-BE49-F238E27FC236}">
                <a16:creationId xmlns:a16="http://schemas.microsoft.com/office/drawing/2014/main" id="{D8F27E68-864C-4D8C-9DCF-2EDB78F5798B}"/>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806B72E0-6A5F-453F-BA0A-A31987967595}"/>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richtige Endfassung mit ihrem Konto öffnen. Dokumentiere Dateiname, Datum, eigenen Beitrag und nächsten Schritt.</a:t>
            </a:r>
          </a:p>
        </p:txBody>
      </p:sp>
    </p:spTree>
    <p:extLst>
      <p:ext uri="{BB962C8B-B14F-4D97-AF65-F5344CB8AC3E}">
        <p14:creationId xmlns:p14="http://schemas.microsoft.com/office/powerpoint/2010/main" val="1369790725"/>
      </p:ext>
    </p:extLst>
  </p:cSld>
</p:sld>
</file>

<file path=ppt/slides/slide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03C7634-00FA-44F3-9D32-463622A9AB7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5 · 50 MINUTEN</a:t>
            </a:r>
          </a:p>
        </p:txBody>
      </p:sp>
      <p:sp>
        <p:nvSpPr>
          <p:cNvPr id="2" name="">
            <a:extLst xmlns:a="http://schemas.openxmlformats.org/drawingml/2006/main">
              <a:ext uri="{FF2B5EF4-FFF2-40B4-BE49-F238E27FC236}">
                <a16:creationId xmlns:a16="http://schemas.microsoft.com/office/drawing/2014/main" id="{EC28BA68-DC92-4CFD-9754-03260C62C2ED}"/>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Schutzkompass erstellen</a:t>
            </a:r>
          </a:p>
        </p:txBody>
      </p:sp>
      <p:sp>
        <p:nvSpPr>
          <p:cNvPr id="3" name="">
            <a:extLst xmlns:a="http://schemas.openxmlformats.org/drawingml/2006/main">
              <a:ext uri="{FF2B5EF4-FFF2-40B4-BE49-F238E27FC236}">
                <a16:creationId xmlns:a16="http://schemas.microsoft.com/office/drawing/2014/main" id="{192507AE-B084-418D-A9C6-A7197723E2B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D45DDB86-5EAA-40E7-80A6-6F6A4CC3EBD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77</a:t>
            </a:r>
          </a:p>
        </p:txBody>
      </p:sp>
      <p:sp>
        <p:nvSpPr>
          <p:cNvPr id="5" name="">
            <a:extLst xmlns:a="http://schemas.openxmlformats.org/drawingml/2006/main">
              <a:ext uri="{FF2B5EF4-FFF2-40B4-BE49-F238E27FC236}">
                <a16:creationId xmlns:a16="http://schemas.microsoft.com/office/drawing/2014/main" id="{0DDFA22D-648F-485D-A50A-737EFD841EC1}"/>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2B8778D5-76F6-456D-8824-FF94E432DAF8}"/>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Fasse Profilentscheidung, Hilfewege und Geräteschutz in einem übersichtlichen Dokument zusammen. Halte reale private Daten heraus.</a:t>
            </a:r>
          </a:p>
        </p:txBody>
      </p:sp>
      <p:sp>
        <p:nvSpPr>
          <p:cNvPr id="7" name="">
            <a:extLst xmlns:a="http://schemas.openxmlformats.org/drawingml/2006/main">
              <a:ext uri="{FF2B5EF4-FFF2-40B4-BE49-F238E27FC236}">
                <a16:creationId xmlns:a16="http://schemas.microsoft.com/office/drawing/2014/main" id="{CE55E588-EB65-442C-AD6E-3A752AE377FA}"/>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3CEFFDDE-B7CD-454B-9BAF-F12BC3EFC6CD}"/>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Teste den Kompass mit einer neuen fiktiven Nachricht „Ich brauche sofort deinen Code“. Überarbeite und exportiere.</a:t>
            </a:r>
          </a:p>
        </p:txBody>
      </p:sp>
      <p:sp>
        <p:nvSpPr>
          <p:cNvPr id="9" name="">
            <a:extLst xmlns:a="http://schemas.openxmlformats.org/drawingml/2006/main">
              <a:ext uri="{FF2B5EF4-FFF2-40B4-BE49-F238E27FC236}">
                <a16:creationId xmlns:a16="http://schemas.microsoft.com/office/drawing/2014/main" id="{5CD55D8F-E9AF-4C88-B391-032B44FAF6EE}"/>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B5C4E830-863E-461A-9FEF-AAA6F4141E44}"/>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Entscheidung stärkt deine Selbstbestimmung?</a:t>
            </a:r>
          </a:p>
        </p:txBody>
      </p:sp>
    </p:spTree>
    <p:extLst>
      <p:ext uri="{BB962C8B-B14F-4D97-AF65-F5344CB8AC3E}">
        <p14:creationId xmlns:p14="http://schemas.microsoft.com/office/powerpoint/2010/main" val="1561820379"/>
      </p:ext>
    </p:extLst>
  </p:cSld>
</p:sld>
</file>

<file path=ppt/slides/slide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E23D763-B5B4-414D-AC1F-0823999E42A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ABSCHLUSS</a:t>
            </a:r>
          </a:p>
        </p:txBody>
      </p:sp>
      <p:sp>
        <p:nvSpPr>
          <p:cNvPr id="2" name="">
            <a:extLst xmlns:a="http://schemas.openxmlformats.org/drawingml/2006/main">
              <a:ext uri="{FF2B5EF4-FFF2-40B4-BE49-F238E27FC236}">
                <a16:creationId xmlns:a16="http://schemas.microsoft.com/office/drawing/2014/main" id="{B36192C8-0226-4757-BB5F-BBDC4F43EDF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B6D78680-C240-4032-ADBD-AA83755E80F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874D9C60-8C78-4627-A5A8-D29ED7D50AD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78</a:t>
            </a:r>
          </a:p>
        </p:txBody>
      </p:sp>
      <p:sp>
        <p:nvSpPr>
          <p:cNvPr id="5" name="">
            <a:extLst xmlns:a="http://schemas.openxmlformats.org/drawingml/2006/main">
              <a:ext uri="{FF2B5EF4-FFF2-40B4-BE49-F238E27FC236}">
                <a16:creationId xmlns:a16="http://schemas.microsoft.com/office/drawing/2014/main" id="{270AEAB4-1512-46CD-9F14-60069FB0A258}"/>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Begründete Überarbeitung des fiktiven Profils.</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Handlungsweg für Kontaktanfrage und Rufschädigung sowie sachliche Musteranfrage.</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Beobachtete Prüfung von Update-Status, Sperre und Berechtigungen.</a:t>
            </a:r>
          </a:p>
        </p:txBody>
      </p:sp>
      <p:sp>
        <p:nvSpPr>
          <p:cNvPr id="6" name="">
            <a:extLst xmlns:a="http://schemas.openxmlformats.org/drawingml/2006/main">
              <a:ext uri="{FF2B5EF4-FFF2-40B4-BE49-F238E27FC236}">
                <a16:creationId xmlns:a16="http://schemas.microsoft.com/office/drawing/2014/main" id="{861233D3-DBF4-4103-B77A-690F907AB506}"/>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3BC30C22-ADF0-4A3B-B891-E778D00C0232}"/>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925427574"/>
      </p:ext>
    </p:extLst>
  </p:cSld>
</p:sld>
</file>

<file path=ppt/slides/slide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B021963-2531-406D-B6F2-D40FADF3CED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DEIN ALLTAG</a:t>
            </a:r>
          </a:p>
        </p:txBody>
      </p:sp>
      <p:sp>
        <p:nvSpPr>
          <p:cNvPr id="2" name="">
            <a:extLst xmlns:a="http://schemas.openxmlformats.org/drawingml/2006/main">
              <a:ext uri="{FF2B5EF4-FFF2-40B4-BE49-F238E27FC236}">
                <a16:creationId xmlns:a16="http://schemas.microsoft.com/office/drawing/2014/main" id="{0E3FC4AC-6CC4-4FBD-AEBF-F68EE71489C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Vernetzte Dinge beurteilen</a:t>
            </a:r>
          </a:p>
        </p:txBody>
      </p:sp>
      <p:sp>
        <p:nvSpPr>
          <p:cNvPr id="3" name="">
            <a:extLst xmlns:a="http://schemas.openxmlformats.org/drawingml/2006/main">
              <a:ext uri="{FF2B5EF4-FFF2-40B4-BE49-F238E27FC236}">
                <a16:creationId xmlns:a16="http://schemas.microsoft.com/office/drawing/2014/main" id="{2050B740-EDA4-4796-96F5-04691642E5F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045A04BC-54B6-44DA-BF1D-7B1727DD762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79</a:t>
            </a:r>
          </a:p>
        </p:txBody>
      </p:sp>
      <p:sp>
        <p:nvSpPr>
          <p:cNvPr id="5" name="">
            <a:extLst xmlns:a="http://schemas.openxmlformats.org/drawingml/2006/main">
              <a:ext uri="{FF2B5EF4-FFF2-40B4-BE49-F238E27FC236}">
                <a16:creationId xmlns:a16="http://schemas.microsoft.com/office/drawing/2014/main" id="{0A730B85-747A-4A32-97E4-EB52C85CCA4B}"/>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Eine Heizung lässt sich per App steuern. Ist sie deshalb schon intelligent, und hilft sie allen Menschen gleich gut? Du vergleichst eine Zeitschaltuhr, eine vernetzte Heizung und eine Spracherkennung. Deine Empfehlung berücksichtigt Bedienung, Daten und die Lebensdauer der Geräte. Für eine gewählte Personengruppe begründest du, welche Lösung passt.</a:t>
            </a:r>
          </a:p>
        </p:txBody>
      </p:sp>
      <p:sp>
        <p:nvSpPr>
          <p:cNvPr id="6" name="">
            <a:extLst xmlns:a="http://schemas.openxmlformats.org/drawingml/2006/main">
              <a:ext uri="{FF2B5EF4-FFF2-40B4-BE49-F238E27FC236}">
                <a16:creationId xmlns:a16="http://schemas.microsoft.com/office/drawing/2014/main" id="{E2EBA8D3-796A-441C-9A1F-47052A9BDACC}"/>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065AA7FC-F42E-4B0D-8B76-49D440FE23E4}"/>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Ordne zu: „schaltet jeden Tag um 7 Uhr“ oder „erkennt einen gesprochenen Befehl anhand gelernter Muster“. Welche Beschreibung gehört zur festen Regel, welche zur hier beschriebenen KI?</a:t>
            </a:r>
          </a:p>
        </p:txBody>
      </p:sp>
    </p:spTree>
    <p:extLst>
      <p:ext uri="{BB962C8B-B14F-4D97-AF65-F5344CB8AC3E}">
        <p14:creationId xmlns:p14="http://schemas.microsoft.com/office/powerpoint/2010/main" val="520247274"/>
      </p:ext>
    </p:extLst>
  </p:cSld>
</p:sld>
</file>

<file path=ppt/slides/slide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B8B18A4-1155-49FE-BCE2-C185DA47B37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5 UNTERRICHTSEINHEITEN</a:t>
            </a:r>
          </a:p>
        </p:txBody>
      </p:sp>
      <p:sp>
        <p:nvSpPr>
          <p:cNvPr id="2" name="">
            <a:extLst xmlns:a="http://schemas.openxmlformats.org/drawingml/2006/main">
              <a:ext uri="{FF2B5EF4-FFF2-40B4-BE49-F238E27FC236}">
                <a16:creationId xmlns:a16="http://schemas.microsoft.com/office/drawing/2014/main" id="{1122F6BD-C132-4018-965A-092296C31A8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Vernetzte Dinge beurteilen</a:t>
            </a:r>
          </a:p>
        </p:txBody>
      </p:sp>
      <p:sp>
        <p:nvSpPr>
          <p:cNvPr id="3" name="">
            <a:extLst xmlns:a="http://schemas.openxmlformats.org/drawingml/2006/main">
              <a:ext uri="{FF2B5EF4-FFF2-40B4-BE49-F238E27FC236}">
                <a16:creationId xmlns:a16="http://schemas.microsoft.com/office/drawing/2014/main" id="{6C937041-3557-4C50-80BF-3952E03D132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5EAD56EC-FA9A-42E7-B5CA-A209AFA005E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80</a:t>
            </a:r>
          </a:p>
        </p:txBody>
      </p:sp>
      <p:sp>
        <p:nvSpPr>
          <p:cNvPr id="5" name="">
            <a:extLst xmlns:a="http://schemas.openxmlformats.org/drawingml/2006/main">
              <a:ext uri="{FF2B5EF4-FFF2-40B4-BE49-F238E27FC236}">
                <a16:creationId xmlns:a16="http://schemas.microsoft.com/office/drawing/2014/main" id="{918C5D3F-A4B6-4DF0-A9F0-92937C08D70A}"/>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AA5F9B80-F93E-4293-AF0F-309D6B040A97}"/>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Sensor, Verarbeitung und Aktor in einem vernetzten System erklären.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feste Regeln von im Beispiel gelernten Mustern unterscheiden.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 Gerätewahl aus Sicht von Nutzung, Zugang und Ressourcen begründen.</a:t>
            </a:r>
          </a:p>
        </p:txBody>
      </p:sp>
      <p:sp>
        <p:nvSpPr>
          <p:cNvPr id="7" name="">
            <a:extLst xmlns:a="http://schemas.openxmlformats.org/drawingml/2006/main">
              <a:ext uri="{FF2B5EF4-FFF2-40B4-BE49-F238E27FC236}">
                <a16:creationId xmlns:a16="http://schemas.microsoft.com/office/drawing/2014/main" id="{AC12D8AF-F4E1-4FAD-9F21-F558EB845107}"/>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ED7A4D2B-FDAF-4B01-B519-B3DEB27384E1}"/>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Eine Entscheidungshilfe als PDF mit Systemskizze und begründetem Gerätevergleich.</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381d9363ed564650"/>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5F7E90FF-35E0-4338-A52D-369CE68666F6}"/>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810700857"/>
      </p:ext>
    </p:extLst>
  </p:cSld>
</p:sld>
</file>

<file path=ppt/slides/slide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DACFC21-4EE7-4DCE-9781-A6D5C993519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VORBEREITUNG</a:t>
            </a:r>
          </a:p>
        </p:txBody>
      </p:sp>
      <p:sp>
        <p:nvSpPr>
          <p:cNvPr id="2" name="">
            <a:extLst xmlns:a="http://schemas.openxmlformats.org/drawingml/2006/main">
              <a:ext uri="{FF2B5EF4-FFF2-40B4-BE49-F238E27FC236}">
                <a16:creationId xmlns:a16="http://schemas.microsoft.com/office/drawing/2014/main" id="{B708C9D0-1B4A-424E-8836-F02A9B1C90A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A09506BF-8585-4B1F-8778-E290A325E46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ABF05BCB-8554-4384-8873-A8A5B84F65C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81</a:t>
            </a:r>
          </a:p>
        </p:txBody>
      </p:sp>
      <p:sp>
        <p:nvSpPr>
          <p:cNvPr id="5" name="">
            <a:extLst xmlns:a="http://schemas.openxmlformats.org/drawingml/2006/main">
              <a:ext uri="{FF2B5EF4-FFF2-40B4-BE49-F238E27FC236}">
                <a16:creationId xmlns:a16="http://schemas.microsoft.com/office/drawing/2014/main" id="{16843C58-BA29-4F47-B75C-C3DDD94D3A5A}"/>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PowerPoint. Ablage und Abgabe: OneDrive. </a:t>
            </a:r>
          </a:p>
        </p:txBody>
      </p:sp>
      <p:sp>
        <p:nvSpPr>
          <p:cNvPr id="6" name="">
            <a:extLst xmlns:a="http://schemas.openxmlformats.org/drawingml/2006/main">
              <a:ext uri="{FF2B5EF4-FFF2-40B4-BE49-F238E27FC236}">
                <a16:creationId xmlns:a16="http://schemas.microsoft.com/office/drawing/2014/main" id="{C005DA43-7617-4C8A-AFCE-0F1B61F97961}"/>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Fiktiver Vergleich: A ist eine Zeitschaltuhr, die nach festem Plan schaltet. B ist eine vernetzte Heizung mit Temperatursensor, App und Server. C ist ein Assistenzsystem, das aus Trainingsbeispielen Sprachbefehle erkennt. Keine realen Leistungs- oder Verbrauchswerte sind gegeben. KI-Systeme können Muster aus Daten für Vorhersagen nutzen; nicht jede Automatisierung ist KI. Sensoren messen, Software verarbeitet, Aktoren wirken auf die Umgebung.</a:t>
            </a:r>
          </a:p>
        </p:txBody>
      </p:sp>
    </p:spTree>
    <p:extLst>
      <p:ext uri="{BB962C8B-B14F-4D97-AF65-F5344CB8AC3E}">
        <p14:creationId xmlns:p14="http://schemas.microsoft.com/office/powerpoint/2010/main" val="1741598526"/>
      </p:ext>
    </p:extLst>
  </p:cSld>
</p:sld>
</file>

<file path=ppt/slides/slide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028B16A-BDBF-4048-BB01-5C4A215FF96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1 · ZUERST ANSEHEN</a:t>
            </a:r>
          </a:p>
        </p:txBody>
      </p:sp>
      <p:sp>
        <p:nvSpPr>
          <p:cNvPr id="2" name="">
            <a:extLst xmlns:a="http://schemas.openxmlformats.org/drawingml/2006/main">
              <a:ext uri="{FF2B5EF4-FFF2-40B4-BE49-F238E27FC236}">
                <a16:creationId xmlns:a16="http://schemas.microsoft.com/office/drawing/2014/main" id="{1D0871B1-0B37-40D5-A2EE-C9F1B9BC82A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FF66293D-F6AA-41FD-9230-BA62E12E8A2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82</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323fe60d7e54420"/>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050440026"/>
      </p:ext>
    </p:extLst>
  </p:cSld>
</p:sld>
</file>

<file path=ppt/slides/slide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F2159D5-F838-4E08-8251-EB1B4C74523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1 · GEMEINSAM NACHMACHEN</a:t>
            </a:r>
          </a:p>
        </p:txBody>
      </p:sp>
      <p:sp>
        <p:nvSpPr>
          <p:cNvPr id="2" name="">
            <a:extLst xmlns:a="http://schemas.openxmlformats.org/drawingml/2006/main">
              <a:ext uri="{FF2B5EF4-FFF2-40B4-BE49-F238E27FC236}">
                <a16:creationId xmlns:a16="http://schemas.microsoft.com/office/drawing/2014/main" id="{778533FB-5A3C-4CE1-AEB9-591BF228DB6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System verstehen</a:t>
            </a:r>
          </a:p>
        </p:txBody>
      </p:sp>
      <p:sp>
        <p:nvSpPr>
          <p:cNvPr id="3" name="">
            <a:extLst xmlns:a="http://schemas.openxmlformats.org/drawingml/2006/main">
              <a:ext uri="{FF2B5EF4-FFF2-40B4-BE49-F238E27FC236}">
                <a16:creationId xmlns:a16="http://schemas.microsoft.com/office/drawing/2014/main" id="{876D8E2A-4FC0-4808-A9D0-18D3AC9C8FD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88E36326-2160-43C5-835B-02177F3EC66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83</a:t>
            </a:r>
          </a:p>
        </p:txBody>
      </p:sp>
      <p:sp>
        <p:nvSpPr>
          <p:cNvPr id="5" name="">
            <a:extLst xmlns:a="http://schemas.openxmlformats.org/drawingml/2006/main">
              <a:ext uri="{FF2B5EF4-FFF2-40B4-BE49-F238E27FC236}">
                <a16:creationId xmlns:a16="http://schemas.microsoft.com/office/drawing/2014/main" id="{16E39F51-5938-4A62-B5C3-D703B3E8E5DB}"/>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E82DBAFE-5EF4-48E8-8040-884B33AD0CAA}"/>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im OneDrive-Themenordner deine Präsentation. Beim ersten Mal: Neu &gt; PowerPoint-Präsentation; Dateiname K3_Dingecheck_Kennung.</a:t>
            </a:r>
          </a:p>
        </p:txBody>
      </p:sp>
      <p:sp>
        <p:nvSpPr>
          <p:cNvPr id="7" name="">
            <a:extLst xmlns:a="http://schemas.openxmlformats.org/drawingml/2006/main">
              <a:ext uri="{FF2B5EF4-FFF2-40B4-BE49-F238E27FC236}">
                <a16:creationId xmlns:a16="http://schemas.microsoft.com/office/drawing/2014/main" id="{45DA1B2B-A3D6-4BB1-A526-F5524B533EF0}"/>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8B76B008-2BC1-44B2-95B9-CC219C1E7919}"/>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in das Titelfeld und schreibe „System verstehen“. Über Start &gt; Neue Folie ergänzt du die nächste Seite.</a:t>
            </a:r>
          </a:p>
        </p:txBody>
      </p:sp>
      <p:sp>
        <p:nvSpPr>
          <p:cNvPr id="9" name="">
            <a:extLst xmlns:a="http://schemas.openxmlformats.org/drawingml/2006/main">
              <a:ext uri="{FF2B5EF4-FFF2-40B4-BE49-F238E27FC236}">
                <a16:creationId xmlns:a16="http://schemas.microsoft.com/office/drawing/2014/main" id="{38DD197C-4FDC-483E-8ED1-4B3E2A815E10}"/>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0F14F513-E7B7-4CB4-AD2F-49F86AB52195}"/>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Nutze Einfügen &gt; Textfeld für „Sensor misst Temperatur.“. Weitere Inhalte stehen darunter, nicht über dem Titel.</a:t>
            </a:r>
          </a:p>
        </p:txBody>
      </p:sp>
      <p:sp>
        <p:nvSpPr>
          <p:cNvPr id="11" name="">
            <a:extLst xmlns:a="http://schemas.openxmlformats.org/drawingml/2006/main">
              <a:ext uri="{FF2B5EF4-FFF2-40B4-BE49-F238E27FC236}">
                <a16:creationId xmlns:a16="http://schemas.microsoft.com/office/drawing/2014/main" id="{8FC85DC7-6C83-45CA-A002-B92A5BD033FE}"/>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B908C9DE-8AD0-4B20-AC58-AC7E0FEFC4C2}"/>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Füge eigene Formen über Einfügen &gt; Formen ein. Nutze dunkle Schrift auf hellem Grund und beschrifte jedes Bild verständlich.</a:t>
            </a:r>
          </a:p>
        </p:txBody>
      </p:sp>
      <p:sp>
        <p:nvSpPr>
          <p:cNvPr id="13" name="">
            <a:extLst xmlns:a="http://schemas.openxmlformats.org/drawingml/2006/main">
              <a:ext uri="{FF2B5EF4-FFF2-40B4-BE49-F238E27FC236}">
                <a16:creationId xmlns:a16="http://schemas.microsoft.com/office/drawing/2014/main" id="{8EED5410-08EA-4AFD-B702-FEDA08431A05}"/>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94F2B5A6-94F9-4A4C-91AD-B9748812F34D}"/>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Bildschirmpräsentation &gt; Von Anfang an. Lies vom hinteren Raum aus mit und verbessere unlesbare Stellen. Prüfe die Speicherung.</a:t>
            </a:r>
          </a:p>
        </p:txBody>
      </p:sp>
    </p:spTree>
    <p:extLst>
      <p:ext uri="{BB962C8B-B14F-4D97-AF65-F5344CB8AC3E}">
        <p14:creationId xmlns:p14="http://schemas.microsoft.com/office/powerpoint/2010/main" val="519144965"/>
      </p:ext>
    </p:extLst>
  </p:cSld>
</p:sld>
</file>

<file path=ppt/slides/slide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998D5D1-B17D-45BD-9006-66297429B48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1 · 50 MINUTEN</a:t>
            </a:r>
          </a:p>
        </p:txBody>
      </p:sp>
      <p:sp>
        <p:nvSpPr>
          <p:cNvPr id="2" name="">
            <a:extLst xmlns:a="http://schemas.openxmlformats.org/drawingml/2006/main">
              <a:ext uri="{FF2B5EF4-FFF2-40B4-BE49-F238E27FC236}">
                <a16:creationId xmlns:a16="http://schemas.microsoft.com/office/drawing/2014/main" id="{4B564B04-5317-4D0B-AD4B-432ED7BF9E5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System verstehen</a:t>
            </a:r>
          </a:p>
        </p:txBody>
      </p:sp>
      <p:sp>
        <p:nvSpPr>
          <p:cNvPr id="3" name="">
            <a:extLst xmlns:a="http://schemas.openxmlformats.org/drawingml/2006/main">
              <a:ext uri="{FF2B5EF4-FFF2-40B4-BE49-F238E27FC236}">
                <a16:creationId xmlns:a16="http://schemas.microsoft.com/office/drawing/2014/main" id="{6ECEA709-26DC-4342-B87A-7E5DD48724B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EC23AE19-4AE8-4F4B-ADED-1C10CCB89DB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84</a:t>
            </a:r>
          </a:p>
        </p:txBody>
      </p:sp>
      <p:sp>
        <p:nvSpPr>
          <p:cNvPr id="5" name="">
            <a:extLst xmlns:a="http://schemas.openxmlformats.org/drawingml/2006/main">
              <a:ext uri="{FF2B5EF4-FFF2-40B4-BE49-F238E27FC236}">
                <a16:creationId xmlns:a16="http://schemas.microsoft.com/office/drawing/2014/main" id="{867D62DE-3003-4998-A881-FD7AD0F0AE79}"/>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BED8E6B9-847F-4B70-A6AD-E3B242F07FF3}"/>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Zeichne für Gerät B Sensor, Verarbeitung, Netzwerk und Heizung als Aktor. Beschreibe den Daten- und Steuerweg.</a:t>
            </a:r>
          </a:p>
        </p:txBody>
      </p:sp>
      <p:sp>
        <p:nvSpPr>
          <p:cNvPr id="7" name="">
            <a:extLst xmlns:a="http://schemas.openxmlformats.org/drawingml/2006/main">
              <a:ext uri="{FF2B5EF4-FFF2-40B4-BE49-F238E27FC236}">
                <a16:creationId xmlns:a16="http://schemas.microsoft.com/office/drawing/2014/main" id="{E502F92F-2133-4BA6-B4D8-29D3C1F7781E}"/>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AC89EE15-93DC-4711-A290-380798B0411B}"/>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Vergleiche Chancen und Risiken für zwei Gruppen, etwa Menschen mit eingeschränkter Mobilität und Personen ohne stabile Internetverbindung.</a:t>
            </a:r>
          </a:p>
        </p:txBody>
      </p:sp>
      <p:sp>
        <p:nvSpPr>
          <p:cNvPr id="9" name="">
            <a:extLst xmlns:a="http://schemas.openxmlformats.org/drawingml/2006/main">
              <a:ext uri="{FF2B5EF4-FFF2-40B4-BE49-F238E27FC236}">
                <a16:creationId xmlns:a16="http://schemas.microsoft.com/office/drawing/2014/main" id="{75340F72-C8B6-43AF-87C0-B123523F73F5}"/>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BB31CAF1-BB7C-4C42-B825-8B1EA7315832}"/>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Was sollte bei einem Netzausfall weiter funktionieren?</a:t>
            </a:r>
          </a:p>
        </p:txBody>
      </p:sp>
    </p:spTree>
    <p:extLst>
      <p:ext uri="{BB962C8B-B14F-4D97-AF65-F5344CB8AC3E}">
        <p14:creationId xmlns:p14="http://schemas.microsoft.com/office/powerpoint/2010/main" val="715621020"/>
      </p:ext>
    </p:extLst>
  </p:cSld>
</p:sld>
</file>

<file path=ppt/slides/slide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A215806-FC24-40DA-8121-8E9285A0E82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2 · ZUERST ANSEHEN</a:t>
            </a:r>
          </a:p>
        </p:txBody>
      </p:sp>
      <p:sp>
        <p:nvSpPr>
          <p:cNvPr id="2" name="">
            <a:extLst xmlns:a="http://schemas.openxmlformats.org/drawingml/2006/main">
              <a:ext uri="{FF2B5EF4-FFF2-40B4-BE49-F238E27FC236}">
                <a16:creationId xmlns:a16="http://schemas.microsoft.com/office/drawing/2014/main" id="{6B6FFFC5-240B-41B7-A36C-78C30D95471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6F4EB7D3-A5C1-4BF4-BF25-C76F779C367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85</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e6f80f3200848f9"/>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007931664"/>
      </p:ext>
    </p:extLst>
  </p:cSld>
</p:sld>
</file>

<file path=ppt/slides/slide8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1087C79D-71B6-4DBE-B2BA-B4139F6F5C2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2 · GEMEINSAM NACHMACHEN</a:t>
            </a:r>
          </a:p>
        </p:txBody>
      </p:sp>
      <p:sp>
        <p:nvSpPr>
          <p:cNvPr id="2" name="">
            <a:extLst xmlns:a="http://schemas.openxmlformats.org/drawingml/2006/main">
              <a:ext uri="{FF2B5EF4-FFF2-40B4-BE49-F238E27FC236}">
                <a16:creationId xmlns:a16="http://schemas.microsoft.com/office/drawing/2014/main" id="{F7681896-9ADA-4B5A-8CDA-68490A043BEE}"/>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KI von Regeln unterscheiden</a:t>
            </a:r>
          </a:p>
        </p:txBody>
      </p:sp>
      <p:sp>
        <p:nvSpPr>
          <p:cNvPr id="3" name="">
            <a:extLst xmlns:a="http://schemas.openxmlformats.org/drawingml/2006/main">
              <a:ext uri="{FF2B5EF4-FFF2-40B4-BE49-F238E27FC236}">
                <a16:creationId xmlns:a16="http://schemas.microsoft.com/office/drawing/2014/main" id="{FA41C212-5F25-48CC-BE1E-70A362DF9CB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6AFFD1D7-E735-4E16-9157-1CABDB8FE31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86</a:t>
            </a:r>
          </a:p>
        </p:txBody>
      </p:sp>
      <p:sp>
        <p:nvSpPr>
          <p:cNvPr id="5" name="">
            <a:extLst xmlns:a="http://schemas.openxmlformats.org/drawingml/2006/main">
              <a:ext uri="{FF2B5EF4-FFF2-40B4-BE49-F238E27FC236}">
                <a16:creationId xmlns:a16="http://schemas.microsoft.com/office/drawing/2014/main" id="{8C412400-38AA-4674-866B-E1818C7F5625}"/>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11E70110-039B-4649-983E-D8A6FDB8CF43}"/>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im OneDrive-Themenordner deine Präsentation. Beim ersten Mal: Neu &gt; PowerPoint-Präsentation; Dateiname K3_Dingecheck_Kennung.</a:t>
            </a:r>
          </a:p>
        </p:txBody>
      </p:sp>
      <p:sp>
        <p:nvSpPr>
          <p:cNvPr id="7" name="">
            <a:extLst xmlns:a="http://schemas.openxmlformats.org/drawingml/2006/main">
              <a:ext uri="{FF2B5EF4-FFF2-40B4-BE49-F238E27FC236}">
                <a16:creationId xmlns:a16="http://schemas.microsoft.com/office/drawing/2014/main" id="{FC7B0721-9C67-4F45-888F-570EFED251D1}"/>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7759FBF6-D839-43C6-9490-DAB1195C52CB}"/>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in das Titelfeld und schreibe „KI von Regeln unterscheiden“. Über Start &gt; Neue Folie ergänzt du die nächste Seite.</a:t>
            </a:r>
          </a:p>
        </p:txBody>
      </p:sp>
      <p:sp>
        <p:nvSpPr>
          <p:cNvPr id="9" name="">
            <a:extLst xmlns:a="http://schemas.openxmlformats.org/drawingml/2006/main">
              <a:ext uri="{FF2B5EF4-FFF2-40B4-BE49-F238E27FC236}">
                <a16:creationId xmlns:a16="http://schemas.microsoft.com/office/drawing/2014/main" id="{6BD08EB6-4DB7-4037-B520-78E3079B04A3}"/>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B64C027F-C407-40DA-932D-0CA799B65D82}"/>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Nutze Einfügen &gt; Textfeld für „Zeitschaltuhr: feste Regel“. Weitere Inhalte stehen darunter, nicht über dem Titel.</a:t>
            </a:r>
          </a:p>
        </p:txBody>
      </p:sp>
      <p:sp>
        <p:nvSpPr>
          <p:cNvPr id="11" name="">
            <a:extLst xmlns:a="http://schemas.openxmlformats.org/drawingml/2006/main">
              <a:ext uri="{FF2B5EF4-FFF2-40B4-BE49-F238E27FC236}">
                <a16:creationId xmlns:a16="http://schemas.microsoft.com/office/drawing/2014/main" id="{8512A1E8-144A-42D1-907C-1C3F96DAC196}"/>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9A6581C7-AD8C-40BE-817D-DB749A0CB92B}"/>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Füge eigene Formen über Einfügen &gt; Formen ein. Nutze dunkle Schrift auf hellem Grund und beschrifte jedes Bild verständlich.</a:t>
            </a:r>
          </a:p>
        </p:txBody>
      </p:sp>
      <p:sp>
        <p:nvSpPr>
          <p:cNvPr id="13" name="">
            <a:extLst xmlns:a="http://schemas.openxmlformats.org/drawingml/2006/main">
              <a:ext uri="{FF2B5EF4-FFF2-40B4-BE49-F238E27FC236}">
                <a16:creationId xmlns:a16="http://schemas.microsoft.com/office/drawing/2014/main" id="{429D5123-C312-4E7D-8E8F-7252B6689C09}"/>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1E198DBA-463F-4E3F-BF4C-6FF924BA20E6}"/>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Bildschirmpräsentation &gt; Von Anfang an. Lies vom hinteren Raum aus mit und verbessere unlesbare Stellen. Prüfe die Speicherung.</a:t>
            </a:r>
          </a:p>
        </p:txBody>
      </p:sp>
    </p:spTree>
    <p:extLst>
      <p:ext uri="{BB962C8B-B14F-4D97-AF65-F5344CB8AC3E}">
        <p14:creationId xmlns:p14="http://schemas.microsoft.com/office/powerpoint/2010/main" val="1081046701"/>
      </p:ext>
    </p:extLst>
  </p:cSld>
</p:sld>
</file>

<file path=ppt/slides/slide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30EA18F-F54C-4FD7-9809-91E7D8E8C9B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2 · 50 MINUTEN</a:t>
            </a:r>
          </a:p>
        </p:txBody>
      </p:sp>
      <p:sp>
        <p:nvSpPr>
          <p:cNvPr id="2" name="">
            <a:extLst xmlns:a="http://schemas.openxmlformats.org/drawingml/2006/main">
              <a:ext uri="{FF2B5EF4-FFF2-40B4-BE49-F238E27FC236}">
                <a16:creationId xmlns:a16="http://schemas.microsoft.com/office/drawing/2014/main" id="{17462293-9EC9-48A9-9004-443B5681419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KI von Regeln unterscheiden</a:t>
            </a:r>
          </a:p>
        </p:txBody>
      </p:sp>
      <p:sp>
        <p:nvSpPr>
          <p:cNvPr id="3" name="">
            <a:extLst xmlns:a="http://schemas.openxmlformats.org/drawingml/2006/main">
              <a:ext uri="{FF2B5EF4-FFF2-40B4-BE49-F238E27FC236}">
                <a16:creationId xmlns:a16="http://schemas.microsoft.com/office/drawing/2014/main" id="{0E640B54-85C9-4036-AC48-2ADC223A066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FB1EA367-74FD-432D-8F40-AEBD9BE18A7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87</a:t>
            </a:r>
          </a:p>
        </p:txBody>
      </p:sp>
      <p:sp>
        <p:nvSpPr>
          <p:cNvPr id="5" name="">
            <a:extLst xmlns:a="http://schemas.openxmlformats.org/drawingml/2006/main">
              <a:ext uri="{FF2B5EF4-FFF2-40B4-BE49-F238E27FC236}">
                <a16:creationId xmlns:a16="http://schemas.microsoft.com/office/drawing/2014/main" id="{6301C24B-D6F7-42DB-BC00-37152533BECE}"/>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6FFA90B1-9620-4EAD-9C5E-452092AD48FC}"/>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Vergleiche A und C: Welche Entscheidung folgt einer festen Regel, welche beruht im Fall auf gelernten Mustern?</a:t>
            </a:r>
          </a:p>
        </p:txBody>
      </p:sp>
      <p:sp>
        <p:nvSpPr>
          <p:cNvPr id="7" name="">
            <a:extLst xmlns:a="http://schemas.openxmlformats.org/drawingml/2006/main">
              <a:ext uri="{FF2B5EF4-FFF2-40B4-BE49-F238E27FC236}">
                <a16:creationId xmlns:a16="http://schemas.microsoft.com/office/drawing/2014/main" id="{D7D30997-89F5-4683-8281-512AF4BDE88F}"/>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8A08D4AB-6313-42C1-AE16-94343827F380}"/>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Erkläre an C Trainingsbeispiele, Eingabe, Ausgabe und möglichen Fehler. Nenne ein Software- und ein körperliches System mit möglicher KI-Unterstützung.</a:t>
            </a:r>
          </a:p>
        </p:txBody>
      </p:sp>
      <p:sp>
        <p:nvSpPr>
          <p:cNvPr id="9" name="">
            <a:extLst xmlns:a="http://schemas.openxmlformats.org/drawingml/2006/main">
              <a:ext uri="{FF2B5EF4-FFF2-40B4-BE49-F238E27FC236}">
                <a16:creationId xmlns:a16="http://schemas.microsoft.com/office/drawing/2014/main" id="{74FFF1B3-A481-41EC-BE62-97524F3A403A}"/>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ACF1FBE3-26BB-4E6B-A110-A9A6D86A1613}"/>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kann ein System einen ungewohnten Befehl falsch erkennen?</a:t>
            </a:r>
          </a:p>
        </p:txBody>
      </p:sp>
    </p:spTree>
    <p:extLst>
      <p:ext uri="{BB962C8B-B14F-4D97-AF65-F5344CB8AC3E}">
        <p14:creationId xmlns:p14="http://schemas.microsoft.com/office/powerpoint/2010/main" val="1574720066"/>
      </p:ext>
    </p:extLst>
  </p:cSld>
</p:sld>
</file>

<file path=ppt/slides/slide8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0269ABC-1100-4704-980C-DA5AB6B8F6B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3 · ZUERST ANSEHEN</a:t>
            </a:r>
          </a:p>
        </p:txBody>
      </p:sp>
      <p:sp>
        <p:nvSpPr>
          <p:cNvPr id="2" name="">
            <a:extLst xmlns:a="http://schemas.openxmlformats.org/drawingml/2006/main">
              <a:ext uri="{FF2B5EF4-FFF2-40B4-BE49-F238E27FC236}">
                <a16:creationId xmlns:a16="http://schemas.microsoft.com/office/drawing/2014/main" id="{D88DE842-CA7A-49E9-8298-9FBF61C4DDE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515700D2-85F4-4227-9FB3-8A9979BFB69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88</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e7d6bc316f94718"/>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034904520"/>
      </p:ext>
    </p:extLst>
  </p:cSld>
</p:sld>
</file>

<file path=ppt/slides/slide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A250CB7-AB30-4432-BBBF-00D740F1F01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3 · GEMEINSAM NACHMACHEN</a:t>
            </a:r>
          </a:p>
        </p:txBody>
      </p:sp>
      <p:sp>
        <p:nvSpPr>
          <p:cNvPr id="2" name="">
            <a:extLst xmlns:a="http://schemas.openxmlformats.org/drawingml/2006/main">
              <a:ext uri="{FF2B5EF4-FFF2-40B4-BE49-F238E27FC236}">
                <a16:creationId xmlns:a16="http://schemas.microsoft.com/office/drawing/2014/main" id="{8CBE53F8-A02C-4A09-966B-DCCFF43892D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Ressourcen bedenken</a:t>
            </a:r>
          </a:p>
        </p:txBody>
      </p:sp>
      <p:sp>
        <p:nvSpPr>
          <p:cNvPr id="3" name="">
            <a:extLst xmlns:a="http://schemas.openxmlformats.org/drawingml/2006/main">
              <a:ext uri="{FF2B5EF4-FFF2-40B4-BE49-F238E27FC236}">
                <a16:creationId xmlns:a16="http://schemas.microsoft.com/office/drawing/2014/main" id="{8A186E7B-39A1-4B73-8824-1EE4BF1D5B9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818F1C35-863E-43CD-A132-6C027CDE674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89</a:t>
            </a:r>
          </a:p>
        </p:txBody>
      </p:sp>
      <p:sp>
        <p:nvSpPr>
          <p:cNvPr id="5" name="">
            <a:extLst xmlns:a="http://schemas.openxmlformats.org/drawingml/2006/main">
              <a:ext uri="{FF2B5EF4-FFF2-40B4-BE49-F238E27FC236}">
                <a16:creationId xmlns:a16="http://schemas.microsoft.com/office/drawing/2014/main" id="{0926B93E-FB9C-412E-8BA5-6C55DA2BC8F2}"/>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4763B112-20E0-4317-9E98-F3A1B305E8C5}"/>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im OneDrive-Themenordner deine Präsentation. Beim ersten Mal: Neu &gt; PowerPoint-Präsentation; Dateiname K3_Dingecheck_Kennung.</a:t>
            </a:r>
          </a:p>
        </p:txBody>
      </p:sp>
      <p:sp>
        <p:nvSpPr>
          <p:cNvPr id="7" name="">
            <a:extLst xmlns:a="http://schemas.openxmlformats.org/drawingml/2006/main">
              <a:ext uri="{FF2B5EF4-FFF2-40B4-BE49-F238E27FC236}">
                <a16:creationId xmlns:a16="http://schemas.microsoft.com/office/drawing/2014/main" id="{57A3D781-4159-4110-B784-4CE6DA897F11}"/>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6351118A-8C69-406C-AF96-76828E9ACB52}"/>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in das Titelfeld und schreibe „Ressourcen bedenken“. Über Start &gt; Neue Folie ergänzt du die nächste Seite.</a:t>
            </a:r>
          </a:p>
        </p:txBody>
      </p:sp>
      <p:sp>
        <p:nvSpPr>
          <p:cNvPr id="9" name="">
            <a:extLst xmlns:a="http://schemas.openxmlformats.org/drawingml/2006/main">
              <a:ext uri="{FF2B5EF4-FFF2-40B4-BE49-F238E27FC236}">
                <a16:creationId xmlns:a16="http://schemas.microsoft.com/office/drawing/2014/main" id="{2EE2D8DE-AE80-46E8-A208-318FF4A820FE}"/>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7B1F1A27-15FF-4922-9FBE-1BE9B6A99C95}"/>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Nutze Einfügen &gt; Textfeld für „Rohstoff → Herstellung → Nutzung“. Weitere Inhalte stehen darunter, nicht über dem Titel.</a:t>
            </a:r>
          </a:p>
        </p:txBody>
      </p:sp>
      <p:sp>
        <p:nvSpPr>
          <p:cNvPr id="11" name="">
            <a:extLst xmlns:a="http://schemas.openxmlformats.org/drawingml/2006/main">
              <a:ext uri="{FF2B5EF4-FFF2-40B4-BE49-F238E27FC236}">
                <a16:creationId xmlns:a16="http://schemas.microsoft.com/office/drawing/2014/main" id="{A81414BD-A3A9-40D2-A913-10B113E9DDF7}"/>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299FDC35-844D-4E9F-BFD2-0FDF864C2B2A}"/>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Füge eigene Formen über Einfügen &gt; Formen ein. Nutze dunkle Schrift auf hellem Grund und beschrifte jedes Bild verständlich.</a:t>
            </a:r>
          </a:p>
        </p:txBody>
      </p:sp>
      <p:sp>
        <p:nvSpPr>
          <p:cNvPr id="13" name="">
            <a:extLst xmlns:a="http://schemas.openxmlformats.org/drawingml/2006/main">
              <a:ext uri="{FF2B5EF4-FFF2-40B4-BE49-F238E27FC236}">
                <a16:creationId xmlns:a16="http://schemas.microsoft.com/office/drawing/2014/main" id="{D674BEB4-7DC2-417A-86C4-5DF99F9D8CB3}"/>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DA43682F-5E64-4CD9-A7B8-8D6D08357190}"/>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Bildschirmpräsentation &gt; Von Anfang an. Lies vom hinteren Raum aus mit und verbessere unlesbare Stellen. Prüfe die Speicherung.</a:t>
            </a:r>
          </a:p>
        </p:txBody>
      </p:sp>
    </p:spTree>
    <p:extLst>
      <p:ext uri="{BB962C8B-B14F-4D97-AF65-F5344CB8AC3E}">
        <p14:creationId xmlns:p14="http://schemas.microsoft.com/office/powerpoint/2010/main" val="1912304553"/>
      </p:ext>
    </p:extLst>
  </p:cSld>
</p:sld>
</file>

<file path=ppt/slides/slide9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912F1E6-0C8A-42C8-AF98-FD6D2BC0B67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3 · 50 MINUTEN</a:t>
            </a:r>
          </a:p>
        </p:txBody>
      </p:sp>
      <p:sp>
        <p:nvSpPr>
          <p:cNvPr id="2" name="">
            <a:extLst xmlns:a="http://schemas.openxmlformats.org/drawingml/2006/main">
              <a:ext uri="{FF2B5EF4-FFF2-40B4-BE49-F238E27FC236}">
                <a16:creationId xmlns:a16="http://schemas.microsoft.com/office/drawing/2014/main" id="{90C08279-E810-4C9A-AC96-3F449011F6A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Ressourcen bedenken</a:t>
            </a:r>
          </a:p>
        </p:txBody>
      </p:sp>
      <p:sp>
        <p:nvSpPr>
          <p:cNvPr id="3" name="">
            <a:extLst xmlns:a="http://schemas.openxmlformats.org/drawingml/2006/main">
              <a:ext uri="{FF2B5EF4-FFF2-40B4-BE49-F238E27FC236}">
                <a16:creationId xmlns:a16="http://schemas.microsoft.com/office/drawing/2014/main" id="{ED319492-DFCF-4BCB-B0CA-817F0B67C18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4601A911-466F-4605-80D6-46D7C134E19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90</a:t>
            </a:r>
          </a:p>
        </p:txBody>
      </p:sp>
      <p:sp>
        <p:nvSpPr>
          <p:cNvPr id="5" name="">
            <a:extLst xmlns:a="http://schemas.openxmlformats.org/drawingml/2006/main">
              <a:ext uri="{FF2B5EF4-FFF2-40B4-BE49-F238E27FC236}">
                <a16:creationId xmlns:a16="http://schemas.microsoft.com/office/drawing/2014/main" id="{37385858-2A47-4C88-BB1D-28289EF6B0E0}"/>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5BA05B52-3E6A-4684-B62D-E570BEA9D42D}"/>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Zeichne den Lebensweg eines Geräts von Rohstoffen über Herstellung und Nutzung bis Wiederverwendung oder Entsorgung.</a:t>
            </a:r>
          </a:p>
        </p:txBody>
      </p:sp>
      <p:sp>
        <p:nvSpPr>
          <p:cNvPr id="7" name="">
            <a:extLst xmlns:a="http://schemas.openxmlformats.org/drawingml/2006/main">
              <a:ext uri="{FF2B5EF4-FFF2-40B4-BE49-F238E27FC236}">
                <a16:creationId xmlns:a16="http://schemas.microsoft.com/office/drawing/2014/main" id="{9F7B6EB8-4072-4FF5-85FF-D50B61AEA763}"/>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6DF561A2-EADD-47B6-B045-09792DEDB487}"/>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Entwickle drei Handlungen für längere Nutzung und geringeren Ressourcenbedarf. Benenne Unsicherheiten statt Energiezahlen zu erfinden.</a:t>
            </a:r>
          </a:p>
        </p:txBody>
      </p:sp>
      <p:sp>
        <p:nvSpPr>
          <p:cNvPr id="9" name="">
            <a:extLst xmlns:a="http://schemas.openxmlformats.org/drawingml/2006/main">
              <a:ext uri="{FF2B5EF4-FFF2-40B4-BE49-F238E27FC236}">
                <a16:creationId xmlns:a16="http://schemas.microsoft.com/office/drawing/2014/main" id="{29F98450-ED88-4749-80F7-E0C897A84D20}"/>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564C3B2E-0CF7-4B9C-AD85-06F50EADED77}"/>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Wann wäre Reparieren eine sinnvolle Option?</a:t>
            </a:r>
          </a:p>
        </p:txBody>
      </p:sp>
    </p:spTree>
    <p:extLst>
      <p:ext uri="{BB962C8B-B14F-4D97-AF65-F5344CB8AC3E}">
        <p14:creationId xmlns:p14="http://schemas.microsoft.com/office/powerpoint/2010/main" val="283870256"/>
      </p:ext>
    </p:extLst>
  </p:cSld>
</p:sld>
</file>

<file path=ppt/slides/slide9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0261A9F-11A8-432E-8AD7-E06280294E1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4 · ZUERST ANSEHEN</a:t>
            </a:r>
          </a:p>
        </p:txBody>
      </p:sp>
      <p:sp>
        <p:nvSpPr>
          <p:cNvPr id="2" name="">
            <a:extLst xmlns:a="http://schemas.openxmlformats.org/drawingml/2006/main">
              <a:ext uri="{FF2B5EF4-FFF2-40B4-BE49-F238E27FC236}">
                <a16:creationId xmlns:a16="http://schemas.microsoft.com/office/drawing/2014/main" id="{AB0A2059-FC17-4577-863A-21E6569D575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12D7D1C7-CC20-416D-8D38-94B45818129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ba435616dec40b7"/>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593602687"/>
      </p:ext>
    </p:extLst>
  </p:cSld>
</p:sld>
</file>

<file path=ppt/slides/slide9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033811A-9D45-4008-AEF7-D11C424A118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4 · GEMEINSAM NACHMACHEN</a:t>
            </a:r>
          </a:p>
        </p:txBody>
      </p:sp>
      <p:sp>
        <p:nvSpPr>
          <p:cNvPr id="2" name="">
            <a:extLst xmlns:a="http://schemas.openxmlformats.org/drawingml/2006/main">
              <a:ext uri="{FF2B5EF4-FFF2-40B4-BE49-F238E27FC236}">
                <a16:creationId xmlns:a16="http://schemas.microsoft.com/office/drawing/2014/main" id="{9E19ACB3-45A2-4FEF-A86E-84A1A486E3F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Zugang und Kompromisse</a:t>
            </a:r>
          </a:p>
        </p:txBody>
      </p:sp>
      <p:sp>
        <p:nvSpPr>
          <p:cNvPr id="3" name="">
            <a:extLst xmlns:a="http://schemas.openxmlformats.org/drawingml/2006/main">
              <a:ext uri="{FF2B5EF4-FFF2-40B4-BE49-F238E27FC236}">
                <a16:creationId xmlns:a16="http://schemas.microsoft.com/office/drawing/2014/main" id="{4572FDB6-CF99-474F-8941-FC7E5AA98D6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15EEFB76-014C-414F-9D23-9886BA61C51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92</a:t>
            </a:r>
          </a:p>
        </p:txBody>
      </p:sp>
      <p:sp>
        <p:nvSpPr>
          <p:cNvPr id="5" name="">
            <a:extLst xmlns:a="http://schemas.openxmlformats.org/drawingml/2006/main">
              <a:ext uri="{FF2B5EF4-FFF2-40B4-BE49-F238E27FC236}">
                <a16:creationId xmlns:a16="http://schemas.microsoft.com/office/drawing/2014/main" id="{E9CA7813-561C-4510-8A05-E824971A4C2B}"/>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A2F35384-A614-469D-A8A7-B7B28C3720C4}"/>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im OneDrive-Themenordner deine Präsentation. Beim ersten Mal: Neu &gt; PowerPoint-Präsentation; Dateiname K3_Dingecheck_Kennung.</a:t>
            </a:r>
          </a:p>
        </p:txBody>
      </p:sp>
      <p:sp>
        <p:nvSpPr>
          <p:cNvPr id="7" name="">
            <a:extLst xmlns:a="http://schemas.openxmlformats.org/drawingml/2006/main">
              <a:ext uri="{FF2B5EF4-FFF2-40B4-BE49-F238E27FC236}">
                <a16:creationId xmlns:a16="http://schemas.microsoft.com/office/drawing/2014/main" id="{E4647B42-5FDE-424F-A5B6-3EC0B9DDF66B}"/>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50F6E2C5-292D-4F61-B4A4-C89A8B245C0D}"/>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in das Titelfeld und schreibe „Zugang und Kompromisse“. Über Start &gt; Neue Folie ergänzt du die nächste Seite.</a:t>
            </a:r>
          </a:p>
        </p:txBody>
      </p:sp>
      <p:sp>
        <p:nvSpPr>
          <p:cNvPr id="9" name="">
            <a:extLst xmlns:a="http://schemas.openxmlformats.org/drawingml/2006/main">
              <a:ext uri="{FF2B5EF4-FFF2-40B4-BE49-F238E27FC236}">
                <a16:creationId xmlns:a16="http://schemas.microsoft.com/office/drawing/2014/main" id="{A25BC690-F0EB-4C65-8BC1-3AA5663DB6B9}"/>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B0D353EB-23AA-4515-A73C-59C96F4B2515}"/>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Nutze Einfügen &gt; Textfeld für „Große Schrift und klare Tasten“. Weitere Inhalte stehen darunter, nicht über dem Titel.</a:t>
            </a:r>
          </a:p>
        </p:txBody>
      </p:sp>
      <p:sp>
        <p:nvSpPr>
          <p:cNvPr id="11" name="">
            <a:extLst xmlns:a="http://schemas.openxmlformats.org/drawingml/2006/main">
              <a:ext uri="{FF2B5EF4-FFF2-40B4-BE49-F238E27FC236}">
                <a16:creationId xmlns:a16="http://schemas.microsoft.com/office/drawing/2014/main" id="{10626DE1-B3D9-4125-8424-766066E29C2A}"/>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E16ED25E-0391-4A58-93F5-F7195A351DE4}"/>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Füge eigene Formen über Einfügen &gt; Formen ein. Nutze dunkle Schrift auf hellem Grund und beschrifte jedes Bild verständlich.</a:t>
            </a:r>
          </a:p>
        </p:txBody>
      </p:sp>
      <p:sp>
        <p:nvSpPr>
          <p:cNvPr id="13" name="">
            <a:extLst xmlns:a="http://schemas.openxmlformats.org/drawingml/2006/main">
              <a:ext uri="{FF2B5EF4-FFF2-40B4-BE49-F238E27FC236}">
                <a16:creationId xmlns:a16="http://schemas.microsoft.com/office/drawing/2014/main" id="{336498E0-C954-460C-83ED-1D042C75A21F}"/>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5894B20F-D416-408B-935A-D76781A4EA95}"/>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Bildschirmpräsentation &gt; Von Anfang an. Lies vom hinteren Raum aus mit und verbessere unlesbare Stellen. Prüfe die Speicherung.</a:t>
            </a:r>
          </a:p>
        </p:txBody>
      </p:sp>
    </p:spTree>
    <p:extLst>
      <p:ext uri="{BB962C8B-B14F-4D97-AF65-F5344CB8AC3E}">
        <p14:creationId xmlns:p14="http://schemas.microsoft.com/office/powerpoint/2010/main" val="407593132"/>
      </p:ext>
    </p:extLst>
  </p:cSld>
</p:sld>
</file>

<file path=ppt/slides/slide9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6DBAFBA-5586-49C0-8304-BE2B5EC632C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4 · 50 MINUTEN</a:t>
            </a:r>
          </a:p>
        </p:txBody>
      </p:sp>
      <p:sp>
        <p:nvSpPr>
          <p:cNvPr id="2" name="">
            <a:extLst xmlns:a="http://schemas.openxmlformats.org/drawingml/2006/main">
              <a:ext uri="{FF2B5EF4-FFF2-40B4-BE49-F238E27FC236}">
                <a16:creationId xmlns:a16="http://schemas.microsoft.com/office/drawing/2014/main" id="{7E25E7A4-F299-4AFA-8F4A-16DA98267D4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Zugang und Kompromisse</a:t>
            </a:r>
          </a:p>
        </p:txBody>
      </p:sp>
      <p:sp>
        <p:nvSpPr>
          <p:cNvPr id="3" name="">
            <a:extLst xmlns:a="http://schemas.openxmlformats.org/drawingml/2006/main">
              <a:ext uri="{FF2B5EF4-FFF2-40B4-BE49-F238E27FC236}">
                <a16:creationId xmlns:a16="http://schemas.microsoft.com/office/drawing/2014/main" id="{72A0261D-0217-42EB-B90C-73D761CFC8E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841744F7-9EE3-4161-8CF3-F4514DA653D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93</a:t>
            </a:r>
          </a:p>
        </p:txBody>
      </p:sp>
      <p:sp>
        <p:nvSpPr>
          <p:cNvPr id="5" name="">
            <a:extLst xmlns:a="http://schemas.openxmlformats.org/drawingml/2006/main">
              <a:ext uri="{FF2B5EF4-FFF2-40B4-BE49-F238E27FC236}">
                <a16:creationId xmlns:a16="http://schemas.microsoft.com/office/drawing/2014/main" id="{92210F98-29CF-4F43-852A-55A32900E247}"/>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4B965C9B-FD9B-49BF-82A5-E3BF4A5DF026}"/>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Skizziere für Gerät B eine zugänglichere Bedienung mit großer Schrift, klaren Symbolen und bedienbaren Tasten.</a:t>
            </a:r>
          </a:p>
        </p:txBody>
      </p:sp>
      <p:sp>
        <p:nvSpPr>
          <p:cNvPr id="7" name="">
            <a:extLst xmlns:a="http://schemas.openxmlformats.org/drawingml/2006/main">
              <a:ext uri="{FF2B5EF4-FFF2-40B4-BE49-F238E27FC236}">
                <a16:creationId xmlns:a16="http://schemas.microsoft.com/office/drawing/2014/main" id="{D9F7BDBC-0C11-4F5E-9D9C-33430D988548}"/>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3566BAED-0728-4026-8E0C-7E4CA6E02755}"/>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Wäge Komfort, Kosten, Daten, Wartung und mögliche berufliche Veränderungen ab. Begründe einen Kompromiss.</a:t>
            </a:r>
          </a:p>
        </p:txBody>
      </p:sp>
      <p:sp>
        <p:nvSpPr>
          <p:cNvPr id="9" name="">
            <a:extLst xmlns:a="http://schemas.openxmlformats.org/drawingml/2006/main">
              <a:ext uri="{FF2B5EF4-FFF2-40B4-BE49-F238E27FC236}">
                <a16:creationId xmlns:a16="http://schemas.microsoft.com/office/drawing/2014/main" id="{06547A48-C6F1-44ED-9F81-7CCBBAD7C445}"/>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4C050EC4-7A0E-423D-BCFE-B2304C888D67}"/>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Welchen Nachteil würdest du für einen wichtigen Vorteil akzeptieren?</a:t>
            </a:r>
          </a:p>
        </p:txBody>
      </p:sp>
    </p:spTree>
    <p:extLst>
      <p:ext uri="{BB962C8B-B14F-4D97-AF65-F5344CB8AC3E}">
        <p14:creationId xmlns:p14="http://schemas.microsoft.com/office/powerpoint/2010/main" val="494779063"/>
      </p:ext>
    </p:extLst>
  </p:cSld>
</p:sld>
</file>

<file path=ppt/slides/slide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5FB49F1-F6A9-45DF-88D8-FDC7A5DB759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5 · ZUERST ANSEHEN</a:t>
            </a:r>
          </a:p>
        </p:txBody>
      </p:sp>
      <p:sp>
        <p:nvSpPr>
          <p:cNvPr id="2" name="">
            <a:extLst xmlns:a="http://schemas.openxmlformats.org/drawingml/2006/main">
              <a:ext uri="{FF2B5EF4-FFF2-40B4-BE49-F238E27FC236}">
                <a16:creationId xmlns:a16="http://schemas.microsoft.com/office/drawing/2014/main" id="{89320C7A-DCDA-439F-B7E7-E8190892C7A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3225DC54-289A-4C49-A1BA-9E82FDE918C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94</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f9f711cd390499b"/>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834333391"/>
      </p:ext>
    </p:extLst>
  </p:cSld>
</p:sld>
</file>

<file path=ppt/slides/slide9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7D80D162-B614-4876-935E-00C56F5C211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5 · GEMEINSAM NACHMACHEN</a:t>
            </a:r>
          </a:p>
        </p:txBody>
      </p:sp>
      <p:sp>
        <p:nvSpPr>
          <p:cNvPr id="2" name="">
            <a:extLst xmlns:a="http://schemas.openxmlformats.org/drawingml/2006/main">
              <a:ext uri="{FF2B5EF4-FFF2-40B4-BE49-F238E27FC236}">
                <a16:creationId xmlns:a16="http://schemas.microsoft.com/office/drawing/2014/main" id="{24BCECD0-C2FE-47BF-899D-2ECBDC1BB78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Entscheidungshilfe prüfen</a:t>
            </a:r>
          </a:p>
        </p:txBody>
      </p:sp>
      <p:sp>
        <p:nvSpPr>
          <p:cNvPr id="3" name="">
            <a:extLst xmlns:a="http://schemas.openxmlformats.org/drawingml/2006/main">
              <a:ext uri="{FF2B5EF4-FFF2-40B4-BE49-F238E27FC236}">
                <a16:creationId xmlns:a16="http://schemas.microsoft.com/office/drawing/2014/main" id="{1BC10CCE-7A62-41C8-8F08-782A2611AB7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8B0012E3-0163-4E82-A2AD-00571CB8FB9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95</a:t>
            </a:r>
          </a:p>
        </p:txBody>
      </p:sp>
      <p:sp>
        <p:nvSpPr>
          <p:cNvPr id="5" name="">
            <a:extLst xmlns:a="http://schemas.openxmlformats.org/drawingml/2006/main">
              <a:ext uri="{FF2B5EF4-FFF2-40B4-BE49-F238E27FC236}">
                <a16:creationId xmlns:a16="http://schemas.microsoft.com/office/drawing/2014/main" id="{F1AB8355-24F2-4FF4-AF18-850C2BAC56DF}"/>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CEE4522D-3585-4A8D-A7EA-ABF18654C885}"/>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K3_Dingecheck_Kennung in OneDrive. Vergleiche das Ergebnis mit Aufgabe A und B.</a:t>
            </a:r>
          </a:p>
        </p:txBody>
      </p:sp>
      <p:sp>
        <p:nvSpPr>
          <p:cNvPr id="7" name="">
            <a:extLst xmlns:a="http://schemas.openxmlformats.org/drawingml/2006/main">
              <a:ext uri="{FF2B5EF4-FFF2-40B4-BE49-F238E27FC236}">
                <a16:creationId xmlns:a16="http://schemas.microsoft.com/office/drawing/2014/main" id="{33463A73-D69A-4E97-837B-170726EA4345}"/>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86F25511-FAB4-46F3-84B3-0460B0E21A7E}"/>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andere Person genau den im Arbeitsblatt genannten Test ausführen. Notiere eine Beobachtung, verbessere die Stelle.</a:t>
            </a:r>
          </a:p>
        </p:txBody>
      </p:sp>
      <p:sp>
        <p:nvSpPr>
          <p:cNvPr id="9" name="">
            <a:extLst xmlns:a="http://schemas.openxmlformats.org/drawingml/2006/main">
              <a:ext uri="{FF2B5EF4-FFF2-40B4-BE49-F238E27FC236}">
                <a16:creationId xmlns:a16="http://schemas.microsoft.com/office/drawing/2014/main" id="{830FDA48-729A-46AA-842E-DB880DFB2CAF}"/>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62A76BF5-A75C-423F-AEBA-9E52CF90F2E0}"/>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Word/PowerPoint: Datei &gt; Exportieren oder Speichern unter &gt; Als PDF herunterladen. Öffne die PDF und prüfe Seiten, Bilder und Text.</a:t>
            </a:r>
          </a:p>
        </p:txBody>
      </p:sp>
      <p:sp>
        <p:nvSpPr>
          <p:cNvPr id="11" name="">
            <a:extLst xmlns:a="http://schemas.openxmlformats.org/drawingml/2006/main">
              <a:ext uri="{FF2B5EF4-FFF2-40B4-BE49-F238E27FC236}">
                <a16:creationId xmlns:a16="http://schemas.microsoft.com/office/drawing/2014/main" id="{74B7D790-5527-480F-9922-AFF2AEB89638}"/>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EE04F99B-8C4E-41FE-85ED-B1F834C62825}"/>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PDF in deinen OneDrive-Themenordner hoch. Nutze den vereinbarten geschützten Link- oder persönlichen Abgabeordnerweg.</a:t>
            </a:r>
          </a:p>
        </p:txBody>
      </p:sp>
      <p:sp>
        <p:nvSpPr>
          <p:cNvPr id="13" name="">
            <a:extLst xmlns:a="http://schemas.openxmlformats.org/drawingml/2006/main">
              <a:ext uri="{FF2B5EF4-FFF2-40B4-BE49-F238E27FC236}">
                <a16:creationId xmlns:a16="http://schemas.microsoft.com/office/drawing/2014/main" id="{28FFD543-CD15-4DBE-B8F9-2AA8B3E8AFFC}"/>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51D10F6A-C7EE-4964-A5EA-6594AB526842}"/>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richtige Endfassung mit ihrem Konto öffnen. Dokumentiere Dateiname, Datum, eigenen Beitrag und nächsten Schritt.</a:t>
            </a:r>
          </a:p>
        </p:txBody>
      </p:sp>
    </p:spTree>
    <p:extLst>
      <p:ext uri="{BB962C8B-B14F-4D97-AF65-F5344CB8AC3E}">
        <p14:creationId xmlns:p14="http://schemas.microsoft.com/office/powerpoint/2010/main" val="1036729755"/>
      </p:ext>
    </p:extLst>
  </p:cSld>
</p:sld>
</file>

<file path=ppt/slides/slide9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39961B2-D11E-4E94-A1B1-2FEA5000F54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5 · 50 MINUTEN</a:t>
            </a:r>
          </a:p>
        </p:txBody>
      </p:sp>
      <p:sp>
        <p:nvSpPr>
          <p:cNvPr id="2" name="">
            <a:extLst xmlns:a="http://schemas.openxmlformats.org/drawingml/2006/main">
              <a:ext uri="{FF2B5EF4-FFF2-40B4-BE49-F238E27FC236}">
                <a16:creationId xmlns:a16="http://schemas.microsoft.com/office/drawing/2014/main" id="{46833EF8-CB1E-4849-8EFE-0AC26DCD479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Entscheidungshilfe prüfen</a:t>
            </a:r>
          </a:p>
        </p:txBody>
      </p:sp>
      <p:sp>
        <p:nvSpPr>
          <p:cNvPr id="3" name="">
            <a:extLst xmlns:a="http://schemas.openxmlformats.org/drawingml/2006/main">
              <a:ext uri="{FF2B5EF4-FFF2-40B4-BE49-F238E27FC236}">
                <a16:creationId xmlns:a16="http://schemas.microsoft.com/office/drawing/2014/main" id="{15A9E334-BAB7-4B70-B10C-A50BDE06E63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C74B837B-48E7-4E1E-9ABC-E2094CE4D48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96</a:t>
            </a:r>
          </a:p>
        </p:txBody>
      </p:sp>
      <p:sp>
        <p:nvSpPr>
          <p:cNvPr id="5" name="">
            <a:extLst xmlns:a="http://schemas.openxmlformats.org/drawingml/2006/main">
              <a:ext uri="{FF2B5EF4-FFF2-40B4-BE49-F238E27FC236}">
                <a16:creationId xmlns:a16="http://schemas.microsoft.com/office/drawing/2014/main" id="{F9463BA2-23B8-4960-A771-1F17D0988A38}"/>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B7D7ED05-1FE8-4159-9598-ABFA4635D138}"/>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Erstelle den Vergleich mit Systemskizze, KI-Erklärung, Ressourcenweg und Empfehlung für eine gewählte Nutzergruppe.</a:t>
            </a:r>
          </a:p>
        </p:txBody>
      </p:sp>
      <p:sp>
        <p:nvSpPr>
          <p:cNvPr id="7" name="">
            <a:extLst xmlns:a="http://schemas.openxmlformats.org/drawingml/2006/main">
              <a:ext uri="{FF2B5EF4-FFF2-40B4-BE49-F238E27FC236}">
                <a16:creationId xmlns:a16="http://schemas.microsoft.com/office/drawing/2014/main" id="{DA3F0EFD-FBE8-4EAE-8D9D-D31C4981D232}"/>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3AD0A6CA-3F02-4260-9A77-B9BC96636485}"/>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Passe die Anzeigegröße im Arbeitsprogramm an deine Bedürfnisse an. Prüfe das Dokument auf Lesbarkeit und exportiere.</a:t>
            </a:r>
          </a:p>
        </p:txBody>
      </p:sp>
      <p:sp>
        <p:nvSpPr>
          <p:cNvPr id="9" name="">
            <a:extLst xmlns:a="http://schemas.openxmlformats.org/drawingml/2006/main">
              <a:ext uri="{FF2B5EF4-FFF2-40B4-BE49-F238E27FC236}">
                <a16:creationId xmlns:a16="http://schemas.microsoft.com/office/drawing/2014/main" id="{D4CC8EA0-0D10-468F-B016-95B1DAEA5844}"/>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CEB26DBD-4F85-42AC-BEB2-72723A59F787}"/>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neue Information könnte deine Entscheidung ändern?</a:t>
            </a:r>
          </a:p>
        </p:txBody>
      </p:sp>
    </p:spTree>
    <p:extLst>
      <p:ext uri="{BB962C8B-B14F-4D97-AF65-F5344CB8AC3E}">
        <p14:creationId xmlns:p14="http://schemas.microsoft.com/office/powerpoint/2010/main" val="987898836"/>
      </p:ext>
    </p:extLst>
  </p:cSld>
</p:sld>
</file>

<file path=ppt/slides/slide9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8C7ABCC-2427-4AFF-80D2-72A67B04130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ABSCHLUSS</a:t>
            </a:r>
          </a:p>
        </p:txBody>
      </p:sp>
      <p:sp>
        <p:nvSpPr>
          <p:cNvPr id="2" name="">
            <a:extLst xmlns:a="http://schemas.openxmlformats.org/drawingml/2006/main">
              <a:ext uri="{FF2B5EF4-FFF2-40B4-BE49-F238E27FC236}">
                <a16:creationId xmlns:a16="http://schemas.microsoft.com/office/drawing/2014/main" id="{C595BA5B-736A-491B-B27A-F42764143A5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D2E313A8-10AB-4C8E-8FC6-7F6D0FCDAE3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E390918C-8FAB-4F01-A0FC-92D1073AB08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97</a:t>
            </a:r>
          </a:p>
        </p:txBody>
      </p:sp>
      <p:sp>
        <p:nvSpPr>
          <p:cNvPr id="5" name="">
            <a:extLst xmlns:a="http://schemas.openxmlformats.org/drawingml/2006/main">
              <a:ext uri="{FF2B5EF4-FFF2-40B4-BE49-F238E27FC236}">
                <a16:creationId xmlns:a16="http://schemas.microsoft.com/office/drawing/2014/main" id="{55E2E0D4-1A15-4598-9D82-B14C84AA5AB9}"/>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Systemskizze mit Daten- und Steuerweg der Heizung.</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Erklärung von Training, Eingabe, Ausgabe und möglichem Erkennungsfehler.</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Vergleich mit Ressourcenweg und begründeter Empfehlung für eine Nutzergruppe.</a:t>
            </a:r>
          </a:p>
        </p:txBody>
      </p:sp>
      <p:sp>
        <p:nvSpPr>
          <p:cNvPr id="6" name="">
            <a:extLst xmlns:a="http://schemas.openxmlformats.org/drawingml/2006/main">
              <a:ext uri="{FF2B5EF4-FFF2-40B4-BE49-F238E27FC236}">
                <a16:creationId xmlns:a16="http://schemas.microsoft.com/office/drawing/2014/main" id="{71D0818A-DA0D-4225-B97E-FF3ED36B72EF}"/>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0001B8EE-B7CC-456C-B761-5517ED03D51B}"/>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1741432256"/>
      </p:ext>
    </p:extLst>
  </p:cSld>
</p:sld>
</file>

<file path=ppt/slides/slide9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799C9E1-4C24-4F77-A470-346008E6BCF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DEIN ALLTAG</a:t>
            </a:r>
          </a:p>
        </p:txBody>
      </p:sp>
      <p:sp>
        <p:nvSpPr>
          <p:cNvPr id="2" name="">
            <a:extLst xmlns:a="http://schemas.openxmlformats.org/drawingml/2006/main">
              <a:ext uri="{FF2B5EF4-FFF2-40B4-BE49-F238E27FC236}">
                <a16:creationId xmlns:a16="http://schemas.microsoft.com/office/drawing/2014/main" id="{2B675FAE-89B4-415F-AF7C-B95073EFB6B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Ein barrierearmes Lernquiz</a:t>
            </a:r>
          </a:p>
        </p:txBody>
      </p:sp>
      <p:sp>
        <p:nvSpPr>
          <p:cNvPr id="3" name="">
            <a:extLst xmlns:a="http://schemas.openxmlformats.org/drawingml/2006/main">
              <a:ext uri="{FF2B5EF4-FFF2-40B4-BE49-F238E27FC236}">
                <a16:creationId xmlns:a16="http://schemas.microsoft.com/office/drawing/2014/main" id="{5500871E-FF3D-4839-9C7A-E35B4BADD29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7A7AA2FF-E4CF-4722-B22B-0DEF235684D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98</a:t>
            </a:r>
          </a:p>
        </p:txBody>
      </p:sp>
      <p:sp>
        <p:nvSpPr>
          <p:cNvPr id="5" name="">
            <a:extLst xmlns:a="http://schemas.openxmlformats.org/drawingml/2006/main">
              <a:ext uri="{FF2B5EF4-FFF2-40B4-BE49-F238E27FC236}">
                <a16:creationId xmlns:a16="http://schemas.microsoft.com/office/drawing/2014/main" id="{11C76FE1-7337-457C-A2BC-FC1FC9F43174}"/>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Du baust ein Quiz, das anderen beim Wiederholen hilft. Es soll drei Fragen stellen, Antworten prüfen und verständlich reagieren. Funktioniert es auch, wenn jemand Farben schlecht unterscheiden kann oder größere Schrift braucht? Beim Testen entdeckst du, wie Programmierung und gut bedienbare Gestaltung zusammengehören.</a:t>
            </a:r>
          </a:p>
        </p:txBody>
      </p:sp>
      <p:sp>
        <p:nvSpPr>
          <p:cNvPr id="6" name="">
            <a:extLst xmlns:a="http://schemas.openxmlformats.org/drawingml/2006/main">
              <a:ext uri="{FF2B5EF4-FFF2-40B4-BE49-F238E27FC236}">
                <a16:creationId xmlns:a16="http://schemas.microsoft.com/office/drawing/2014/main" id="{DA7232AD-53A8-466D-A6F7-4BC80296F74F}"/>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278FC0DA-90B2-49CE-9DCA-CE16A522E1C8}"/>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Entwirf auf Papier eine Frage mit zwei Antworten. Lass eine andere Person antworten. Zeige eine Rückmeldung mit einem Wort oder Satz statt nur mit Rot oder Grün. Was muss das Programm dafür prüfen?</a:t>
            </a:r>
          </a:p>
        </p:txBody>
      </p:sp>
    </p:spTree>
    <p:extLst>
      <p:ext uri="{BB962C8B-B14F-4D97-AF65-F5344CB8AC3E}">
        <p14:creationId xmlns:p14="http://schemas.microsoft.com/office/powerpoint/2010/main" val="1406332957"/>
      </p:ext>
    </p:extLst>
  </p:cSld>
</p:sld>
</file>

<file path=ppt/slides/slide9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1521060-7200-428F-B455-7BC3228D647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5 UNTERRICHTSEINHEITEN</a:t>
            </a:r>
          </a:p>
        </p:txBody>
      </p:sp>
      <p:sp>
        <p:nvSpPr>
          <p:cNvPr id="2" name="">
            <a:extLst xmlns:a="http://schemas.openxmlformats.org/drawingml/2006/main">
              <a:ext uri="{FF2B5EF4-FFF2-40B4-BE49-F238E27FC236}">
                <a16:creationId xmlns:a16="http://schemas.microsoft.com/office/drawing/2014/main" id="{0396217B-F6E3-45A4-B243-FD07280A504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Ein barrierearmes Lernquiz</a:t>
            </a:r>
          </a:p>
        </p:txBody>
      </p:sp>
      <p:sp>
        <p:nvSpPr>
          <p:cNvPr id="3" name="">
            <a:extLst xmlns:a="http://schemas.openxmlformats.org/drawingml/2006/main">
              <a:ext uri="{FF2B5EF4-FFF2-40B4-BE49-F238E27FC236}">
                <a16:creationId xmlns:a16="http://schemas.microsoft.com/office/drawing/2014/main" id="{D03925AE-B9DF-4E68-8321-927B8E255A6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DEEB44FE-9232-4356-8C3F-2095B1BFC83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99</a:t>
            </a:r>
          </a:p>
        </p:txBody>
      </p:sp>
      <p:sp>
        <p:nvSpPr>
          <p:cNvPr id="5" name="">
            <a:extLst xmlns:a="http://schemas.openxmlformats.org/drawingml/2006/main">
              <a:ext uri="{FF2B5EF4-FFF2-40B4-BE49-F238E27FC236}">
                <a16:creationId xmlns:a16="http://schemas.microsoft.com/office/drawing/2014/main" id="{BDA6FBFF-0EFB-4DAD-9745-98FDA70C7B07}"/>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CC6224B4-6F2F-43F0-AACD-14DC92442061}"/>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 Quiz in wiederverwendbare Teilschritte zerlegen.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Antworten prüfen und einen Punktestand programmieren.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Bedienhindernisse beobachten und gezielt beseitigen.</a:t>
            </a:r>
          </a:p>
        </p:txBody>
      </p:sp>
      <p:sp>
        <p:nvSpPr>
          <p:cNvPr id="7" name="">
            <a:extLst xmlns:a="http://schemas.openxmlformats.org/drawingml/2006/main">
              <a:ext uri="{FF2B5EF4-FFF2-40B4-BE49-F238E27FC236}">
                <a16:creationId xmlns:a16="http://schemas.microsoft.com/office/drawing/2014/main" id="{BEE40152-4BCB-4415-A7E4-0D019023EE3B}"/>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0996F662-F6DF-451D-BB25-A9678B388447}"/>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 lokal spielbares Lernquiz mit drei Fragen und verständlicher Rückmeldung.</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b9b5ed5caa34c69"/>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7BA0F926-F67F-4CFD-9CA4-4EF6D4399075}"/>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1802862781"/>
      </p:ext>
    </p:extLst>
  </p:cSld>
</p:sld>
</file>

<file path=ppt/slides/slide10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9283D05-DC15-49E4-9B75-7094A86A60D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VORBEREITUNG</a:t>
            </a:r>
          </a:p>
        </p:txBody>
      </p:sp>
      <p:sp>
        <p:nvSpPr>
          <p:cNvPr id="2" name="">
            <a:extLst xmlns:a="http://schemas.openxmlformats.org/drawingml/2006/main">
              <a:ext uri="{FF2B5EF4-FFF2-40B4-BE49-F238E27FC236}">
                <a16:creationId xmlns:a16="http://schemas.microsoft.com/office/drawing/2014/main" id="{A4186A2E-D3FE-4602-B06B-E7D922F1D14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5330172B-0FFF-4344-AE7D-80A7983528A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9DD35BE6-72EC-4C56-965A-A62F7BC02C4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100</a:t>
            </a:r>
          </a:p>
        </p:txBody>
      </p:sp>
      <p:sp>
        <p:nvSpPr>
          <p:cNvPr id="5" name="">
            <a:extLst xmlns:a="http://schemas.openxmlformats.org/drawingml/2006/main">
              <a:ext uri="{FF2B5EF4-FFF2-40B4-BE49-F238E27FC236}">
                <a16:creationId xmlns:a16="http://schemas.microsoft.com/office/drawing/2014/main" id="{5B7FC422-E7B0-47A8-A2AE-B0B16AE6A70F}"/>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Scratch. Ablage und Abgabe: OneDrive. Scratch: vorbereitete Desktop-App oder schulisch freigegebener Webeditor ohne Anmeldung. </a:t>
            </a:r>
          </a:p>
        </p:txBody>
      </p:sp>
      <p:sp>
        <p:nvSpPr>
          <p:cNvPr id="6" name="">
            <a:extLst xmlns:a="http://schemas.openxmlformats.org/drawingml/2006/main">
              <a:ext uri="{FF2B5EF4-FFF2-40B4-BE49-F238E27FC236}">
                <a16:creationId xmlns:a16="http://schemas.microsoft.com/office/drawing/2014/main" id="{9BDF0505-B970-4FCE-BB8C-69BF4F6E3443}"/>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Fragenpool: 1 Was bezeichnet Hardware? Antwort: physische Geräteteile. 2 Was macht eine Schleife? Antwort: Sie wiederholt Anweisungen. 3 Ist jede Internetinformation richtig? Antwort: Nein. Quizauftrag: drei Fragen, auswählbare Antworten, Punktestand, verständliches Ergebnis, Neustart. Keine Namen erfassen. Rückmeldung darf nicht nur durch Farbe erfolgen.</a:t>
            </a:r>
          </a:p>
        </p:txBody>
      </p:sp>
    </p:spTree>
    <p:extLst>
      <p:ext uri="{BB962C8B-B14F-4D97-AF65-F5344CB8AC3E}">
        <p14:creationId xmlns:p14="http://schemas.microsoft.com/office/powerpoint/2010/main" val="1900188050"/>
      </p:ext>
    </p:extLst>
  </p:cSld>
</p:sld>
</file>

<file path=ppt/slides/slide10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5414BF6-C0B2-4F99-AB7F-6594356872D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1 · ZUERST ANSEHEN</a:t>
            </a:r>
          </a:p>
        </p:txBody>
      </p:sp>
      <p:sp>
        <p:nvSpPr>
          <p:cNvPr id="2" name="">
            <a:extLst xmlns:a="http://schemas.openxmlformats.org/drawingml/2006/main">
              <a:ext uri="{FF2B5EF4-FFF2-40B4-BE49-F238E27FC236}">
                <a16:creationId xmlns:a16="http://schemas.microsoft.com/office/drawing/2014/main" id="{B1E3D672-5328-4D26-B2A3-A57746190B3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99A30965-98B9-41B7-8B2C-B46AA3F30AD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bcde0178ef2f43a0"/>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315706536"/>
      </p:ext>
    </p:extLst>
  </p:cSld>
</p:sld>
</file>

<file path=ppt/slides/slide10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8945D743-1641-4DE9-992D-E94FCB65655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1 · GEMEINSAM NACHMACHEN</a:t>
            </a:r>
          </a:p>
        </p:txBody>
      </p:sp>
      <p:sp>
        <p:nvSpPr>
          <p:cNvPr id="2" name="">
            <a:extLst xmlns:a="http://schemas.openxmlformats.org/drawingml/2006/main">
              <a:ext uri="{FF2B5EF4-FFF2-40B4-BE49-F238E27FC236}">
                <a16:creationId xmlns:a16="http://schemas.microsoft.com/office/drawing/2014/main" id="{B9039FFB-E771-4360-A4CD-C2382A8E1D5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Problem zerlegen</a:t>
            </a:r>
          </a:p>
        </p:txBody>
      </p:sp>
      <p:sp>
        <p:nvSpPr>
          <p:cNvPr id="3" name="">
            <a:extLst xmlns:a="http://schemas.openxmlformats.org/drawingml/2006/main">
              <a:ext uri="{FF2B5EF4-FFF2-40B4-BE49-F238E27FC236}">
                <a16:creationId xmlns:a16="http://schemas.microsoft.com/office/drawing/2014/main" id="{038A338F-49F6-4F40-A8F7-63CCEC8A7F6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2E6351EE-94B0-4771-A607-8956E8F8A68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102</a:t>
            </a:r>
          </a:p>
        </p:txBody>
      </p:sp>
      <p:sp>
        <p:nvSpPr>
          <p:cNvPr id="5" name="">
            <a:extLst xmlns:a="http://schemas.openxmlformats.org/drawingml/2006/main">
              <a:ext uri="{FF2B5EF4-FFF2-40B4-BE49-F238E27FC236}">
                <a16:creationId xmlns:a16="http://schemas.microsoft.com/office/drawing/2014/main" id="{D5E39B76-7710-4BFA-A1B0-FD97AB5101CB}"/>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4A15AC87-9B19-46DA-8EE4-02EE7D0E29A3}"/>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in OneDrive eine Word-Planungsdatei K3_Lernquiz_Kennung_Plan. Lies den Auftrag auf der Materialkarte.</a:t>
            </a:r>
          </a:p>
        </p:txBody>
      </p:sp>
      <p:sp>
        <p:nvSpPr>
          <p:cNvPr id="7" name="">
            <a:extLst xmlns:a="http://schemas.openxmlformats.org/drawingml/2006/main">
              <a:ext uri="{FF2B5EF4-FFF2-40B4-BE49-F238E27FC236}">
                <a16:creationId xmlns:a16="http://schemas.microsoft.com/office/drawing/2014/main" id="{DD825BA5-77F5-442A-A0C7-888BFE02B6AF}"/>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605B56C5-C74D-47EB-8319-EDC05B529099}"/>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Überschriften Eingaben, Verarbeitung und Ausgaben. Ordne die Bestandteile des Auftrags zu.</a:t>
            </a:r>
          </a:p>
        </p:txBody>
      </p:sp>
      <p:sp>
        <p:nvSpPr>
          <p:cNvPr id="9" name="">
            <a:extLst xmlns:a="http://schemas.openxmlformats.org/drawingml/2006/main">
              <a:ext uri="{FF2B5EF4-FFF2-40B4-BE49-F238E27FC236}">
                <a16:creationId xmlns:a16="http://schemas.microsoft.com/office/drawing/2014/main" id="{617FDDA3-C605-4A19-80BC-55023341A52E}"/>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0A700318-1080-4359-A64A-1200FD03962D}"/>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Einfügen &gt; Formen. Zeichne für jeden Teilschritt ein Rechteck und verbinde die Schritte mit Pfeilen.</a:t>
            </a:r>
          </a:p>
        </p:txBody>
      </p:sp>
      <p:sp>
        <p:nvSpPr>
          <p:cNvPr id="11" name="">
            <a:extLst xmlns:a="http://schemas.openxmlformats.org/drawingml/2006/main">
              <a:ext uri="{FF2B5EF4-FFF2-40B4-BE49-F238E27FC236}">
                <a16:creationId xmlns:a16="http://schemas.microsoft.com/office/drawing/2014/main" id="{82BBAAB2-01BA-4828-B696-6E98D905AE58}"/>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00B13802-E764-448D-A9E7-B6B86329CDE0}"/>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eine erste Blockfolge in Alltagssprache dazu. Markiere Wiederholungen und Bedingungen; eine andere Person führt sie gedanklich aus.</a:t>
            </a:r>
          </a:p>
        </p:txBody>
      </p:sp>
      <p:sp>
        <p:nvSpPr>
          <p:cNvPr id="13" name="">
            <a:extLst xmlns:a="http://schemas.openxmlformats.org/drawingml/2006/main">
              <a:ext uri="{FF2B5EF4-FFF2-40B4-BE49-F238E27FC236}">
                <a16:creationId xmlns:a16="http://schemas.microsoft.com/office/drawing/2014/main" id="{F71F75F7-7FC2-4316-83F0-2920CC30F4F4}"/>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B49D1940-52CC-4253-BEEC-165E11EBB8E1}"/>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Vergleiche den Plan mit den Aufgaben A und B. Speichere die Planung in OneDrive; im nächsten Blatt setzt du sie in Scratch um.</a:t>
            </a:r>
          </a:p>
        </p:txBody>
      </p:sp>
    </p:spTree>
    <p:extLst>
      <p:ext uri="{BB962C8B-B14F-4D97-AF65-F5344CB8AC3E}">
        <p14:creationId xmlns:p14="http://schemas.microsoft.com/office/powerpoint/2010/main" val="47907451"/>
      </p:ext>
    </p:extLst>
  </p:cSld>
</p:sld>
</file>

<file path=ppt/slides/slide10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367E4A3-1FF4-4F6C-AB99-E78A80EB831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1 · 50 MINUTEN</a:t>
            </a:r>
          </a:p>
        </p:txBody>
      </p:sp>
      <p:sp>
        <p:nvSpPr>
          <p:cNvPr id="2" name="">
            <a:extLst xmlns:a="http://schemas.openxmlformats.org/drawingml/2006/main">
              <a:ext uri="{FF2B5EF4-FFF2-40B4-BE49-F238E27FC236}">
                <a16:creationId xmlns:a16="http://schemas.microsoft.com/office/drawing/2014/main" id="{202496A6-9864-4B39-9054-79D2C52D104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Problem zerlegen</a:t>
            </a:r>
          </a:p>
        </p:txBody>
      </p:sp>
      <p:sp>
        <p:nvSpPr>
          <p:cNvPr id="3" name="">
            <a:extLst xmlns:a="http://schemas.openxmlformats.org/drawingml/2006/main">
              <a:ext uri="{FF2B5EF4-FFF2-40B4-BE49-F238E27FC236}">
                <a16:creationId xmlns:a16="http://schemas.microsoft.com/office/drawing/2014/main" id="{F4CDE0D4-65BF-4DE3-A9C3-8F2E032EC4E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C82437DB-785F-45D5-B829-787324C60C9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103</a:t>
            </a:r>
          </a:p>
        </p:txBody>
      </p:sp>
      <p:sp>
        <p:nvSpPr>
          <p:cNvPr id="5" name="">
            <a:extLst xmlns:a="http://schemas.openxmlformats.org/drawingml/2006/main">
              <a:ext uri="{FF2B5EF4-FFF2-40B4-BE49-F238E27FC236}">
                <a16:creationId xmlns:a16="http://schemas.microsoft.com/office/drawing/2014/main" id="{97563427-352A-44AB-881E-090941BD5EA5}"/>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D1960C3D-5E2D-4C31-81AF-342821E2E24E}"/>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Zerlege das Quiz in Anzeige, Eingabe, Prüfung, Punkte und Ende. Zeichne den Ablauf.</a:t>
            </a:r>
          </a:p>
        </p:txBody>
      </p:sp>
      <p:sp>
        <p:nvSpPr>
          <p:cNvPr id="7" name="">
            <a:extLst xmlns:a="http://schemas.openxmlformats.org/drawingml/2006/main">
              <a:ext uri="{FF2B5EF4-FFF2-40B4-BE49-F238E27FC236}">
                <a16:creationId xmlns:a16="http://schemas.microsoft.com/office/drawing/2014/main" id="{404F2679-6E0D-4A02-8331-77F8B12C8445}"/>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E5AFAA9B-D981-457D-8992-8E57D6061783}"/>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Suche wiederkehrende Schritte und entwirf einen allgemeinen Ablauf für eine Frage statt drei völlig unterschiedlicher Abläufe.</a:t>
            </a:r>
          </a:p>
        </p:txBody>
      </p:sp>
      <p:sp>
        <p:nvSpPr>
          <p:cNvPr id="9" name="">
            <a:extLst xmlns:a="http://schemas.openxmlformats.org/drawingml/2006/main">
              <a:ext uri="{FF2B5EF4-FFF2-40B4-BE49-F238E27FC236}">
                <a16:creationId xmlns:a16="http://schemas.microsoft.com/office/drawing/2014/main" id="{528DA4D3-4C54-4098-A538-574A5DE561C5}"/>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8E6FCEDD-358D-4454-8B53-AF45C3D7E481}"/>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Wiederholung könntest du zusammenfassen?</a:t>
            </a:r>
          </a:p>
        </p:txBody>
      </p:sp>
    </p:spTree>
    <p:extLst>
      <p:ext uri="{BB962C8B-B14F-4D97-AF65-F5344CB8AC3E}">
        <p14:creationId xmlns:p14="http://schemas.microsoft.com/office/powerpoint/2010/main" val="41836701"/>
      </p:ext>
    </p:extLst>
  </p:cSld>
</p:sld>
</file>

<file path=ppt/slides/slide10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5B0D9E6-09FE-4A58-8107-D2656BDA74D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2 · ZUERST ANSEHEN</a:t>
            </a:r>
          </a:p>
        </p:txBody>
      </p:sp>
      <p:sp>
        <p:nvSpPr>
          <p:cNvPr id="2" name="">
            <a:extLst xmlns:a="http://schemas.openxmlformats.org/drawingml/2006/main">
              <a:ext uri="{FF2B5EF4-FFF2-40B4-BE49-F238E27FC236}">
                <a16:creationId xmlns:a16="http://schemas.microsoft.com/office/drawing/2014/main" id="{4516645A-5830-41FE-A53A-7DE1217652E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029A5A82-58A6-4508-B484-43D50214CEE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104</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5b8eb79c23e4608"/>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829246307"/>
      </p:ext>
    </p:extLst>
  </p:cSld>
</p:sld>
</file>

<file path=ppt/slides/slide10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160B0F41-14B6-4FD0-9F1B-E4031663D11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2 · GEMEINSAM NACHMACHEN</a:t>
            </a:r>
          </a:p>
        </p:txBody>
      </p:sp>
      <p:sp>
        <p:nvSpPr>
          <p:cNvPr id="2" name="">
            <a:extLst xmlns:a="http://schemas.openxmlformats.org/drawingml/2006/main">
              <a:ext uri="{FF2B5EF4-FFF2-40B4-BE49-F238E27FC236}">
                <a16:creationId xmlns:a16="http://schemas.microsoft.com/office/drawing/2014/main" id="{9C26227B-C93E-46F2-8CC5-5E28BF3D1FE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Prototyp programmieren</a:t>
            </a:r>
          </a:p>
        </p:txBody>
      </p:sp>
      <p:sp>
        <p:nvSpPr>
          <p:cNvPr id="3" name="">
            <a:extLst xmlns:a="http://schemas.openxmlformats.org/drawingml/2006/main">
              <a:ext uri="{FF2B5EF4-FFF2-40B4-BE49-F238E27FC236}">
                <a16:creationId xmlns:a16="http://schemas.microsoft.com/office/drawing/2014/main" id="{1D4E49E7-429E-44F5-BBC9-A0453F8D73A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D3AA8CDE-1D74-46EE-8595-B54EC261680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105</a:t>
            </a:r>
          </a:p>
        </p:txBody>
      </p:sp>
      <p:sp>
        <p:nvSpPr>
          <p:cNvPr id="5" name="">
            <a:extLst xmlns:a="http://schemas.openxmlformats.org/drawingml/2006/main">
              <a:ext uri="{FF2B5EF4-FFF2-40B4-BE49-F238E27FC236}">
                <a16:creationId xmlns:a16="http://schemas.microsoft.com/office/drawing/2014/main" id="{B06DDB7C-62D7-44F2-AF7A-E04801125DBD}"/>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9A380DFA-94ED-46E6-9C13-B62DF4519106}"/>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Scratch und wähle die benötigte Figur rechts unter der Bühne.</a:t>
            </a:r>
          </a:p>
        </p:txBody>
      </p:sp>
      <p:sp>
        <p:nvSpPr>
          <p:cNvPr id="7" name="">
            <a:extLst xmlns:a="http://schemas.openxmlformats.org/drawingml/2006/main">
              <a:ext uri="{FF2B5EF4-FFF2-40B4-BE49-F238E27FC236}">
                <a16:creationId xmlns:a16="http://schemas.microsoft.com/office/drawing/2014/main" id="{DCDF1942-B20F-48D7-A578-AE74C2F6ADF5}"/>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5613A977-6EBE-48B5-9925-CA4336F9117D}"/>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Lege unter Variablen die im Blockplan genannten Variablen oder Listen an. Variablen speichern einen Wert; Listen mehrere Einträge.</a:t>
            </a:r>
          </a:p>
        </p:txBody>
      </p:sp>
      <p:sp>
        <p:nvSpPr>
          <p:cNvPr id="9" name="">
            <a:extLst xmlns:a="http://schemas.openxmlformats.org/drawingml/2006/main">
              <a:ext uri="{FF2B5EF4-FFF2-40B4-BE49-F238E27FC236}">
                <a16:creationId xmlns:a16="http://schemas.microsoft.com/office/drawing/2014/main" id="{3ABFCF3B-6D96-48D8-BAFB-E3228D46DABC}"/>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32ABCE88-A008-48C1-96BA-068118626EB2}"/>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Ziehe Ereignis-, Steuerungs-, Fühlen- und Operatorblöcke aus den gleichnamigen Kategorien in den Codebereich. Baue den Blockplan schrittweise nach.</a:t>
            </a:r>
          </a:p>
        </p:txBody>
      </p:sp>
      <p:sp>
        <p:nvSpPr>
          <p:cNvPr id="11" name="">
            <a:extLst xmlns:a="http://schemas.openxmlformats.org/drawingml/2006/main">
              <a:ext uri="{FF2B5EF4-FFF2-40B4-BE49-F238E27FC236}">
                <a16:creationId xmlns:a16="http://schemas.microsoft.com/office/drawing/2014/main" id="{385A30A3-A9D1-4D21-8EFB-48D27D268A84}"/>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15183FBC-B477-4AFD-AD3C-75FB28288414}"/>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nach jedem Teil mit der grünen Flagge. Beobachte Bühne, Variablen und Listen; vergleiche mit dem genannten Test.</a:t>
            </a:r>
          </a:p>
        </p:txBody>
      </p:sp>
      <p:sp>
        <p:nvSpPr>
          <p:cNvPr id="13" name="">
            <a:extLst xmlns:a="http://schemas.openxmlformats.org/drawingml/2006/main">
              <a:ext uri="{FF2B5EF4-FFF2-40B4-BE49-F238E27FC236}">
                <a16:creationId xmlns:a16="http://schemas.microsoft.com/office/drawing/2014/main" id="{718FD274-F514-470A-8DFD-9F56671E3841}"/>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8E79FB5D-38C6-4BF4-8BE8-9166C6F7124A}"/>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Speichere die .sb3-Datei lokal und lade sie in OneDrive hoch. Nach erneutem Laden muss derselbe Test funktionieren.</a:t>
            </a:r>
          </a:p>
        </p:txBody>
      </p:sp>
    </p:spTree>
    <p:extLst>
      <p:ext uri="{BB962C8B-B14F-4D97-AF65-F5344CB8AC3E}">
        <p14:creationId xmlns:p14="http://schemas.microsoft.com/office/powerpoint/2010/main" val="566951461"/>
      </p:ext>
    </p:extLst>
  </p:cSld>
</p:sld>
</file>

<file path=ppt/slides/slide10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32A08A3-DE83-466B-A97A-DCA881F3F83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2 · SCRATCH-BLOCKPLAN</a:t>
            </a:r>
          </a:p>
        </p:txBody>
      </p:sp>
      <p:sp>
        <p:nvSpPr>
          <p:cNvPr id="2" name="">
            <a:extLst xmlns:a="http://schemas.openxmlformats.org/drawingml/2006/main">
              <a:ext uri="{FF2B5EF4-FFF2-40B4-BE49-F238E27FC236}">
                <a16:creationId xmlns:a16="http://schemas.microsoft.com/office/drawing/2014/main" id="{86DFBD37-FEFA-44C7-A860-953159FFEAC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Diese Blöcke verbindest du</a:t>
            </a:r>
          </a:p>
        </p:txBody>
      </p:sp>
      <p:sp>
        <p:nvSpPr>
          <p:cNvPr id="3" name="">
            <a:extLst xmlns:a="http://schemas.openxmlformats.org/drawingml/2006/main">
              <a:ext uri="{FF2B5EF4-FFF2-40B4-BE49-F238E27FC236}">
                <a16:creationId xmlns:a16="http://schemas.microsoft.com/office/drawing/2014/main" id="{54F46C55-6A0B-4252-938F-5D7BAFC5CC3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1345752F-F222-445F-AE05-C45A453277A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106</a:t>
            </a:r>
          </a:p>
        </p:txBody>
      </p:sp>
      <p:sp>
        <p:nvSpPr>
          <p:cNvPr id="5" name="">
            <a:extLst xmlns:a="http://schemas.openxmlformats.org/drawingml/2006/main">
              <a:ext uri="{FF2B5EF4-FFF2-40B4-BE49-F238E27FC236}">
                <a16:creationId xmlns:a16="http://schemas.microsoft.com/office/drawing/2014/main" id="{2819CC4D-F308-4A15-8B58-D48D38697D80}"/>
              </a:ext>
            </a:extLst>
          </p:cNvPr>
          <p:cNvSpPr>
            <a:spLocks xmlns:a="http://schemas.openxmlformats.org/drawingml/2006/main" noGrp="1"/>
          </p:cNvSpPr>
          <p:nvPr/>
        </p:nvSpPr>
        <p:spPr>
          <a:xfrm xmlns:a="http://schemas.openxmlformats.org/drawingml/2006/main">
            <a:off x="609600" y="201930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1</a:t>
            </a:r>
          </a:p>
        </p:txBody>
      </p:sp>
      <p:sp>
        <p:nvSpPr>
          <p:cNvPr id="6" name="">
            <a:extLst xmlns:a="http://schemas.openxmlformats.org/drawingml/2006/main">
              <a:ext uri="{FF2B5EF4-FFF2-40B4-BE49-F238E27FC236}">
                <a16:creationId xmlns:a16="http://schemas.microsoft.com/office/drawing/2014/main" id="{B3C376B0-2B46-45D6-B052-5E830CC56A08}"/>
              </a:ext>
            </a:extLst>
          </p:cNvPr>
          <p:cNvSpPr>
            <a:spLocks xmlns:a="http://schemas.openxmlformats.org/drawingml/2006/main" noGrp="1"/>
          </p:cNvSpPr>
          <p:nvPr/>
        </p:nvSpPr>
        <p:spPr>
          <a:xfrm xmlns:a="http://schemas.openxmlformats.org/drawingml/2006/main">
            <a:off x="609600" y="256222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Lege Variable Punkte an; bei grüner Flagge: setze Punkte auf 0.</a:t>
            </a:r>
          </a:p>
        </p:txBody>
      </p:sp>
      <p:sp>
        <p:nvSpPr>
          <p:cNvPr id="7" name="">
            <a:extLst xmlns:a="http://schemas.openxmlformats.org/drawingml/2006/main">
              <a:ext uri="{FF2B5EF4-FFF2-40B4-BE49-F238E27FC236}">
                <a16:creationId xmlns:a16="http://schemas.microsoft.com/office/drawing/2014/main" id="{E62814D4-6313-4844-A954-6CD7F787FB09}"/>
              </a:ext>
            </a:extLst>
          </p:cNvPr>
          <p:cNvSpPr>
            <a:spLocks xmlns:a="http://schemas.openxmlformats.org/drawingml/2006/main" noGrp="1"/>
          </p:cNvSpPr>
          <p:nvPr/>
        </p:nvSpPr>
        <p:spPr>
          <a:xfrm xmlns:a="http://schemas.openxmlformats.org/drawingml/2006/main">
            <a:off x="609600" y="409575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2</a:t>
            </a:r>
          </a:p>
        </p:txBody>
      </p:sp>
      <p:sp>
        <p:nvSpPr>
          <p:cNvPr id="8" name="">
            <a:extLst xmlns:a="http://schemas.openxmlformats.org/drawingml/2006/main">
              <a:ext uri="{FF2B5EF4-FFF2-40B4-BE49-F238E27FC236}">
                <a16:creationId xmlns:a16="http://schemas.microsoft.com/office/drawing/2014/main" id="{B7825792-7A8B-4C5B-9252-4328251C198C}"/>
              </a:ext>
            </a:extLst>
          </p:cNvPr>
          <p:cNvSpPr>
            <a:spLocks xmlns:a="http://schemas.openxmlformats.org/drawingml/2006/main" noGrp="1"/>
          </p:cNvSpPr>
          <p:nvPr/>
        </p:nvSpPr>
        <p:spPr>
          <a:xfrm xmlns:a="http://schemas.openxmlformats.org/drawingml/2006/main">
            <a:off x="609600" y="463867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Frage „Hardware: 1 Geräteteile oder 2 Programme?“ und warte. Falls Antwort = 1: ändere Punkte um 1, sage „Richtig“; sonst sage „Hardware sind Geräteteile“.</a:t>
            </a:r>
          </a:p>
        </p:txBody>
      </p:sp>
    </p:spTree>
    <p:extLst>
      <p:ext uri="{BB962C8B-B14F-4D97-AF65-F5344CB8AC3E}">
        <p14:creationId xmlns:p14="http://schemas.microsoft.com/office/powerpoint/2010/main" val="152969267"/>
      </p:ext>
    </p:extLst>
  </p:cSld>
</p:sld>
</file>

<file path=ppt/slides/slide10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DB97700-49F4-43D5-96AF-161AE5278BF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2 · SCRATCH-BLOCKPLAN</a:t>
            </a:r>
          </a:p>
        </p:txBody>
      </p:sp>
      <p:sp>
        <p:nvSpPr>
          <p:cNvPr id="2" name="">
            <a:extLst xmlns:a="http://schemas.openxmlformats.org/drawingml/2006/main">
              <a:ext uri="{FF2B5EF4-FFF2-40B4-BE49-F238E27FC236}">
                <a16:creationId xmlns:a16="http://schemas.microsoft.com/office/drawing/2014/main" id="{169A04F5-7959-4076-9BFF-687F5B278EC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Diese Blöcke verbindest du</a:t>
            </a:r>
          </a:p>
        </p:txBody>
      </p:sp>
      <p:sp>
        <p:nvSpPr>
          <p:cNvPr id="3" name="">
            <a:extLst xmlns:a="http://schemas.openxmlformats.org/drawingml/2006/main">
              <a:ext uri="{FF2B5EF4-FFF2-40B4-BE49-F238E27FC236}">
                <a16:creationId xmlns:a16="http://schemas.microsoft.com/office/drawing/2014/main" id="{827D9178-215D-42D9-8976-E56B72EC067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90E2BF12-3FEA-4C90-9D47-5B6E37D518C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107</a:t>
            </a:r>
          </a:p>
        </p:txBody>
      </p:sp>
      <p:sp>
        <p:nvSpPr>
          <p:cNvPr id="5" name="">
            <a:extLst xmlns:a="http://schemas.openxmlformats.org/drawingml/2006/main">
              <a:ext uri="{FF2B5EF4-FFF2-40B4-BE49-F238E27FC236}">
                <a16:creationId xmlns:a16="http://schemas.microsoft.com/office/drawing/2014/main" id="{0BD46324-EF78-442B-A130-424150D642F4}"/>
              </a:ext>
            </a:extLst>
          </p:cNvPr>
          <p:cNvSpPr>
            <a:spLocks xmlns:a="http://schemas.openxmlformats.org/drawingml/2006/main" noGrp="1"/>
          </p:cNvSpPr>
          <p:nvPr/>
        </p:nvSpPr>
        <p:spPr>
          <a:xfrm xmlns:a="http://schemas.openxmlformats.org/drawingml/2006/main">
            <a:off x="609600" y="201930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3</a:t>
            </a:r>
          </a:p>
        </p:txBody>
      </p:sp>
      <p:sp>
        <p:nvSpPr>
          <p:cNvPr id="6" name="">
            <a:extLst xmlns:a="http://schemas.openxmlformats.org/drawingml/2006/main">
              <a:ext uri="{FF2B5EF4-FFF2-40B4-BE49-F238E27FC236}">
                <a16:creationId xmlns:a16="http://schemas.microsoft.com/office/drawing/2014/main" id="{3C0D2A93-14CE-4FF7-8E17-3065034FF422}"/>
              </a:ext>
            </a:extLst>
          </p:cNvPr>
          <p:cNvSpPr>
            <a:spLocks xmlns:a="http://schemas.openxmlformats.org/drawingml/2006/main" noGrp="1"/>
          </p:cNvSpPr>
          <p:nvPr/>
        </p:nvSpPr>
        <p:spPr>
          <a:xfrm xmlns:a="http://schemas.openxmlformats.org/drawingml/2006/main">
            <a:off x="609600" y="256222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Wiederhole diesen Frageblock für Schleife (1 Wiederholung / 2 Speicher) und Information (1 immer richtig / 2 prüfen). Richtige Antworten: 1, 1, 2.</a:t>
            </a:r>
          </a:p>
        </p:txBody>
      </p:sp>
      <p:sp>
        <p:nvSpPr>
          <p:cNvPr id="7" name="">
            <a:extLst xmlns:a="http://schemas.openxmlformats.org/drawingml/2006/main">
              <a:ext uri="{FF2B5EF4-FFF2-40B4-BE49-F238E27FC236}">
                <a16:creationId xmlns:a16="http://schemas.microsoft.com/office/drawing/2014/main" id="{8585CDE4-142F-4AD1-8E45-A43402EF0161}"/>
              </a:ext>
            </a:extLst>
          </p:cNvPr>
          <p:cNvSpPr>
            <a:spLocks xmlns:a="http://schemas.openxmlformats.org/drawingml/2006/main" noGrp="1"/>
          </p:cNvSpPr>
          <p:nvPr/>
        </p:nvSpPr>
        <p:spPr>
          <a:xfrm xmlns:a="http://schemas.openxmlformats.org/drawingml/2006/main">
            <a:off x="609600" y="409575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4</a:t>
            </a:r>
          </a:p>
        </p:txBody>
      </p:sp>
      <p:sp>
        <p:nvSpPr>
          <p:cNvPr id="8" name="">
            <a:extLst xmlns:a="http://schemas.openxmlformats.org/drawingml/2006/main">
              <a:ext uri="{FF2B5EF4-FFF2-40B4-BE49-F238E27FC236}">
                <a16:creationId xmlns:a16="http://schemas.microsoft.com/office/drawing/2014/main" id="{01629C0A-567A-42D1-BA13-069BE2D561B4}"/>
              </a:ext>
            </a:extLst>
          </p:cNvPr>
          <p:cNvSpPr>
            <a:spLocks xmlns:a="http://schemas.openxmlformats.org/drawingml/2006/main" noGrp="1"/>
          </p:cNvSpPr>
          <p:nvPr/>
        </p:nvSpPr>
        <p:spPr>
          <a:xfrm xmlns:a="http://schemas.openxmlformats.org/drawingml/2006/main">
            <a:off x="609600" y="463867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Am Ende: sage verbinde „Punkte: “ mit Punkte. Grüne Flagge startet neu. Erweiterung: Fragen und Lösungen als Listen mit einer Schleife abarbeiten.</a:t>
            </a:r>
          </a:p>
        </p:txBody>
      </p:sp>
    </p:spTree>
    <p:extLst>
      <p:ext uri="{BB962C8B-B14F-4D97-AF65-F5344CB8AC3E}">
        <p14:creationId xmlns:p14="http://schemas.microsoft.com/office/powerpoint/2010/main" val="1888985263"/>
      </p:ext>
    </p:extLst>
  </p:cSld>
</p:sld>
</file>

<file path=ppt/slides/slide10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264C423-C634-4466-B5D8-7AC66B99031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2 · 50 MINUTEN</a:t>
            </a:r>
          </a:p>
        </p:txBody>
      </p:sp>
      <p:sp>
        <p:nvSpPr>
          <p:cNvPr id="2" name="">
            <a:extLst xmlns:a="http://schemas.openxmlformats.org/drawingml/2006/main">
              <a:ext uri="{FF2B5EF4-FFF2-40B4-BE49-F238E27FC236}">
                <a16:creationId xmlns:a16="http://schemas.microsoft.com/office/drawing/2014/main" id="{C4098B3E-A3DC-430B-A381-C5FEAECB8ACD}"/>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Prototyp programmieren</a:t>
            </a:r>
          </a:p>
        </p:txBody>
      </p:sp>
      <p:sp>
        <p:nvSpPr>
          <p:cNvPr id="3" name="">
            <a:extLst xmlns:a="http://schemas.openxmlformats.org/drawingml/2006/main">
              <a:ext uri="{FF2B5EF4-FFF2-40B4-BE49-F238E27FC236}">
                <a16:creationId xmlns:a16="http://schemas.microsoft.com/office/drawing/2014/main" id="{5C3207B7-DDA7-4401-B23C-A2E1167311F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8404D218-E641-4CBF-AEF5-DEDBD35D1A8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108</a:t>
            </a:r>
          </a:p>
        </p:txBody>
      </p:sp>
      <p:sp>
        <p:nvSpPr>
          <p:cNvPr id="5" name="">
            <a:extLst xmlns:a="http://schemas.openxmlformats.org/drawingml/2006/main">
              <a:ext uri="{FF2B5EF4-FFF2-40B4-BE49-F238E27FC236}">
                <a16:creationId xmlns:a16="http://schemas.microsoft.com/office/drawing/2014/main" id="{7EB2EDD8-87C2-45CD-B408-91A2A7CAEB47}"/>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B2C9412A-9AEE-404B-A85F-566F18212A0E}"/>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Setze eine Frage mit zwei Antworten und Rückmeldung um. Verwende eine Variable für Punkte.</a:t>
            </a:r>
          </a:p>
        </p:txBody>
      </p:sp>
      <p:sp>
        <p:nvSpPr>
          <p:cNvPr id="7" name="">
            <a:extLst xmlns:a="http://schemas.openxmlformats.org/drawingml/2006/main">
              <a:ext uri="{FF2B5EF4-FFF2-40B4-BE49-F238E27FC236}">
                <a16:creationId xmlns:a16="http://schemas.microsoft.com/office/drawing/2014/main" id="{5364AD9E-FD6A-49CD-A5D7-487E10A0AD87}"/>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973479C0-7256-4921-97F0-F1806E92E56D}"/>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Erweitere auf drei Fragen und teste richtige sowie falsche Antworten. Halte einen Fehler und seine Korrektur fest.</a:t>
            </a:r>
          </a:p>
        </p:txBody>
      </p:sp>
      <p:sp>
        <p:nvSpPr>
          <p:cNvPr id="9" name="">
            <a:extLst xmlns:a="http://schemas.openxmlformats.org/drawingml/2006/main">
              <a:ext uri="{FF2B5EF4-FFF2-40B4-BE49-F238E27FC236}">
                <a16:creationId xmlns:a16="http://schemas.microsoft.com/office/drawing/2014/main" id="{A7B91FD8-0C67-44D3-8DFC-873037936EC0}"/>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0E0CDA79-13C0-407C-BCC4-2A26F95FD167}"/>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Teilaufgabe war am schwierigsten in Code zu übersetzen?</a:t>
            </a:r>
          </a:p>
        </p:txBody>
      </p:sp>
    </p:spTree>
    <p:extLst>
      <p:ext uri="{BB962C8B-B14F-4D97-AF65-F5344CB8AC3E}">
        <p14:creationId xmlns:p14="http://schemas.microsoft.com/office/powerpoint/2010/main" val="1318029677"/>
      </p:ext>
    </p:extLst>
  </p:cSld>
</p:sld>
</file>

<file path=ppt/slides/slide10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24C07AA-E895-4BED-9F38-E8CB7585C5C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3 · ZUERST ANSEHEN</a:t>
            </a:r>
          </a:p>
        </p:txBody>
      </p:sp>
      <p:sp>
        <p:nvSpPr>
          <p:cNvPr id="2" name="">
            <a:extLst xmlns:a="http://schemas.openxmlformats.org/drawingml/2006/main">
              <a:ext uri="{FF2B5EF4-FFF2-40B4-BE49-F238E27FC236}">
                <a16:creationId xmlns:a16="http://schemas.microsoft.com/office/drawing/2014/main" id="{00450631-5448-495A-A6BE-A538FA8ADE9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2C42FC72-EE59-403A-865B-7574443F0CB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109</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987c73a1bc3d493d"/>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328534106"/>
      </p:ext>
    </p:extLst>
  </p:cSld>
</p:sld>
</file>

<file path=ppt/slides/slide1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C7BAA394-26F4-47BA-8405-2A707D76AD2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3 · GEMEINSAM NACHMACHEN</a:t>
            </a:r>
          </a:p>
        </p:txBody>
      </p:sp>
      <p:sp>
        <p:nvSpPr>
          <p:cNvPr id="2" name="">
            <a:extLst xmlns:a="http://schemas.openxmlformats.org/drawingml/2006/main">
              <a:ext uri="{FF2B5EF4-FFF2-40B4-BE49-F238E27FC236}">
                <a16:creationId xmlns:a16="http://schemas.microsoft.com/office/drawing/2014/main" id="{C2BA5791-97C1-42A7-8A3E-2745294949B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Zugänglichkeit verbessern</a:t>
            </a:r>
          </a:p>
        </p:txBody>
      </p:sp>
      <p:sp>
        <p:nvSpPr>
          <p:cNvPr id="3" name="">
            <a:extLst xmlns:a="http://schemas.openxmlformats.org/drawingml/2006/main">
              <a:ext uri="{FF2B5EF4-FFF2-40B4-BE49-F238E27FC236}">
                <a16:creationId xmlns:a16="http://schemas.microsoft.com/office/drawing/2014/main" id="{3437C4AE-61BD-48D3-82EA-CD22CEC0949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BD21D97C-1645-4B4C-932C-A930CB1E5C3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110</a:t>
            </a:r>
          </a:p>
        </p:txBody>
      </p:sp>
      <p:sp>
        <p:nvSpPr>
          <p:cNvPr id="5" name="">
            <a:extLst xmlns:a="http://schemas.openxmlformats.org/drawingml/2006/main">
              <a:ext uri="{FF2B5EF4-FFF2-40B4-BE49-F238E27FC236}">
                <a16:creationId xmlns:a16="http://schemas.microsoft.com/office/drawing/2014/main" id="{08E88935-9AB0-4A76-9730-90D3F662D3F6}"/>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8CB856B5-1E91-4E33-B114-342239C0C28F}"/>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dein Quiz in Scratch. Starte es und prüfe die Bedienung aus Sicht einer Person, die es noch nicht kennt.</a:t>
            </a:r>
          </a:p>
        </p:txBody>
      </p:sp>
      <p:sp>
        <p:nvSpPr>
          <p:cNvPr id="7" name="">
            <a:extLst xmlns:a="http://schemas.openxmlformats.org/drawingml/2006/main">
              <a:ext uri="{FF2B5EF4-FFF2-40B4-BE49-F238E27FC236}">
                <a16:creationId xmlns:a16="http://schemas.microsoft.com/office/drawing/2014/main" id="{D4755960-66F4-4C7F-BD4B-7E3FB6957081}"/>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7147B145-6CE4-42A0-9A8C-B6272F9BDDA0}"/>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größere Schrift: bearbeite die Textgrafik im Reiter Kostüme und vergrößere sie. Nutze dunkle Schrift auf hellem Hintergrund.</a:t>
            </a:r>
          </a:p>
        </p:txBody>
      </p:sp>
      <p:sp>
        <p:nvSpPr>
          <p:cNvPr id="9" name="">
            <a:extLst xmlns:a="http://schemas.openxmlformats.org/drawingml/2006/main">
              <a:ext uri="{FF2B5EF4-FFF2-40B4-BE49-F238E27FC236}">
                <a16:creationId xmlns:a16="http://schemas.microsoft.com/office/drawing/2014/main" id="{0792EA5E-14AF-4933-8F11-22F7A8067A83}"/>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05D7FEDE-09BD-48D3-9120-FC7D8DF7C66D}"/>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Ergänze unter Aussehen einen sage-Block mit klarer Textrückmeldung. Eine Antwort darf nicht nur durch Rot oder Grün markiert werden.</a:t>
            </a:r>
          </a:p>
        </p:txBody>
      </p:sp>
      <p:sp>
        <p:nvSpPr>
          <p:cNvPr id="11" name="">
            <a:extLst xmlns:a="http://schemas.openxmlformats.org/drawingml/2006/main">
              <a:ext uri="{FF2B5EF4-FFF2-40B4-BE49-F238E27FC236}">
                <a16:creationId xmlns:a16="http://schemas.microsoft.com/office/drawing/2014/main" id="{6C5B7CF9-4C8A-49C1-8E1B-68116E2056EC}"/>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DE96CE99-CA61-4AE9-8A09-22A5FBD1C462}"/>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Erkläre im Frageblock, welche Eingabe erlaubt ist, z. B. 1 oder 2. Teste auch eine unerwartete Antwort und ergänze einen passenden Hinweis.</a:t>
            </a:r>
          </a:p>
        </p:txBody>
      </p:sp>
      <p:sp>
        <p:nvSpPr>
          <p:cNvPr id="13" name="">
            <a:extLst xmlns:a="http://schemas.openxmlformats.org/drawingml/2006/main">
              <a:ext uri="{FF2B5EF4-FFF2-40B4-BE49-F238E27FC236}">
                <a16:creationId xmlns:a16="http://schemas.microsoft.com/office/drawing/2014/main" id="{4BCFB803-15F7-4B60-B2BE-98B5A3953FD9}"/>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ADBC49F5-1AA8-4BB1-A942-AEFD073659F7}"/>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Vergrößere bei Bedarf die Bühne. Prüfe Tastatureingabe und Lesbarkeit mit einer zweiten Person und speichere die verbesserte Version.</a:t>
            </a:r>
          </a:p>
        </p:txBody>
      </p:sp>
    </p:spTree>
    <p:extLst>
      <p:ext uri="{BB962C8B-B14F-4D97-AF65-F5344CB8AC3E}">
        <p14:creationId xmlns:p14="http://schemas.microsoft.com/office/powerpoint/2010/main" val="1174219313"/>
      </p:ext>
    </p:extLst>
  </p:cSld>
</p:sld>
</file>

<file path=ppt/slides/slide1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0FE8DAD-E8C5-4A11-93BA-394D92CAF5B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3 · 50 MINUTEN</a:t>
            </a:r>
          </a:p>
        </p:txBody>
      </p:sp>
      <p:sp>
        <p:nvSpPr>
          <p:cNvPr id="2" name="">
            <a:extLst xmlns:a="http://schemas.openxmlformats.org/drawingml/2006/main">
              <a:ext uri="{FF2B5EF4-FFF2-40B4-BE49-F238E27FC236}">
                <a16:creationId xmlns:a16="http://schemas.microsoft.com/office/drawing/2014/main" id="{F662AB43-987C-4AB3-ADF1-E56497E363E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Zugänglichkeit verbessern</a:t>
            </a:r>
          </a:p>
        </p:txBody>
      </p:sp>
      <p:sp>
        <p:nvSpPr>
          <p:cNvPr id="3" name="">
            <a:extLst xmlns:a="http://schemas.openxmlformats.org/drawingml/2006/main">
              <a:ext uri="{FF2B5EF4-FFF2-40B4-BE49-F238E27FC236}">
                <a16:creationId xmlns:a16="http://schemas.microsoft.com/office/drawing/2014/main" id="{D8C2D15A-A044-4C60-94DD-72212CABD83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DF45C0B0-B1F0-4812-9F6B-1A8564F9FC5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111</a:t>
            </a:r>
          </a:p>
        </p:txBody>
      </p:sp>
      <p:sp>
        <p:nvSpPr>
          <p:cNvPr id="5" name="">
            <a:extLst xmlns:a="http://schemas.openxmlformats.org/drawingml/2006/main">
              <a:ext uri="{FF2B5EF4-FFF2-40B4-BE49-F238E27FC236}">
                <a16:creationId xmlns:a16="http://schemas.microsoft.com/office/drawing/2014/main" id="{01A86291-9FB3-4C07-9D7D-963F7A8E120C}"/>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C73D0797-9E41-48F9-948B-636DD7D185CA}"/>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Prüfe Schriftgröße, Kontrast, klare Sprache, Bedienung und Rückmeldung ohne Farbe. Beseitige zwei gefundene Barrieren.</a:t>
            </a:r>
          </a:p>
        </p:txBody>
      </p:sp>
      <p:sp>
        <p:nvSpPr>
          <p:cNvPr id="7" name="">
            <a:extLst xmlns:a="http://schemas.openxmlformats.org/drawingml/2006/main">
              <a:ext uri="{FF2B5EF4-FFF2-40B4-BE49-F238E27FC236}">
                <a16:creationId xmlns:a16="http://schemas.microsoft.com/office/drawing/2014/main" id="{9A707D23-82F9-4BF0-9BD2-C6ADFB986557}"/>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D50C95C7-A72F-45ED-A4B8-79191500189D}"/>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Passe verfügbare Anzeige- oder Eingabeeinstellungen im Programm an und dokumentiere die Wirkung.</a:t>
            </a:r>
          </a:p>
        </p:txBody>
      </p:sp>
      <p:sp>
        <p:nvSpPr>
          <p:cNvPr id="9" name="">
            <a:extLst xmlns:a="http://schemas.openxmlformats.org/drawingml/2006/main">
              <a:ext uri="{FF2B5EF4-FFF2-40B4-BE49-F238E27FC236}">
                <a16:creationId xmlns:a16="http://schemas.microsoft.com/office/drawing/2014/main" id="{F1438A35-503A-42AE-A16D-051A4D1AC31B}"/>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85924DB8-9D86-4B42-A480-D9201E2F2D6A}"/>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Person profitiert von deiner Änderung?</a:t>
            </a:r>
          </a:p>
        </p:txBody>
      </p:sp>
    </p:spTree>
    <p:extLst>
      <p:ext uri="{BB962C8B-B14F-4D97-AF65-F5344CB8AC3E}">
        <p14:creationId xmlns:p14="http://schemas.microsoft.com/office/powerpoint/2010/main" val="751903989"/>
      </p:ext>
    </p:extLst>
  </p:cSld>
</p:sld>
</file>

<file path=ppt/slides/slide1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2DE0DC2-8D08-45BD-B691-C309B7D0682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4 · ZUERST ANSEHEN</a:t>
            </a:r>
          </a:p>
        </p:txBody>
      </p:sp>
      <p:sp>
        <p:nvSpPr>
          <p:cNvPr id="2" name="">
            <a:extLst xmlns:a="http://schemas.openxmlformats.org/drawingml/2006/main">
              <a:ext uri="{FF2B5EF4-FFF2-40B4-BE49-F238E27FC236}">
                <a16:creationId xmlns:a16="http://schemas.microsoft.com/office/drawing/2014/main" id="{DD4EDC00-9321-4980-9B60-D133A81C184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4B50C66A-3193-4057-A565-C02FD7B2B4F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112</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9225ad2ae8564659"/>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602669205"/>
      </p:ext>
    </p:extLst>
  </p:cSld>
</p:sld>
</file>

<file path=ppt/slides/slide1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A00AA318-43D9-45E2-BB60-5076AB0DE20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4 · GEMEINSAM NACHMACHEN</a:t>
            </a:r>
          </a:p>
        </p:txBody>
      </p:sp>
      <p:sp>
        <p:nvSpPr>
          <p:cNvPr id="2" name="">
            <a:extLst xmlns:a="http://schemas.openxmlformats.org/drawingml/2006/main">
              <a:ext uri="{FF2B5EF4-FFF2-40B4-BE49-F238E27FC236}">
                <a16:creationId xmlns:a16="http://schemas.microsoft.com/office/drawing/2014/main" id="{0CC259BC-8622-43E8-8D97-E089C1C755E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Nutzertest</a:t>
            </a:r>
          </a:p>
        </p:txBody>
      </p:sp>
      <p:sp>
        <p:nvSpPr>
          <p:cNvPr id="3" name="">
            <a:extLst xmlns:a="http://schemas.openxmlformats.org/drawingml/2006/main">
              <a:ext uri="{FF2B5EF4-FFF2-40B4-BE49-F238E27FC236}">
                <a16:creationId xmlns:a16="http://schemas.microsoft.com/office/drawing/2014/main" id="{DAD1402B-DF56-4ED5-8009-CE40A7B0171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E83DA61B-7F5F-458C-A9FD-65EDAD57F00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113</a:t>
            </a:r>
          </a:p>
        </p:txBody>
      </p:sp>
      <p:sp>
        <p:nvSpPr>
          <p:cNvPr id="5" name="">
            <a:extLst xmlns:a="http://schemas.openxmlformats.org/drawingml/2006/main">
              <a:ext uri="{FF2B5EF4-FFF2-40B4-BE49-F238E27FC236}">
                <a16:creationId xmlns:a16="http://schemas.microsoft.com/office/drawing/2014/main" id="{4C0FDDA9-6EB2-4C90-AAF7-650248AE58EC}"/>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2CA8003A-ED93-4990-BA3A-902B9C751C01}"/>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dein gespeichertes Scratch-Projekt über Datei &gt; Von deinem Computer laden. Starte mit der grünen Flagge.</a:t>
            </a:r>
          </a:p>
        </p:txBody>
      </p:sp>
      <p:sp>
        <p:nvSpPr>
          <p:cNvPr id="7" name="">
            <a:extLst xmlns:a="http://schemas.openxmlformats.org/drawingml/2006/main">
              <a:ext uri="{FF2B5EF4-FFF2-40B4-BE49-F238E27FC236}">
                <a16:creationId xmlns:a16="http://schemas.microsoft.com/office/drawing/2014/main" id="{A7D3D79C-723F-4A5B-91A4-CE5226786781}"/>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D8946BD5-8D66-44D4-BE3D-92EC656C60CB}"/>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in Word eine Testtabelle mit den Spalten Eingabe, erwartetes Ergebnis, tatsächliches Ergebnis und Korrektur.</a:t>
            </a:r>
          </a:p>
        </p:txBody>
      </p:sp>
      <p:sp>
        <p:nvSpPr>
          <p:cNvPr id="9" name="">
            <a:extLst xmlns:a="http://schemas.openxmlformats.org/drawingml/2006/main">
              <a:ext uri="{FF2B5EF4-FFF2-40B4-BE49-F238E27FC236}">
                <a16:creationId xmlns:a16="http://schemas.microsoft.com/office/drawing/2014/main" id="{E49D2026-8FB9-44FA-93A3-A9EB68CE5DF4}"/>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FA146A0D-8217-4376-9D22-2AF2010376C6}"/>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Führe die Testfälle aus Aufgabe A nacheinander durch. Beim Nutzertest bedient die Testperson selbst; beobachte ohne vorherige Erklärung.</a:t>
            </a:r>
          </a:p>
        </p:txBody>
      </p:sp>
      <p:sp>
        <p:nvSpPr>
          <p:cNvPr id="11" name="">
            <a:extLst xmlns:a="http://schemas.openxmlformats.org/drawingml/2006/main">
              <a:ext uri="{FF2B5EF4-FFF2-40B4-BE49-F238E27FC236}">
                <a16:creationId xmlns:a16="http://schemas.microsoft.com/office/drawing/2014/main" id="{245006F6-8AFA-4EE7-BD49-4200EE585598}"/>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132F98C2-2B3A-4A72-886F-A498DEA3025B}"/>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Notiere die erste Abweichung genau. Ändere nur den betroffenen Block und wiederhole denselben Test.</a:t>
            </a:r>
          </a:p>
        </p:txBody>
      </p:sp>
      <p:sp>
        <p:nvSpPr>
          <p:cNvPr id="13" name="">
            <a:extLst xmlns:a="http://schemas.openxmlformats.org/drawingml/2006/main">
              <a:ext uri="{FF2B5EF4-FFF2-40B4-BE49-F238E27FC236}">
                <a16:creationId xmlns:a16="http://schemas.microsoft.com/office/drawing/2014/main" id="{F1ABC258-7B80-4274-81AE-CD29E256E03D}"/>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F6661B09-3059-4951-B60E-4F97A86A8824}"/>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Speichere das verbesserte .sb3-Projekt neu und lade es in OneDrive hoch. Halte in der Testtabelle fest, was jetzt funktioniert.</a:t>
            </a:r>
          </a:p>
        </p:txBody>
      </p:sp>
    </p:spTree>
    <p:extLst>
      <p:ext uri="{BB962C8B-B14F-4D97-AF65-F5344CB8AC3E}">
        <p14:creationId xmlns:p14="http://schemas.microsoft.com/office/powerpoint/2010/main" val="358066484"/>
      </p:ext>
    </p:extLst>
  </p:cSld>
</p:sld>
</file>

<file path=ppt/slides/slide1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7E9EA95-AD84-4781-AD79-D3FB2D5E07A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4 · 50 MINUTEN</a:t>
            </a:r>
          </a:p>
        </p:txBody>
      </p:sp>
      <p:sp>
        <p:nvSpPr>
          <p:cNvPr id="2" name="">
            <a:extLst xmlns:a="http://schemas.openxmlformats.org/drawingml/2006/main">
              <a:ext uri="{FF2B5EF4-FFF2-40B4-BE49-F238E27FC236}">
                <a16:creationId xmlns:a16="http://schemas.microsoft.com/office/drawing/2014/main" id="{E7B30001-EA44-42A6-9982-E4CA56717DE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Nutzertest</a:t>
            </a:r>
          </a:p>
        </p:txBody>
      </p:sp>
      <p:sp>
        <p:nvSpPr>
          <p:cNvPr id="3" name="">
            <a:extLst xmlns:a="http://schemas.openxmlformats.org/drawingml/2006/main">
              <a:ext uri="{FF2B5EF4-FFF2-40B4-BE49-F238E27FC236}">
                <a16:creationId xmlns:a16="http://schemas.microsoft.com/office/drawing/2014/main" id="{104489F9-4F02-4188-B6C7-20B31F05C97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93F9CC0E-8521-4AED-98D3-11BAFB8CCC5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114</a:t>
            </a:r>
          </a:p>
        </p:txBody>
      </p:sp>
      <p:sp>
        <p:nvSpPr>
          <p:cNvPr id="5" name="">
            <a:extLst xmlns:a="http://schemas.openxmlformats.org/drawingml/2006/main">
              <a:ext uri="{FF2B5EF4-FFF2-40B4-BE49-F238E27FC236}">
                <a16:creationId xmlns:a16="http://schemas.microsoft.com/office/drawing/2014/main" id="{06457241-EF32-4601-BB90-FFB5BF8122B8}"/>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D3EFC9F4-ED1B-40A7-9B06-A7FEAAEE80A5}"/>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Lass zwei andere Personen das Quiz ohne Erklärung nutzen. Notiere Beobachtungen ohne Namen.</a:t>
            </a:r>
          </a:p>
        </p:txBody>
      </p:sp>
      <p:sp>
        <p:nvSpPr>
          <p:cNvPr id="7" name="">
            <a:extLst xmlns:a="http://schemas.openxmlformats.org/drawingml/2006/main">
              <a:ext uri="{FF2B5EF4-FFF2-40B4-BE49-F238E27FC236}">
                <a16:creationId xmlns:a16="http://schemas.microsoft.com/office/drawing/2014/main" id="{AB77688B-CA18-476B-95A8-4B56666EC305}"/>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B8A0E768-6CAB-46DE-A22A-0F93366EA4B6}"/>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Verbessere Ablauf und Rückmeldung. Vergleiche eine sachliche und eine spielerische Ergebnisdarstellung, ohne Personen abzuwerten.</a:t>
            </a:r>
          </a:p>
        </p:txBody>
      </p:sp>
      <p:sp>
        <p:nvSpPr>
          <p:cNvPr id="9" name="">
            <a:extLst xmlns:a="http://schemas.openxmlformats.org/drawingml/2006/main">
              <a:ext uri="{FF2B5EF4-FFF2-40B4-BE49-F238E27FC236}">
                <a16:creationId xmlns:a16="http://schemas.microsoft.com/office/drawing/2014/main" id="{A69CA2A2-5FCB-4F58-B9A5-88F26B8AB6FA}"/>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B59375DC-96A4-49DD-B46C-94104BB88117}"/>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Gestaltung motiviert ohne Druck?</a:t>
            </a:r>
          </a:p>
        </p:txBody>
      </p:sp>
    </p:spTree>
    <p:extLst>
      <p:ext uri="{BB962C8B-B14F-4D97-AF65-F5344CB8AC3E}">
        <p14:creationId xmlns:p14="http://schemas.microsoft.com/office/powerpoint/2010/main" val="1695025574"/>
      </p:ext>
    </p:extLst>
  </p:cSld>
</p:sld>
</file>

<file path=ppt/slides/slide1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5477203-442A-45A7-9014-81CA16C0990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5 · ZUERST ANSEHEN</a:t>
            </a:r>
          </a:p>
        </p:txBody>
      </p:sp>
      <p:sp>
        <p:nvSpPr>
          <p:cNvPr id="2" name="">
            <a:extLst xmlns:a="http://schemas.openxmlformats.org/drawingml/2006/main">
              <a:ext uri="{FF2B5EF4-FFF2-40B4-BE49-F238E27FC236}">
                <a16:creationId xmlns:a16="http://schemas.microsoft.com/office/drawing/2014/main" id="{9A13895D-D080-44F6-A72C-BD526E04FEF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3" name="">
            <a:extLst xmlns:a="http://schemas.openxmlformats.org/drawingml/2006/main">
              <a:ext uri="{FF2B5EF4-FFF2-40B4-BE49-F238E27FC236}">
                <a16:creationId xmlns:a16="http://schemas.microsoft.com/office/drawing/2014/main" id="{92BABCA7-545F-4ED5-9B09-876F9696245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115</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e7327409ce5452b"/>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363681601"/>
      </p:ext>
    </p:extLst>
  </p:cSld>
</p:sld>
</file>

<file path=ppt/slides/slide1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C3D9189-CE8D-4075-8413-9908F9EA578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5 · GEMEINSAM NACHMACHEN</a:t>
            </a:r>
          </a:p>
        </p:txBody>
      </p:sp>
      <p:sp>
        <p:nvSpPr>
          <p:cNvPr id="2" name="">
            <a:extLst xmlns:a="http://schemas.openxmlformats.org/drawingml/2006/main">
              <a:ext uri="{FF2B5EF4-FFF2-40B4-BE49-F238E27FC236}">
                <a16:creationId xmlns:a16="http://schemas.microsoft.com/office/drawing/2014/main" id="{891C4AAF-850D-4338-9F0A-85C9006B2F0E}"/>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Version abschließen</a:t>
            </a:r>
          </a:p>
        </p:txBody>
      </p:sp>
      <p:sp>
        <p:nvSpPr>
          <p:cNvPr id="3" name="">
            <a:extLst xmlns:a="http://schemas.openxmlformats.org/drawingml/2006/main">
              <a:ext uri="{FF2B5EF4-FFF2-40B4-BE49-F238E27FC236}">
                <a16:creationId xmlns:a16="http://schemas.microsoft.com/office/drawing/2014/main" id="{CD003521-886D-40C9-8698-13E57F0C1F7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E613C18C-CD76-4BE9-B426-B5D6112C946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116</a:t>
            </a:r>
          </a:p>
        </p:txBody>
      </p:sp>
      <p:sp>
        <p:nvSpPr>
          <p:cNvPr id="5" name="">
            <a:extLst xmlns:a="http://schemas.openxmlformats.org/drawingml/2006/main">
              <a:ext uri="{FF2B5EF4-FFF2-40B4-BE49-F238E27FC236}">
                <a16:creationId xmlns:a16="http://schemas.microsoft.com/office/drawing/2014/main" id="{0E321AEB-54E7-452C-A3FE-529086475233}"/>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68C0ED68-E265-4977-9D9D-7016CFF42690}"/>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dein Projekt in Scratch und starte die grüne Flagge. Prüfe Start, Eingaben, Ausgabe und erneuten Start anhand der Aufgaben.</a:t>
            </a:r>
          </a:p>
        </p:txBody>
      </p:sp>
      <p:sp>
        <p:nvSpPr>
          <p:cNvPr id="7" name="">
            <a:extLst xmlns:a="http://schemas.openxmlformats.org/drawingml/2006/main">
              <a:ext uri="{FF2B5EF4-FFF2-40B4-BE49-F238E27FC236}">
                <a16:creationId xmlns:a16="http://schemas.microsoft.com/office/drawing/2014/main" id="{162291E7-492B-4DA9-B60A-26BB2D89AE83}"/>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F0F901C8-DFDA-4BCE-8D31-C5A08485C82C}"/>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Zeige einer Testperson nur die Bedienanleitung. Lass sie selbst bedienen; frage anschließend, welcher Schritt unklar war.</a:t>
            </a:r>
          </a:p>
        </p:txBody>
      </p:sp>
      <p:sp>
        <p:nvSpPr>
          <p:cNvPr id="9" name="">
            <a:extLst xmlns:a="http://schemas.openxmlformats.org/drawingml/2006/main">
              <a:ext uri="{FF2B5EF4-FFF2-40B4-BE49-F238E27FC236}">
                <a16:creationId xmlns:a16="http://schemas.microsoft.com/office/drawing/2014/main" id="{9308A618-DE24-47BC-908A-E331279C1F98}"/>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5B4C30CA-68AF-4769-8A21-71BF88A5D59B}"/>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Verbessere genau diesen Schritt. Erkläre der Lehrperson die geforderte Schleife, Bedingung oder Variable direkt am eigenen Code.</a:t>
            </a:r>
          </a:p>
        </p:txBody>
      </p:sp>
      <p:sp>
        <p:nvSpPr>
          <p:cNvPr id="11" name="">
            <a:extLst xmlns:a="http://schemas.openxmlformats.org/drawingml/2006/main">
              <a:ext uri="{FF2B5EF4-FFF2-40B4-BE49-F238E27FC236}">
                <a16:creationId xmlns:a16="http://schemas.microsoft.com/office/drawing/2014/main" id="{B670870C-310F-449C-BB86-105F1397F26F}"/>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DCB37452-89C9-41E6-A137-9BDC2F7D2754}"/>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Datei &gt; Auf deinem Computer speichern. Benenne die Datei K3_Lernquiz_Kennung.sb3 und lade sie in OneDrive hoch.</a:t>
            </a:r>
          </a:p>
        </p:txBody>
      </p:sp>
      <p:sp>
        <p:nvSpPr>
          <p:cNvPr id="13" name="">
            <a:extLst xmlns:a="http://schemas.openxmlformats.org/drawingml/2006/main">
              <a:ext uri="{FF2B5EF4-FFF2-40B4-BE49-F238E27FC236}">
                <a16:creationId xmlns:a16="http://schemas.microsoft.com/office/drawing/2014/main" id="{C367B2C6-F64C-46D2-9997-109A304B26C5}"/>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B3264301-2B4E-4F77-BD78-B1D93EB50330}"/>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abgegebene Datei wieder herunter und öffne sie in Scratch. Teste erneut und prüfe den vereinbarten Zugriff der Lehrperson.</a:t>
            </a:r>
          </a:p>
        </p:txBody>
      </p:sp>
    </p:spTree>
    <p:extLst>
      <p:ext uri="{BB962C8B-B14F-4D97-AF65-F5344CB8AC3E}">
        <p14:creationId xmlns:p14="http://schemas.microsoft.com/office/powerpoint/2010/main" val="878256127"/>
      </p:ext>
    </p:extLst>
  </p:cSld>
</p:sld>
</file>

<file path=ppt/slides/slide1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1D20220-F537-4DF0-8EEB-64C39EFD152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5 · 50 MINUTEN</a:t>
            </a:r>
          </a:p>
        </p:txBody>
      </p:sp>
      <p:sp>
        <p:nvSpPr>
          <p:cNvPr id="2" name="">
            <a:extLst xmlns:a="http://schemas.openxmlformats.org/drawingml/2006/main">
              <a:ext uri="{FF2B5EF4-FFF2-40B4-BE49-F238E27FC236}">
                <a16:creationId xmlns:a16="http://schemas.microsoft.com/office/drawing/2014/main" id="{8CB4376E-513B-4365-9328-366AC1BFBE2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Version abschließen</a:t>
            </a:r>
          </a:p>
        </p:txBody>
      </p:sp>
      <p:sp>
        <p:nvSpPr>
          <p:cNvPr id="3" name="">
            <a:extLst xmlns:a="http://schemas.openxmlformats.org/drawingml/2006/main">
              <a:ext uri="{FF2B5EF4-FFF2-40B4-BE49-F238E27FC236}">
                <a16:creationId xmlns:a16="http://schemas.microsoft.com/office/drawing/2014/main" id="{1DB30DCC-992F-43F2-BFD7-8A11FAF4C7F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C150C0DA-929D-4EFC-9675-157D92BFC21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117</a:t>
            </a:r>
          </a:p>
        </p:txBody>
      </p:sp>
      <p:sp>
        <p:nvSpPr>
          <p:cNvPr id="5" name="">
            <a:extLst xmlns:a="http://schemas.openxmlformats.org/drawingml/2006/main">
              <a:ext uri="{FF2B5EF4-FFF2-40B4-BE49-F238E27FC236}">
                <a16:creationId xmlns:a16="http://schemas.microsoft.com/office/drawing/2014/main" id="{ECE9AC16-B66D-46B6-BB16-CFA27215B8A3}"/>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A128E5EA-73FF-4A45-BA4B-2C28AE4AD774}"/>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Teste falsche Antwort, richtige Antwort, letzte Frage und Neustart. Ergänze eine Bedienanleitung im Projekt.</a:t>
            </a:r>
          </a:p>
        </p:txBody>
      </p:sp>
      <p:sp>
        <p:nvSpPr>
          <p:cNvPr id="7" name="">
            <a:extLst xmlns:a="http://schemas.openxmlformats.org/drawingml/2006/main">
              <a:ext uri="{FF2B5EF4-FFF2-40B4-BE49-F238E27FC236}">
                <a16:creationId xmlns:a16="http://schemas.microsoft.com/office/drawing/2014/main" id="{F72B681E-F376-4055-BC85-4109BB0EA9D5}"/>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2B0020DD-5C58-4923-B2D4-4F09776A6B9E}"/>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Speichere das fertige Quiz, öffne es erneut und erläutere Zerlegung, Wiederholung und eine beseitigte Barriere.</a:t>
            </a:r>
          </a:p>
        </p:txBody>
      </p:sp>
      <p:sp>
        <p:nvSpPr>
          <p:cNvPr id="9" name="">
            <a:extLst xmlns:a="http://schemas.openxmlformats.org/drawingml/2006/main">
              <a:ext uri="{FF2B5EF4-FFF2-40B4-BE49-F238E27FC236}">
                <a16:creationId xmlns:a16="http://schemas.microsoft.com/office/drawing/2014/main" id="{64333D64-E3BE-4518-85B8-6F73665CA39D}"/>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553F6279-831F-4347-A209-67303D28F2D4}"/>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Was würdest du bei einem größeren Quiz anders planen?</a:t>
            </a:r>
          </a:p>
        </p:txBody>
      </p:sp>
    </p:spTree>
    <p:extLst>
      <p:ext uri="{BB962C8B-B14F-4D97-AF65-F5344CB8AC3E}">
        <p14:creationId xmlns:p14="http://schemas.microsoft.com/office/powerpoint/2010/main" val="1872088340"/>
      </p:ext>
    </p:extLst>
  </p:cSld>
</p:sld>
</file>

<file path=ppt/slides/slide1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EC15CB4-8019-4E7E-AEFB-57DBC1EC9B4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ABSCHLUSS</a:t>
            </a:r>
          </a:p>
        </p:txBody>
      </p:sp>
      <p:sp>
        <p:nvSpPr>
          <p:cNvPr id="2" name="">
            <a:extLst xmlns:a="http://schemas.openxmlformats.org/drawingml/2006/main">
              <a:ext uri="{FF2B5EF4-FFF2-40B4-BE49-F238E27FC236}">
                <a16:creationId xmlns:a16="http://schemas.microsoft.com/office/drawing/2014/main" id="{B642E491-56E5-4693-BD47-09CF349AF74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ECE5E80C-B2A7-455A-8AC0-EF30539BFC1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 Klasse · Digitale Grundbildung</a:t>
            </a:r>
          </a:p>
        </p:txBody>
      </p:sp>
      <p:sp>
        <p:nvSpPr>
          <p:cNvPr id="4" name="">
            <a:extLst xmlns:a="http://schemas.openxmlformats.org/drawingml/2006/main">
              <a:ext uri="{FF2B5EF4-FFF2-40B4-BE49-F238E27FC236}">
                <a16:creationId xmlns:a16="http://schemas.microsoft.com/office/drawing/2014/main" id="{FA9F0F32-D05C-46BB-9DAF-C79C5FB1900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118</a:t>
            </a:r>
          </a:p>
        </p:txBody>
      </p:sp>
      <p:sp>
        <p:nvSpPr>
          <p:cNvPr id="5" name="">
            <a:extLst xmlns:a="http://schemas.openxmlformats.org/drawingml/2006/main">
              <a:ext uri="{FF2B5EF4-FFF2-40B4-BE49-F238E27FC236}">
                <a16:creationId xmlns:a16="http://schemas.microsoft.com/office/drawing/2014/main" id="{10482DC7-0AB9-44D8-A250-32326B919D59}"/>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Ablaufplan für Anzeige, Eingabe, Prüfung, Punkte und Ende.</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Quiz mit drei Fragen, korrekter Auswertung und Neustart.</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Zwei Nutzertests und nachvollziehbare Verbesserungen der Zugänglichkeit.</a:t>
            </a:r>
          </a:p>
        </p:txBody>
      </p:sp>
      <p:sp>
        <p:nvSpPr>
          <p:cNvPr id="6" name="">
            <a:extLst xmlns:a="http://schemas.openxmlformats.org/drawingml/2006/main">
              <a:ext uri="{FF2B5EF4-FFF2-40B4-BE49-F238E27FC236}">
                <a16:creationId xmlns:a16="http://schemas.microsoft.com/office/drawing/2014/main" id="{96FB1A4C-59FE-4411-9255-92FB1EE30500}"/>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FD8DD0CB-1F2D-4D01-877C-FA46A2D9E5B8}"/>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175832662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2026-10-04T12:58:09.3040000Z</dcterms:created>
  <dcterms:modified xsi:type="dcterms:W3CDTF">2026-10-04T12:58:09.3040000Z</dcterms:modified>
</coreProperties>
</file>