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8a16a2a1eae4632" /><Relationship Type="http://schemas.openxmlformats.org/officeDocument/2006/relationships/extended-properties" Target="/docProps/app.xml" Id="Re90969bd34734404" /><Relationship Type="http://schemas.openxmlformats.org/officeDocument/2006/relationships/officeDocument" Target="/ppt/presentation.xml" Id="R34b6e8d67fea4e6e" /></Relationships>
</file>

<file path=ppt/presentation.xml><?xml version="1.0" encoding="utf-8"?>
<p:presentation xmlns:p="http://schemas.openxmlformats.org/presentationml/2006/main">
  <p:sldMasterIdLst>
    <p:sldMasterId xmlns:r="http://schemas.openxmlformats.org/officeDocument/2006/relationships" id="2147483648" r:id="Rf0528e590db64bb9"/>
  </p:sldMasterIdLst>
  <p:notesMasterIdLst>
    <p:notesMasterId xmlns:r="http://schemas.openxmlformats.org/officeDocument/2006/relationships" r:id="R0aa52fff6c484a2f"/>
  </p:notesMasterIdLst>
  <p:sldIdLst>
    <p:sldId xmlns:r="http://schemas.openxmlformats.org/officeDocument/2006/relationships" id="256" r:id="R205caae3d83c4b22"/>
    <p:sldId xmlns:r="http://schemas.openxmlformats.org/officeDocument/2006/relationships" id="257" r:id="Rca1a5d59c89a47c3"/>
    <p:sldId xmlns:r="http://schemas.openxmlformats.org/officeDocument/2006/relationships" id="258" r:id="Rd90ce47f087241d4"/>
    <p:sldId xmlns:r="http://schemas.openxmlformats.org/officeDocument/2006/relationships" id="259" r:id="R58f795251a404f15"/>
    <p:sldId xmlns:r="http://schemas.openxmlformats.org/officeDocument/2006/relationships" id="260" r:id="Rd33ae717839e4f5c"/>
    <p:sldId xmlns:r="http://schemas.openxmlformats.org/officeDocument/2006/relationships" id="261" r:id="Rc2d40adef10a45fd"/>
    <p:sldId xmlns:r="http://schemas.openxmlformats.org/officeDocument/2006/relationships" id="262" r:id="R9fff6b0630e643ef"/>
    <p:sldId xmlns:r="http://schemas.openxmlformats.org/officeDocument/2006/relationships" id="263" r:id="Rf847ff9afdb84282"/>
    <p:sldId xmlns:r="http://schemas.openxmlformats.org/officeDocument/2006/relationships" id="264" r:id="Rde2f1b5fe5a54155"/>
    <p:sldId xmlns:r="http://schemas.openxmlformats.org/officeDocument/2006/relationships" id="265" r:id="R89509acb95c44799"/>
    <p:sldId xmlns:r="http://schemas.openxmlformats.org/officeDocument/2006/relationships" id="266" r:id="R9875785bf22d4428"/>
    <p:sldId xmlns:r="http://schemas.openxmlformats.org/officeDocument/2006/relationships" id="267" r:id="Re1e5cbda5eb24ff3"/>
    <p:sldId xmlns:r="http://schemas.openxmlformats.org/officeDocument/2006/relationships" id="268" r:id="Rf2ae1f4358cc48b1"/>
    <p:sldId xmlns:r="http://schemas.openxmlformats.org/officeDocument/2006/relationships" id="269" r:id="R78c75dd14f6146c4"/>
    <p:sldId xmlns:r="http://schemas.openxmlformats.org/officeDocument/2006/relationships" id="270" r:id="Rff9c62e73b324a8c"/>
    <p:sldId xmlns:r="http://schemas.openxmlformats.org/officeDocument/2006/relationships" id="271" r:id="R61b6dca21db34fda"/>
    <p:sldId xmlns:r="http://schemas.openxmlformats.org/officeDocument/2006/relationships" id="272" r:id="R2727daadcd9c428c"/>
    <p:sldId xmlns:r="http://schemas.openxmlformats.org/officeDocument/2006/relationships" id="273" r:id="R544e2211c04340ed"/>
    <p:sldId xmlns:r="http://schemas.openxmlformats.org/officeDocument/2006/relationships" id="274" r:id="Rf8775ceb3ec140d0"/>
    <p:sldId xmlns:r="http://schemas.openxmlformats.org/officeDocument/2006/relationships" id="275" r:id="R94c279881e854ef2"/>
    <p:sldId xmlns:r="http://schemas.openxmlformats.org/officeDocument/2006/relationships" id="276" r:id="R770b62d35974409c"/>
    <p:sldId xmlns:r="http://schemas.openxmlformats.org/officeDocument/2006/relationships" id="277" r:id="R1f950a741c4246c6"/>
    <p:sldId xmlns:r="http://schemas.openxmlformats.org/officeDocument/2006/relationships" id="278" r:id="Re876e68d5f984e49"/>
    <p:sldId xmlns:r="http://schemas.openxmlformats.org/officeDocument/2006/relationships" id="279" r:id="Rbf7838744cd54dee"/>
    <p:sldId xmlns:r="http://schemas.openxmlformats.org/officeDocument/2006/relationships" id="280" r:id="R9700c4ce3ca747ef"/>
    <p:sldId xmlns:r="http://schemas.openxmlformats.org/officeDocument/2006/relationships" id="281" r:id="R109e3786acd24d06"/>
    <p:sldId xmlns:r="http://schemas.openxmlformats.org/officeDocument/2006/relationships" id="282" r:id="R63b20d3ccda9493c"/>
    <p:sldId xmlns:r="http://schemas.openxmlformats.org/officeDocument/2006/relationships" id="283" r:id="Rbcfa8c83e08c4dff"/>
    <p:sldId xmlns:r="http://schemas.openxmlformats.org/officeDocument/2006/relationships" id="284" r:id="R83b229c841914ddf"/>
    <p:sldId xmlns:r="http://schemas.openxmlformats.org/officeDocument/2006/relationships" id="285" r:id="Re0395e0b3340488e"/>
    <p:sldId xmlns:r="http://schemas.openxmlformats.org/officeDocument/2006/relationships" id="286" r:id="R70495a4266214dbd"/>
    <p:sldId xmlns:r="http://schemas.openxmlformats.org/officeDocument/2006/relationships" id="287" r:id="Rbdcc2c65a2804e1d"/>
    <p:sldId xmlns:r="http://schemas.openxmlformats.org/officeDocument/2006/relationships" id="288" r:id="Rd331e548bb4c44e2"/>
    <p:sldId xmlns:r="http://schemas.openxmlformats.org/officeDocument/2006/relationships" id="289" r:id="Ra7443eee761042a4"/>
    <p:sldId xmlns:r="http://schemas.openxmlformats.org/officeDocument/2006/relationships" id="290" r:id="R76647fa506bd4eac"/>
    <p:sldId xmlns:r="http://schemas.openxmlformats.org/officeDocument/2006/relationships" id="291" r:id="R8da747cb3c4e4781"/>
    <p:sldId xmlns:r="http://schemas.openxmlformats.org/officeDocument/2006/relationships" id="292" r:id="Rb981c63c500a4268"/>
    <p:sldId xmlns:r="http://schemas.openxmlformats.org/officeDocument/2006/relationships" id="293" r:id="R2e23a6a68ecb4b1b"/>
    <p:sldId xmlns:r="http://schemas.openxmlformats.org/officeDocument/2006/relationships" id="294" r:id="R366dba352bc54c39"/>
    <p:sldId xmlns:r="http://schemas.openxmlformats.org/officeDocument/2006/relationships" id="295" r:id="R0e865faaef3f4e7b"/>
    <p:sldId xmlns:r="http://schemas.openxmlformats.org/officeDocument/2006/relationships" id="296" r:id="R9bf28c76911a4b10"/>
    <p:sldId xmlns:r="http://schemas.openxmlformats.org/officeDocument/2006/relationships" id="297" r:id="R219e8e0970df45c9"/>
    <p:sldId xmlns:r="http://schemas.openxmlformats.org/officeDocument/2006/relationships" id="298" r:id="R4d873f5a47364cd5"/>
    <p:sldId xmlns:r="http://schemas.openxmlformats.org/officeDocument/2006/relationships" id="299" r:id="R59723feafa6442c3"/>
    <p:sldId xmlns:r="http://schemas.openxmlformats.org/officeDocument/2006/relationships" id="300" r:id="R82fddbdae5de4127"/>
    <p:sldId xmlns:r="http://schemas.openxmlformats.org/officeDocument/2006/relationships" id="301" r:id="R9315bf143c2e4c16"/>
    <p:sldId xmlns:r="http://schemas.openxmlformats.org/officeDocument/2006/relationships" id="302" r:id="Ra507a9b5e3aa4d24"/>
    <p:sldId xmlns:r="http://schemas.openxmlformats.org/officeDocument/2006/relationships" id="303" r:id="R04690ab1e92a4eff"/>
    <p:sldId xmlns:r="http://schemas.openxmlformats.org/officeDocument/2006/relationships" id="304" r:id="R35d06697102248ce"/>
    <p:sldId xmlns:r="http://schemas.openxmlformats.org/officeDocument/2006/relationships" id="305" r:id="R5f392d8f5d3d4dab"/>
    <p:sldId xmlns:r="http://schemas.openxmlformats.org/officeDocument/2006/relationships" id="306" r:id="R68f991a22cc445d6"/>
    <p:sldId xmlns:r="http://schemas.openxmlformats.org/officeDocument/2006/relationships" id="307" r:id="Ref7ee40731e74a96"/>
    <p:sldId xmlns:r="http://schemas.openxmlformats.org/officeDocument/2006/relationships" id="308" r:id="Rf73a09df318b4cf9"/>
    <p:sldId xmlns:r="http://schemas.openxmlformats.org/officeDocument/2006/relationships" id="309" r:id="R18baecc890dc41d7"/>
    <p:sldId xmlns:r="http://schemas.openxmlformats.org/officeDocument/2006/relationships" id="310" r:id="R6f2e2592050047a5"/>
    <p:sldId xmlns:r="http://schemas.openxmlformats.org/officeDocument/2006/relationships" id="311" r:id="Raf97d791b36e4290"/>
    <p:sldId xmlns:r="http://schemas.openxmlformats.org/officeDocument/2006/relationships" id="312" r:id="R61d59c6e21664404"/>
    <p:sldId xmlns:r="http://schemas.openxmlformats.org/officeDocument/2006/relationships" id="313" r:id="Rb6895157cab44095"/>
    <p:sldId xmlns:r="http://schemas.openxmlformats.org/officeDocument/2006/relationships" id="314" r:id="Rf16f123930814988"/>
    <p:sldId xmlns:r="http://schemas.openxmlformats.org/officeDocument/2006/relationships" id="315" r:id="R3acb1b44657d44f8"/>
    <p:sldId xmlns:r="http://schemas.openxmlformats.org/officeDocument/2006/relationships" id="316" r:id="R7f80586cac0c45ec"/>
    <p:sldId xmlns:r="http://schemas.openxmlformats.org/officeDocument/2006/relationships" id="317" r:id="Rcc3b3d0e4ef0466e"/>
    <p:sldId xmlns:r="http://schemas.openxmlformats.org/officeDocument/2006/relationships" id="318" r:id="R0bf0b1c51e84408a"/>
    <p:sldId xmlns:r="http://schemas.openxmlformats.org/officeDocument/2006/relationships" id="319" r:id="R8cd5dd56fdcd491c"/>
    <p:sldId xmlns:r="http://schemas.openxmlformats.org/officeDocument/2006/relationships" id="320" r:id="R309c3f6688cb4e7b"/>
    <p:sldId xmlns:r="http://schemas.openxmlformats.org/officeDocument/2006/relationships" id="321" r:id="Rc0ee20b6fd85422e"/>
    <p:sldId xmlns:r="http://schemas.openxmlformats.org/officeDocument/2006/relationships" id="322" r:id="R49f57dc98fde48d3"/>
    <p:sldId xmlns:r="http://schemas.openxmlformats.org/officeDocument/2006/relationships" id="323" r:id="R5d44a8c9a1564608"/>
    <p:sldId xmlns:r="http://schemas.openxmlformats.org/officeDocument/2006/relationships" id="324" r:id="R17c4dc5da70c472a"/>
    <p:sldId xmlns:r="http://schemas.openxmlformats.org/officeDocument/2006/relationships" id="325" r:id="R31996d87436d4491"/>
    <p:sldId xmlns:r="http://schemas.openxmlformats.org/officeDocument/2006/relationships" id="326" r:id="R346884ad5ce64869"/>
    <p:sldId xmlns:r="http://schemas.openxmlformats.org/officeDocument/2006/relationships" id="327" r:id="R6d1e8e70aebb4913"/>
    <p:sldId xmlns:r="http://schemas.openxmlformats.org/officeDocument/2006/relationships" id="328" r:id="Rc67dac6887634d10"/>
    <p:sldId xmlns:r="http://schemas.openxmlformats.org/officeDocument/2006/relationships" id="329" r:id="Rce4e6075d4c6418b"/>
    <p:sldId xmlns:r="http://schemas.openxmlformats.org/officeDocument/2006/relationships" id="330" r:id="R78af071851484446"/>
    <p:sldId xmlns:r="http://schemas.openxmlformats.org/officeDocument/2006/relationships" id="331" r:id="Rbcbaae29f4af4f4c"/>
    <p:sldId xmlns:r="http://schemas.openxmlformats.org/officeDocument/2006/relationships" id="332" r:id="R2cf5af4e5f9f40b2"/>
    <p:sldId xmlns:r="http://schemas.openxmlformats.org/officeDocument/2006/relationships" id="333" r:id="Rbfc8229bb9124780"/>
    <p:sldId xmlns:r="http://schemas.openxmlformats.org/officeDocument/2006/relationships" id="334" r:id="Rdee3bd2d3a3042ff"/>
    <p:sldId xmlns:r="http://schemas.openxmlformats.org/officeDocument/2006/relationships" id="335" r:id="R6b60c2682cea435a"/>
    <p:sldId xmlns:r="http://schemas.openxmlformats.org/officeDocument/2006/relationships" id="336" r:id="R22227388e788404f"/>
    <p:sldId xmlns:r="http://schemas.openxmlformats.org/officeDocument/2006/relationships" id="337" r:id="R5d2d354ea88e4a96"/>
    <p:sldId xmlns:r="http://schemas.openxmlformats.org/officeDocument/2006/relationships" id="338" r:id="Rb1317e49c83c42bd"/>
    <p:sldId xmlns:r="http://schemas.openxmlformats.org/officeDocument/2006/relationships" id="339" r:id="R437316e375c6485f"/>
    <p:sldId xmlns:r="http://schemas.openxmlformats.org/officeDocument/2006/relationships" id="340" r:id="R35676f0fe5a14d17"/>
    <p:sldId xmlns:r="http://schemas.openxmlformats.org/officeDocument/2006/relationships" id="341" r:id="Rf935aad889f04e4e"/>
    <p:sldId xmlns:r="http://schemas.openxmlformats.org/officeDocument/2006/relationships" id="342" r:id="Rbff4e03787c4477f"/>
    <p:sldId xmlns:r="http://schemas.openxmlformats.org/officeDocument/2006/relationships" id="343" r:id="R5e4501748f244613"/>
    <p:sldId xmlns:r="http://schemas.openxmlformats.org/officeDocument/2006/relationships" id="344" r:id="R15f836e6150c4580"/>
    <p:sldId xmlns:r="http://schemas.openxmlformats.org/officeDocument/2006/relationships" id="345" r:id="Rf2cb8aab9e88494b"/>
    <p:sldId xmlns:r="http://schemas.openxmlformats.org/officeDocument/2006/relationships" id="346" r:id="R3ed2214212b240bc"/>
    <p:sldId xmlns:r="http://schemas.openxmlformats.org/officeDocument/2006/relationships" id="347" r:id="Rcb250fd034084fe2"/>
    <p:sldId xmlns:r="http://schemas.openxmlformats.org/officeDocument/2006/relationships" id="348" r:id="Rf2ab3d54ac424631"/>
    <p:sldId xmlns:r="http://schemas.openxmlformats.org/officeDocument/2006/relationships" id="349" r:id="Rce514d9c92de432e"/>
    <p:sldId xmlns:r="http://schemas.openxmlformats.org/officeDocument/2006/relationships" id="350" r:id="R9a038b3e4d6045db"/>
    <p:sldId xmlns:r="http://schemas.openxmlformats.org/officeDocument/2006/relationships" id="351" r:id="Rfa6e7f8561ab40a6"/>
    <p:sldId xmlns:r="http://schemas.openxmlformats.org/officeDocument/2006/relationships" id="352" r:id="R41c7292ea4144b5a"/>
    <p:sldId xmlns:r="http://schemas.openxmlformats.org/officeDocument/2006/relationships" id="353" r:id="R3945b0a9dee044e6"/>
    <p:sldId xmlns:r="http://schemas.openxmlformats.org/officeDocument/2006/relationships" id="354" r:id="R0c341678668f4675"/>
    <p:sldId xmlns:r="http://schemas.openxmlformats.org/officeDocument/2006/relationships" id="355" r:id="Rdeffcd5f68a7474c"/>
    <p:sldId xmlns:r="http://schemas.openxmlformats.org/officeDocument/2006/relationships" id="356" r:id="R1e27435127404a09"/>
    <p:sldId xmlns:r="http://schemas.openxmlformats.org/officeDocument/2006/relationships" id="357" r:id="R4f6c88229d454393"/>
    <p:sldId xmlns:r="http://schemas.openxmlformats.org/officeDocument/2006/relationships" id="358" r:id="Ree42a1ff6e4449ff"/>
    <p:sldId xmlns:r="http://schemas.openxmlformats.org/officeDocument/2006/relationships" id="359" r:id="R7756edf5a2a14a14"/>
    <p:sldId xmlns:r="http://schemas.openxmlformats.org/officeDocument/2006/relationships" id="360" r:id="Rb2de42ccde854b86"/>
    <p:sldId xmlns:r="http://schemas.openxmlformats.org/officeDocument/2006/relationships" id="361" r:id="Rda1361ae150d4aa7"/>
    <p:sldId xmlns:r="http://schemas.openxmlformats.org/officeDocument/2006/relationships" id="362" r:id="R888e387b532a4045"/>
    <p:sldId xmlns:r="http://schemas.openxmlformats.org/officeDocument/2006/relationships" id="363" r:id="Reb1c3998d03742db"/>
    <p:sldId xmlns:r="http://schemas.openxmlformats.org/officeDocument/2006/relationships" id="364" r:id="R85203f124d3c434a"/>
    <p:sldId xmlns:r="http://schemas.openxmlformats.org/officeDocument/2006/relationships" id="365" r:id="R89985533db7b416d"/>
    <p:sldId xmlns:r="http://schemas.openxmlformats.org/officeDocument/2006/relationships" id="366" r:id="R25cc6d2d3a824e4b"/>
    <p:sldId xmlns:r="http://schemas.openxmlformats.org/officeDocument/2006/relationships" id="367" r:id="R7e65ea3f63674178"/>
    <p:sldId xmlns:r="http://schemas.openxmlformats.org/officeDocument/2006/relationships" id="368" r:id="R3b962f0b2ea74bfa"/>
    <p:sldId xmlns:r="http://schemas.openxmlformats.org/officeDocument/2006/relationships" id="369" r:id="Rba0fe2f69aff4749"/>
    <p:sldId xmlns:r="http://schemas.openxmlformats.org/officeDocument/2006/relationships" id="370" r:id="Rdcd075b956174816"/>
    <p:sldId xmlns:r="http://schemas.openxmlformats.org/officeDocument/2006/relationships" id="371" r:id="R3c2251565a464871"/>
    <p:sldId xmlns:r="http://schemas.openxmlformats.org/officeDocument/2006/relationships" id="372" r:id="Rb075f4b41db94642"/>
    <p:sldId xmlns:r="http://schemas.openxmlformats.org/officeDocument/2006/relationships" id="373" r:id="Rc341cb036cf049f2"/>
    <p:sldId xmlns:r="http://schemas.openxmlformats.org/officeDocument/2006/relationships" id="374" r:id="Rf58fb39a10834e4f"/>
    <p:sldId xmlns:r="http://schemas.openxmlformats.org/officeDocument/2006/relationships" id="375" r:id="R473d8740e773456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e8573635364680" /><Relationship Type="http://schemas.openxmlformats.org/officeDocument/2006/relationships/slideMaster" Target="/ppt/slideMasters/slideMaster1.xml" Id="Rf0528e590db64bb9" /><Relationship Type="http://schemas.openxmlformats.org/officeDocument/2006/relationships/notesMaster" Target="/ppt/notesMasters/notesMaster1.xml" Id="R0aa52fff6c484a2f" /><Relationship Type="http://schemas.openxmlformats.org/officeDocument/2006/relationships/presProps" Target="/ppt/presProps.xml" Id="Rd75f8dc1ee894ea9" /><Relationship Type="http://schemas.openxmlformats.org/officeDocument/2006/relationships/tableStyles" Target="/ppt/tableStyles.xml" Id="R55c7f7cc56844601" /><Relationship Type="http://schemas.openxmlformats.org/officeDocument/2006/relationships/slide" Target="/ppt/slides/slide1.xml" Id="R205caae3d83c4b22" /><Relationship Type="http://schemas.openxmlformats.org/officeDocument/2006/relationships/slide" Target="/ppt/slides/slide2.xml" Id="Rca1a5d59c89a47c3" /><Relationship Type="http://schemas.openxmlformats.org/officeDocument/2006/relationships/slide" Target="/ppt/slides/slide3.xml" Id="Rd90ce47f087241d4" /><Relationship Type="http://schemas.openxmlformats.org/officeDocument/2006/relationships/slide" Target="/ppt/slides/slide4.xml" Id="R58f795251a404f15" /><Relationship Type="http://schemas.openxmlformats.org/officeDocument/2006/relationships/slide" Target="/ppt/slides/slide5.xml" Id="Rd33ae717839e4f5c" /><Relationship Type="http://schemas.openxmlformats.org/officeDocument/2006/relationships/slide" Target="/ppt/slides/slide6.xml" Id="Rc2d40adef10a45fd" /><Relationship Type="http://schemas.openxmlformats.org/officeDocument/2006/relationships/slide" Target="/ppt/slides/slide7.xml" Id="R9fff6b0630e643ef" /><Relationship Type="http://schemas.openxmlformats.org/officeDocument/2006/relationships/slide" Target="/ppt/slides/slide8.xml" Id="Rf847ff9afdb84282" /><Relationship Type="http://schemas.openxmlformats.org/officeDocument/2006/relationships/slide" Target="/ppt/slides/slide9.xml" Id="Rde2f1b5fe5a54155" /><Relationship Type="http://schemas.openxmlformats.org/officeDocument/2006/relationships/slide" Target="/ppt/slides/slide10.xml" Id="R89509acb95c44799" /><Relationship Type="http://schemas.openxmlformats.org/officeDocument/2006/relationships/slide" Target="/ppt/slides/slide11.xml" Id="R9875785bf22d4428" /><Relationship Type="http://schemas.openxmlformats.org/officeDocument/2006/relationships/slide" Target="/ppt/slides/slide12.xml" Id="Re1e5cbda5eb24ff3" /><Relationship Type="http://schemas.openxmlformats.org/officeDocument/2006/relationships/slide" Target="/ppt/slides/slide13.xml" Id="Rf2ae1f4358cc48b1" /><Relationship Type="http://schemas.openxmlformats.org/officeDocument/2006/relationships/slide" Target="/ppt/slides/slide14.xml" Id="R78c75dd14f6146c4" /><Relationship Type="http://schemas.openxmlformats.org/officeDocument/2006/relationships/slide" Target="/ppt/slides/slide15.xml" Id="Rff9c62e73b324a8c" /><Relationship Type="http://schemas.openxmlformats.org/officeDocument/2006/relationships/slide" Target="/ppt/slides/slide16.xml" Id="R61b6dca21db34fda" /><Relationship Type="http://schemas.openxmlformats.org/officeDocument/2006/relationships/slide" Target="/ppt/slides/slide17.xml" Id="R2727daadcd9c428c" /><Relationship Type="http://schemas.openxmlformats.org/officeDocument/2006/relationships/slide" Target="/ppt/slides/slide18.xml" Id="R544e2211c04340ed" /><Relationship Type="http://schemas.openxmlformats.org/officeDocument/2006/relationships/slide" Target="/ppt/slides/slide19.xml" Id="Rf8775ceb3ec140d0" /><Relationship Type="http://schemas.openxmlformats.org/officeDocument/2006/relationships/slide" Target="/ppt/slides/slide20.xml" Id="R94c279881e854ef2" /><Relationship Type="http://schemas.openxmlformats.org/officeDocument/2006/relationships/slide" Target="/ppt/slides/slide21.xml" Id="R770b62d35974409c" /><Relationship Type="http://schemas.openxmlformats.org/officeDocument/2006/relationships/slide" Target="/ppt/slides/slide22.xml" Id="R1f950a741c4246c6" /><Relationship Type="http://schemas.openxmlformats.org/officeDocument/2006/relationships/slide" Target="/ppt/slides/slide23.xml" Id="Re876e68d5f984e49" /><Relationship Type="http://schemas.openxmlformats.org/officeDocument/2006/relationships/slide" Target="/ppt/slides/slide24.xml" Id="Rbf7838744cd54dee" /><Relationship Type="http://schemas.openxmlformats.org/officeDocument/2006/relationships/slide" Target="/ppt/slides/slide25.xml" Id="R9700c4ce3ca747ef" /><Relationship Type="http://schemas.openxmlformats.org/officeDocument/2006/relationships/slide" Target="/ppt/slides/slide26.xml" Id="R109e3786acd24d06" /><Relationship Type="http://schemas.openxmlformats.org/officeDocument/2006/relationships/slide" Target="/ppt/slides/slide27.xml" Id="R63b20d3ccda9493c" /><Relationship Type="http://schemas.openxmlformats.org/officeDocument/2006/relationships/slide" Target="/ppt/slides/slide28.xml" Id="Rbcfa8c83e08c4dff" /><Relationship Type="http://schemas.openxmlformats.org/officeDocument/2006/relationships/slide" Target="/ppt/slides/slide29.xml" Id="R83b229c841914ddf" /><Relationship Type="http://schemas.openxmlformats.org/officeDocument/2006/relationships/slide" Target="/ppt/slides/slide30.xml" Id="Re0395e0b3340488e" /><Relationship Type="http://schemas.openxmlformats.org/officeDocument/2006/relationships/slide" Target="/ppt/slides/slide31.xml" Id="R70495a4266214dbd" /><Relationship Type="http://schemas.openxmlformats.org/officeDocument/2006/relationships/slide" Target="/ppt/slides/slide32.xml" Id="Rbdcc2c65a2804e1d" /><Relationship Type="http://schemas.openxmlformats.org/officeDocument/2006/relationships/slide" Target="/ppt/slides/slide33.xml" Id="Rd331e548bb4c44e2" /><Relationship Type="http://schemas.openxmlformats.org/officeDocument/2006/relationships/slide" Target="/ppt/slides/slide34.xml" Id="Ra7443eee761042a4" /><Relationship Type="http://schemas.openxmlformats.org/officeDocument/2006/relationships/slide" Target="/ppt/slides/slide35.xml" Id="R76647fa506bd4eac" /><Relationship Type="http://schemas.openxmlformats.org/officeDocument/2006/relationships/slide" Target="/ppt/slides/slide36.xml" Id="R8da747cb3c4e4781" /><Relationship Type="http://schemas.openxmlformats.org/officeDocument/2006/relationships/slide" Target="/ppt/slides/slide37.xml" Id="Rb981c63c500a4268" /><Relationship Type="http://schemas.openxmlformats.org/officeDocument/2006/relationships/slide" Target="/ppt/slides/slide38.xml" Id="R2e23a6a68ecb4b1b" /><Relationship Type="http://schemas.openxmlformats.org/officeDocument/2006/relationships/slide" Target="/ppt/slides/slide39.xml" Id="R366dba352bc54c39" /><Relationship Type="http://schemas.openxmlformats.org/officeDocument/2006/relationships/slide" Target="/ppt/slides/slide40.xml" Id="R0e865faaef3f4e7b" /><Relationship Type="http://schemas.openxmlformats.org/officeDocument/2006/relationships/slide" Target="/ppt/slides/slide41.xml" Id="R9bf28c76911a4b10" /><Relationship Type="http://schemas.openxmlformats.org/officeDocument/2006/relationships/slide" Target="/ppt/slides/slide42.xml" Id="R219e8e0970df45c9" /><Relationship Type="http://schemas.openxmlformats.org/officeDocument/2006/relationships/slide" Target="/ppt/slides/slide43.xml" Id="R4d873f5a47364cd5" /><Relationship Type="http://schemas.openxmlformats.org/officeDocument/2006/relationships/slide" Target="/ppt/slides/slide44.xml" Id="R59723feafa6442c3" /><Relationship Type="http://schemas.openxmlformats.org/officeDocument/2006/relationships/slide" Target="/ppt/slides/slide45.xml" Id="R82fddbdae5de4127" /><Relationship Type="http://schemas.openxmlformats.org/officeDocument/2006/relationships/slide" Target="/ppt/slides/slide46.xml" Id="R9315bf143c2e4c16" /><Relationship Type="http://schemas.openxmlformats.org/officeDocument/2006/relationships/slide" Target="/ppt/slides/slide47.xml" Id="Ra507a9b5e3aa4d24" /><Relationship Type="http://schemas.openxmlformats.org/officeDocument/2006/relationships/slide" Target="/ppt/slides/slide48.xml" Id="R04690ab1e92a4eff" /><Relationship Type="http://schemas.openxmlformats.org/officeDocument/2006/relationships/slide" Target="/ppt/slides/slide49.xml" Id="R35d06697102248ce" /><Relationship Type="http://schemas.openxmlformats.org/officeDocument/2006/relationships/slide" Target="/ppt/slides/slide50.xml" Id="R5f392d8f5d3d4dab" /><Relationship Type="http://schemas.openxmlformats.org/officeDocument/2006/relationships/slide" Target="/ppt/slides/slide51.xml" Id="R68f991a22cc445d6" /><Relationship Type="http://schemas.openxmlformats.org/officeDocument/2006/relationships/slide" Target="/ppt/slides/slide52.xml" Id="Ref7ee40731e74a96" /><Relationship Type="http://schemas.openxmlformats.org/officeDocument/2006/relationships/slide" Target="/ppt/slides/slide53.xml" Id="Rf73a09df318b4cf9" /><Relationship Type="http://schemas.openxmlformats.org/officeDocument/2006/relationships/slide" Target="/ppt/slides/slide54.xml" Id="R18baecc890dc41d7" /><Relationship Type="http://schemas.openxmlformats.org/officeDocument/2006/relationships/slide" Target="/ppt/slides/slide55.xml" Id="R6f2e2592050047a5" /><Relationship Type="http://schemas.openxmlformats.org/officeDocument/2006/relationships/slide" Target="/ppt/slides/slide56.xml" Id="Raf97d791b36e4290" /><Relationship Type="http://schemas.openxmlformats.org/officeDocument/2006/relationships/slide" Target="/ppt/slides/slide57.xml" Id="R61d59c6e21664404" /><Relationship Type="http://schemas.openxmlformats.org/officeDocument/2006/relationships/slide" Target="/ppt/slides/slide58.xml" Id="Rb6895157cab44095" /><Relationship Type="http://schemas.openxmlformats.org/officeDocument/2006/relationships/slide" Target="/ppt/slides/slide59.xml" Id="Rf16f123930814988" /><Relationship Type="http://schemas.openxmlformats.org/officeDocument/2006/relationships/slide" Target="/ppt/slides/slide60.xml" Id="R3acb1b44657d44f8" /><Relationship Type="http://schemas.openxmlformats.org/officeDocument/2006/relationships/slide" Target="/ppt/slides/slide61.xml" Id="R7f80586cac0c45ec" /><Relationship Type="http://schemas.openxmlformats.org/officeDocument/2006/relationships/slide" Target="/ppt/slides/slide62.xml" Id="Rcc3b3d0e4ef0466e" /><Relationship Type="http://schemas.openxmlformats.org/officeDocument/2006/relationships/slide" Target="/ppt/slides/slide63.xml" Id="R0bf0b1c51e84408a" /><Relationship Type="http://schemas.openxmlformats.org/officeDocument/2006/relationships/slide" Target="/ppt/slides/slide64.xml" Id="R8cd5dd56fdcd491c" /><Relationship Type="http://schemas.openxmlformats.org/officeDocument/2006/relationships/slide" Target="/ppt/slides/slide65.xml" Id="R309c3f6688cb4e7b" /><Relationship Type="http://schemas.openxmlformats.org/officeDocument/2006/relationships/slide" Target="/ppt/slides/slide66.xml" Id="Rc0ee20b6fd85422e" /><Relationship Type="http://schemas.openxmlformats.org/officeDocument/2006/relationships/slide" Target="/ppt/slides/slide67.xml" Id="R49f57dc98fde48d3" /><Relationship Type="http://schemas.openxmlformats.org/officeDocument/2006/relationships/slide" Target="/ppt/slides/slide68.xml" Id="R5d44a8c9a1564608" /><Relationship Type="http://schemas.openxmlformats.org/officeDocument/2006/relationships/slide" Target="/ppt/slides/slide69.xml" Id="R17c4dc5da70c472a" /><Relationship Type="http://schemas.openxmlformats.org/officeDocument/2006/relationships/slide" Target="/ppt/slides/slide70.xml" Id="R31996d87436d4491" /><Relationship Type="http://schemas.openxmlformats.org/officeDocument/2006/relationships/slide" Target="/ppt/slides/slide71.xml" Id="R346884ad5ce64869" /><Relationship Type="http://schemas.openxmlformats.org/officeDocument/2006/relationships/slide" Target="/ppt/slides/slide72.xml" Id="R6d1e8e70aebb4913" /><Relationship Type="http://schemas.openxmlformats.org/officeDocument/2006/relationships/slide" Target="/ppt/slides/slide73.xml" Id="Rc67dac6887634d10" /><Relationship Type="http://schemas.openxmlformats.org/officeDocument/2006/relationships/slide" Target="/ppt/slides/slide74.xml" Id="Rce4e6075d4c6418b" /><Relationship Type="http://schemas.openxmlformats.org/officeDocument/2006/relationships/slide" Target="/ppt/slides/slide75.xml" Id="R78af071851484446" /><Relationship Type="http://schemas.openxmlformats.org/officeDocument/2006/relationships/slide" Target="/ppt/slides/slide76.xml" Id="Rbcbaae29f4af4f4c" /><Relationship Type="http://schemas.openxmlformats.org/officeDocument/2006/relationships/slide" Target="/ppt/slides/slide77.xml" Id="R2cf5af4e5f9f40b2" /><Relationship Type="http://schemas.openxmlformats.org/officeDocument/2006/relationships/slide" Target="/ppt/slides/slide78.xml" Id="Rbfc8229bb9124780" /><Relationship Type="http://schemas.openxmlformats.org/officeDocument/2006/relationships/slide" Target="/ppt/slides/slide79.xml" Id="Rdee3bd2d3a3042ff" /><Relationship Type="http://schemas.openxmlformats.org/officeDocument/2006/relationships/slide" Target="/ppt/slides/slide80.xml" Id="R6b60c2682cea435a" /><Relationship Type="http://schemas.openxmlformats.org/officeDocument/2006/relationships/slide" Target="/ppt/slides/slide81.xml" Id="R22227388e788404f" /><Relationship Type="http://schemas.openxmlformats.org/officeDocument/2006/relationships/slide" Target="/ppt/slides/slide82.xml" Id="R5d2d354ea88e4a96" /><Relationship Type="http://schemas.openxmlformats.org/officeDocument/2006/relationships/slide" Target="/ppt/slides/slide83.xml" Id="Rb1317e49c83c42bd" /><Relationship Type="http://schemas.openxmlformats.org/officeDocument/2006/relationships/slide" Target="/ppt/slides/slide84.xml" Id="R437316e375c6485f" /><Relationship Type="http://schemas.openxmlformats.org/officeDocument/2006/relationships/slide" Target="/ppt/slides/slide85.xml" Id="R35676f0fe5a14d17" /><Relationship Type="http://schemas.openxmlformats.org/officeDocument/2006/relationships/slide" Target="/ppt/slides/slide86.xml" Id="Rf935aad889f04e4e" /><Relationship Type="http://schemas.openxmlformats.org/officeDocument/2006/relationships/slide" Target="/ppt/slides/slide87.xml" Id="Rbff4e03787c4477f" /><Relationship Type="http://schemas.openxmlformats.org/officeDocument/2006/relationships/slide" Target="/ppt/slides/slide88.xml" Id="R5e4501748f244613" /><Relationship Type="http://schemas.openxmlformats.org/officeDocument/2006/relationships/slide" Target="/ppt/slides/slide89.xml" Id="R15f836e6150c4580" /><Relationship Type="http://schemas.openxmlformats.org/officeDocument/2006/relationships/slide" Target="/ppt/slides/slide90.xml" Id="Rf2cb8aab9e88494b" /><Relationship Type="http://schemas.openxmlformats.org/officeDocument/2006/relationships/slide" Target="/ppt/slides/slide91.xml" Id="R3ed2214212b240bc" /><Relationship Type="http://schemas.openxmlformats.org/officeDocument/2006/relationships/slide" Target="/ppt/slides/slide92.xml" Id="Rcb250fd034084fe2" /><Relationship Type="http://schemas.openxmlformats.org/officeDocument/2006/relationships/slide" Target="/ppt/slides/slide93.xml" Id="Rf2ab3d54ac424631" /><Relationship Type="http://schemas.openxmlformats.org/officeDocument/2006/relationships/slide" Target="/ppt/slides/slide94.xml" Id="Rce514d9c92de432e" /><Relationship Type="http://schemas.openxmlformats.org/officeDocument/2006/relationships/slide" Target="/ppt/slides/slide95.xml" Id="R9a038b3e4d6045db" /><Relationship Type="http://schemas.openxmlformats.org/officeDocument/2006/relationships/slide" Target="/ppt/slides/slide96.xml" Id="Rfa6e7f8561ab40a6" /><Relationship Type="http://schemas.openxmlformats.org/officeDocument/2006/relationships/slide" Target="/ppt/slides/slide97.xml" Id="R41c7292ea4144b5a" /><Relationship Type="http://schemas.openxmlformats.org/officeDocument/2006/relationships/slide" Target="/ppt/slides/slide98.xml" Id="R3945b0a9dee044e6" /><Relationship Type="http://schemas.openxmlformats.org/officeDocument/2006/relationships/slide" Target="/ppt/slides/slide99.xml" Id="R0c341678668f4675" /><Relationship Type="http://schemas.openxmlformats.org/officeDocument/2006/relationships/slide" Target="/ppt/slides/slide100.xml" Id="Rdeffcd5f68a7474c" /><Relationship Type="http://schemas.openxmlformats.org/officeDocument/2006/relationships/slide" Target="/ppt/slides/slide101.xml" Id="R1e27435127404a09" /><Relationship Type="http://schemas.openxmlformats.org/officeDocument/2006/relationships/slide" Target="/ppt/slides/slide102.xml" Id="R4f6c88229d454393" /><Relationship Type="http://schemas.openxmlformats.org/officeDocument/2006/relationships/slide" Target="/ppt/slides/slide103.xml" Id="Ree42a1ff6e4449ff" /><Relationship Type="http://schemas.openxmlformats.org/officeDocument/2006/relationships/slide" Target="/ppt/slides/slide104.xml" Id="R7756edf5a2a14a14" /><Relationship Type="http://schemas.openxmlformats.org/officeDocument/2006/relationships/slide" Target="/ppt/slides/slide105.xml" Id="Rb2de42ccde854b86" /><Relationship Type="http://schemas.openxmlformats.org/officeDocument/2006/relationships/slide" Target="/ppt/slides/slide106.xml" Id="Rda1361ae150d4aa7" /><Relationship Type="http://schemas.openxmlformats.org/officeDocument/2006/relationships/slide" Target="/ppt/slides/slide107.xml" Id="R888e387b532a4045" /><Relationship Type="http://schemas.openxmlformats.org/officeDocument/2006/relationships/slide" Target="/ppt/slides/slide108.xml" Id="Reb1c3998d03742db" /><Relationship Type="http://schemas.openxmlformats.org/officeDocument/2006/relationships/slide" Target="/ppt/slides/slide109.xml" Id="R85203f124d3c434a" /><Relationship Type="http://schemas.openxmlformats.org/officeDocument/2006/relationships/slide" Target="/ppt/slides/slide110.xml" Id="R89985533db7b416d" /><Relationship Type="http://schemas.openxmlformats.org/officeDocument/2006/relationships/slide" Target="/ppt/slides/slide111.xml" Id="R25cc6d2d3a824e4b" /><Relationship Type="http://schemas.openxmlformats.org/officeDocument/2006/relationships/slide" Target="/ppt/slides/slide112.xml" Id="R7e65ea3f63674178" /><Relationship Type="http://schemas.openxmlformats.org/officeDocument/2006/relationships/slide" Target="/ppt/slides/slide113.xml" Id="R3b962f0b2ea74bfa" /><Relationship Type="http://schemas.openxmlformats.org/officeDocument/2006/relationships/slide" Target="/ppt/slides/slide114.xml" Id="Rba0fe2f69aff4749" /><Relationship Type="http://schemas.openxmlformats.org/officeDocument/2006/relationships/slide" Target="/ppt/slides/slide115.xml" Id="Rdcd075b956174816" /><Relationship Type="http://schemas.openxmlformats.org/officeDocument/2006/relationships/slide" Target="/ppt/slides/slide116.xml" Id="R3c2251565a464871" /><Relationship Type="http://schemas.openxmlformats.org/officeDocument/2006/relationships/slide" Target="/ppt/slides/slide117.xml" Id="Rb075f4b41db94642" /><Relationship Type="http://schemas.openxmlformats.org/officeDocument/2006/relationships/slide" Target="/ppt/slides/slide118.xml" Id="Rc341cb036cf049f2" /><Relationship Type="http://schemas.openxmlformats.org/officeDocument/2006/relationships/slide" Target="/ppt/slides/slide119.xml" Id="Rf58fb39a10834e4f" /><Relationship Type="http://schemas.openxmlformats.org/officeDocument/2006/relationships/slide" Target="/ppt/slides/slide120.xml" Id="R473d8740e77345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29c575dc8534ac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24ca744c9f14710" /><Relationship Type="http://schemas.openxmlformats.org/officeDocument/2006/relationships/notesMaster" Target="/ppt/notesMasters/notesMaster1.xml" Id="Rffd2d371d2464678" /></Relationships>
</file>

<file path=ppt/notesSlides/_rels/notesSlide2.xml.rels>&#65279;<?xml version="1.0" encoding="utf-8"?><Relationships xmlns="http://schemas.openxmlformats.org/package/2006/relationships"><Relationship Type="http://schemas.openxmlformats.org/officeDocument/2006/relationships/slide" Target="/ppt/slides/slide2.xml" Id="R73e893dec5794d52" /><Relationship Type="http://schemas.openxmlformats.org/officeDocument/2006/relationships/notesMaster" Target="/ppt/notesMasters/notesMaster1.xml" Id="R9981a8383f464bb6" /></Relationships>
</file>

<file path=ppt/notesSlides/_rels/notesSlide3.xml.rels>&#65279;<?xml version="1.0" encoding="utf-8"?><Relationships xmlns="http://schemas.openxmlformats.org/package/2006/relationships"><Relationship Type="http://schemas.openxmlformats.org/officeDocument/2006/relationships/slide" Target="/ppt/slides/slide3.xml" Id="R93cc265cf4e947ab" /><Relationship Type="http://schemas.openxmlformats.org/officeDocument/2006/relationships/notesMaster" Target="/ppt/notesMasters/notesMaster1.xml" Id="R531f6a39a263479e" /></Relationships>
</file>

<file path=ppt/notesSlides/_rels/notesSlide4.xml.rels>&#65279;<?xml version="1.0" encoding="utf-8"?><Relationships xmlns="http://schemas.openxmlformats.org/package/2006/relationships"><Relationship Type="http://schemas.openxmlformats.org/officeDocument/2006/relationships/slide" Target="/ppt/slides/slide4.xml" Id="Rafde6ad6e60e460f" /><Relationship Type="http://schemas.openxmlformats.org/officeDocument/2006/relationships/notesMaster" Target="/ppt/notesMasters/notesMaster1.xml" Id="R8f3559e06f7045a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3863713fb74483a" /><Relationship Type="http://schemas.openxmlformats.org/officeDocument/2006/relationships/notesMaster" Target="/ppt/notesMasters/notesMaster1.xml" Id="R3814a0c275764752" /></Relationships>
</file>

<file path=ppt/notesSlides/_rels/notesSlide6.xml.rels>&#65279;<?xml version="1.0" encoding="utf-8"?><Relationships xmlns="http://schemas.openxmlformats.org/package/2006/relationships"><Relationship Type="http://schemas.openxmlformats.org/officeDocument/2006/relationships/slide" Target="/ppt/slides/slide6.xml" Id="R5d7344e752a143a2" /><Relationship Type="http://schemas.openxmlformats.org/officeDocument/2006/relationships/notesMaster" Target="/ppt/notesMasters/notesMaster1.xml" Id="R2ccbc6da2d1747bf"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a1398421864b25" /><Relationship Type="http://schemas.openxmlformats.org/officeDocument/2006/relationships/notesMaster" Target="/ppt/notesMasters/notesMaster1.xml" Id="R74e49916a0234aa2" /></Relationships>
</file>

<file path=ppt/notesSlides/_rels/notesSlide8.xml.rels>&#65279;<?xml version="1.0" encoding="utf-8"?><Relationships xmlns="http://schemas.openxmlformats.org/package/2006/relationships"><Relationship Type="http://schemas.openxmlformats.org/officeDocument/2006/relationships/slide" Target="/ppt/slides/slide8.xml" Id="Rc9d94e33f4534740" /><Relationship Type="http://schemas.openxmlformats.org/officeDocument/2006/relationships/notesMaster" Target="/ppt/notesMasters/notesMaster1.xml" Id="Rfd2b62b2480f4fdf" /></Relationships>
</file>

<file path=ppt/notesSlides/_rels/notesSlide9.xml.rels>&#65279;<?xml version="1.0" encoding="utf-8"?><Relationships xmlns="http://schemas.openxmlformats.org/package/2006/relationships"><Relationship Type="http://schemas.openxmlformats.org/officeDocument/2006/relationships/slide" Target="/ppt/slides/slide9.xml" Id="R3d21651919134e75" /><Relationship Type="http://schemas.openxmlformats.org/officeDocument/2006/relationships/notesMaster" Target="/ppt/notesMasters/notesMaster1.xml" Id="Ra3729fab5b854e7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62fd95e429e4f93" /><Relationship Type="http://schemas.openxmlformats.org/officeDocument/2006/relationships/notesMaster" Target="/ppt/notesMasters/notesMaster1.xml" Id="R95ffe12c4f6346e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811328a54d141de" /><Relationship Type="http://schemas.openxmlformats.org/officeDocument/2006/relationships/notesMaster" Target="/ppt/notesMasters/notesMaster1.xml" Id="R7747795e7dc245a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1a8b716ea104e16" /><Relationship Type="http://schemas.openxmlformats.org/officeDocument/2006/relationships/notesMaster" Target="/ppt/notesMasters/notesMaster1.xml" Id="Rd767c67e6e03466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51e86fc6c174662" /><Relationship Type="http://schemas.openxmlformats.org/officeDocument/2006/relationships/notesMaster" Target="/ppt/notesMasters/notesMaster1.xml" Id="R562daf9a456349b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8239f75dd51493c" /><Relationship Type="http://schemas.openxmlformats.org/officeDocument/2006/relationships/notesMaster" Target="/ppt/notesMasters/notesMaster1.xml" Id="R8db43b7c47b1494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c1de4e6a2514923" /><Relationship Type="http://schemas.openxmlformats.org/officeDocument/2006/relationships/notesMaster" Target="/ppt/notesMasters/notesMaster1.xml" Id="Re805828a9c254d6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152980ddae24d95" /><Relationship Type="http://schemas.openxmlformats.org/officeDocument/2006/relationships/notesMaster" Target="/ppt/notesMasters/notesMaster1.xml" Id="R80bffdf59c65488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8c17382cf6d4f66" /><Relationship Type="http://schemas.openxmlformats.org/officeDocument/2006/relationships/notesMaster" Target="/ppt/notesMasters/notesMaster1.xml" Id="R8d52eb8ec78045c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d1de11db2694095" /><Relationship Type="http://schemas.openxmlformats.org/officeDocument/2006/relationships/notesMaster" Target="/ppt/notesMasters/notesMaster1.xml" Id="Rdc90fe4ba523450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bcac5ae25914a7a" /><Relationship Type="http://schemas.openxmlformats.org/officeDocument/2006/relationships/notesMaster" Target="/ppt/notesMasters/notesMaster1.xml" Id="R5206426fe7824db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a973ae0857f41bf" /><Relationship Type="http://schemas.openxmlformats.org/officeDocument/2006/relationships/notesMaster" Target="/ppt/notesMasters/notesMaster1.xml" Id="R0bc5b891fb434c0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4bb5b0f6d464ade" /><Relationship Type="http://schemas.openxmlformats.org/officeDocument/2006/relationships/notesMaster" Target="/ppt/notesMasters/notesMaster1.xml" Id="Rc7a9d39d891943e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bc7b91508954799" /><Relationship Type="http://schemas.openxmlformats.org/officeDocument/2006/relationships/notesMaster" Target="/ppt/notesMasters/notesMaster1.xml" Id="R63e1daa24d3748d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2df3fd27e8042b6" /><Relationship Type="http://schemas.openxmlformats.org/officeDocument/2006/relationships/notesMaster" Target="/ppt/notesMasters/notesMaster1.xml" Id="R8bb2cab4db4844e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ecca93aa52b414c" /><Relationship Type="http://schemas.openxmlformats.org/officeDocument/2006/relationships/notesMaster" Target="/ppt/notesMasters/notesMaster1.xml" Id="R18e95d21cc3442b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d69da3cb6f44f1b" /><Relationship Type="http://schemas.openxmlformats.org/officeDocument/2006/relationships/notesMaster" Target="/ppt/notesMasters/notesMaster1.xml" Id="R69c0330d7e394aa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bec6dfc43004fdd" /><Relationship Type="http://schemas.openxmlformats.org/officeDocument/2006/relationships/notesMaster" Target="/ppt/notesMasters/notesMaster1.xml" Id="R21563a503bef40b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a30647d6133420a" /><Relationship Type="http://schemas.openxmlformats.org/officeDocument/2006/relationships/notesMaster" Target="/ppt/notesMasters/notesMaster1.xml" Id="R35432d24637a4bd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dc241ffbdf749fe" /><Relationship Type="http://schemas.openxmlformats.org/officeDocument/2006/relationships/notesMaster" Target="/ppt/notesMasters/notesMaster1.xml" Id="Reac4d71b0b474cf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16049d75e4443a6" /><Relationship Type="http://schemas.openxmlformats.org/officeDocument/2006/relationships/notesMaster" Target="/ppt/notesMasters/notesMaster1.xml" Id="R53bbd72a721b406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d76388dce534309" /><Relationship Type="http://schemas.openxmlformats.org/officeDocument/2006/relationships/notesMaster" Target="/ppt/notesMasters/notesMaster1.xml" Id="R1b4b71f286e64ee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1289ecdf50846e3" /><Relationship Type="http://schemas.openxmlformats.org/officeDocument/2006/relationships/notesMaster" Target="/ppt/notesMasters/notesMaster1.xml" Id="R03d58c1028e648c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93c3ab8e087411a" /><Relationship Type="http://schemas.openxmlformats.org/officeDocument/2006/relationships/notesMaster" Target="/ppt/notesMasters/notesMaster1.xml" Id="R157b82b727a94a7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5e6acffc3cb4ea7" /><Relationship Type="http://schemas.openxmlformats.org/officeDocument/2006/relationships/notesMaster" Target="/ppt/notesMasters/notesMaster1.xml" Id="R90898e947a574c4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97874aac40c4c5a" /><Relationship Type="http://schemas.openxmlformats.org/officeDocument/2006/relationships/notesMaster" Target="/ppt/notesMasters/notesMaster1.xml" Id="Rcc32ce6fa5ec4dd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dcad03ea0d948ef" /><Relationship Type="http://schemas.openxmlformats.org/officeDocument/2006/relationships/notesMaster" Target="/ppt/notesMasters/notesMaster1.xml" Id="Re72d6afb5bec451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b22bd69cbc04504" /><Relationship Type="http://schemas.openxmlformats.org/officeDocument/2006/relationships/notesMaster" Target="/ppt/notesMasters/notesMaster1.xml" Id="Rcb9893327a76432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eff0a2ae65c4628" /><Relationship Type="http://schemas.openxmlformats.org/officeDocument/2006/relationships/notesMaster" Target="/ppt/notesMasters/notesMaster1.xml" Id="R02cf306909924c8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f1ec28e6ae54c0f" /><Relationship Type="http://schemas.openxmlformats.org/officeDocument/2006/relationships/notesMaster" Target="/ppt/notesMasters/notesMaster1.xml" Id="R0dd3e1f9351842c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26095408cf847f3" /><Relationship Type="http://schemas.openxmlformats.org/officeDocument/2006/relationships/notesMaster" Target="/ppt/notesMasters/notesMaster1.xml" Id="R964d7f26fa2143e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5f287cf490d4863" /><Relationship Type="http://schemas.openxmlformats.org/officeDocument/2006/relationships/notesMaster" Target="/ppt/notesMasters/notesMaster1.xml" Id="Ra896690069cf480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1d4c61328564cc5" /><Relationship Type="http://schemas.openxmlformats.org/officeDocument/2006/relationships/notesMaster" Target="/ppt/notesMasters/notesMaster1.xml" Id="R2ccab2f9c2994c5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3d56b7899ce40c8" /><Relationship Type="http://schemas.openxmlformats.org/officeDocument/2006/relationships/notesMaster" Target="/ppt/notesMasters/notesMaster1.xml" Id="Rd69e8a3f55f5477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8308a9511bd444d" /><Relationship Type="http://schemas.openxmlformats.org/officeDocument/2006/relationships/notesMaster" Target="/ppt/notesMasters/notesMaster1.xml" Id="Re175b87e79d84ae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edc4c24da20c4339" /><Relationship Type="http://schemas.openxmlformats.org/officeDocument/2006/relationships/notesMaster" Target="/ppt/notesMasters/notesMaster1.xml" Id="R3625f269b0374fe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aae1a7e1932545dc" /><Relationship Type="http://schemas.openxmlformats.org/officeDocument/2006/relationships/notesMaster" Target="/ppt/notesMasters/notesMaster1.xml" Id="R5078467007b34343"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c00c1f2f14f46eb" /><Relationship Type="http://schemas.openxmlformats.org/officeDocument/2006/relationships/notesMaster" Target="/ppt/notesMasters/notesMaster1.xml" Id="R245d1e52a2cb4326"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cd685706ec7a4bb9" /><Relationship Type="http://schemas.openxmlformats.org/officeDocument/2006/relationships/notesMaster" Target="/ppt/notesMasters/notesMaster1.xml" Id="Rbf007fd1fd3d40f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9e973c3022a941a2" /><Relationship Type="http://schemas.openxmlformats.org/officeDocument/2006/relationships/notesMaster" Target="/ppt/notesMasters/notesMaster1.xml" Id="R41d4aafa29664015"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444fcefbd1f246f6" /><Relationship Type="http://schemas.openxmlformats.org/officeDocument/2006/relationships/notesMaster" Target="/ppt/notesMasters/notesMaster1.xml" Id="R7efd265fffe047f0"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fab4b2e49c784988" /><Relationship Type="http://schemas.openxmlformats.org/officeDocument/2006/relationships/notesMaster" Target="/ppt/notesMasters/notesMaster1.xml" Id="Ra11d3f05313447f6"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cd5282cd8b4b4ac0" /><Relationship Type="http://schemas.openxmlformats.org/officeDocument/2006/relationships/notesMaster" Target="/ppt/notesMasters/notesMaster1.xml" Id="Rabb133d8797a4738"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5b22790601714a39" /><Relationship Type="http://schemas.openxmlformats.org/officeDocument/2006/relationships/notesMaster" Target="/ppt/notesMasters/notesMaster1.xml" Id="Re1405815891742aa"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bf43ca280fab4f32" /><Relationship Type="http://schemas.openxmlformats.org/officeDocument/2006/relationships/notesMaster" Target="/ppt/notesMasters/notesMaster1.xml" Id="R3ad692bec78943b4"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87a99108a9214646" /><Relationship Type="http://schemas.openxmlformats.org/officeDocument/2006/relationships/notesMaster" Target="/ppt/notesMasters/notesMaster1.xml" Id="R79acc2489b3a4825"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44cbf2a2b62b4d7d" /><Relationship Type="http://schemas.openxmlformats.org/officeDocument/2006/relationships/notesMaster" Target="/ppt/notesMasters/notesMaster1.xml" Id="Ra6de1fe1c0024f95"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2a9a51b397454afe" /><Relationship Type="http://schemas.openxmlformats.org/officeDocument/2006/relationships/notesMaster" Target="/ppt/notesMasters/notesMaster1.xml" Id="Rafb977d0a9bd4b10"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36d0237d7e734cb1" /><Relationship Type="http://schemas.openxmlformats.org/officeDocument/2006/relationships/notesMaster" Target="/ppt/notesMasters/notesMaster1.xml" Id="R08d8031c90774031"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a645e618c6544b8b" /><Relationship Type="http://schemas.openxmlformats.org/officeDocument/2006/relationships/notesMaster" Target="/ppt/notesMasters/notesMaster1.xml" Id="R9db777221d384407"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f62b361264f44a37" /><Relationship Type="http://schemas.openxmlformats.org/officeDocument/2006/relationships/notesMaster" Target="/ppt/notesMasters/notesMaster1.xml" Id="Raa964843575a4bed"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8dec47062fe74937" /><Relationship Type="http://schemas.openxmlformats.org/officeDocument/2006/relationships/notesMaster" Target="/ppt/notesMasters/notesMaster1.xml" Id="R597756cf38cd467c"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d5deab30ec07432f" /><Relationship Type="http://schemas.openxmlformats.org/officeDocument/2006/relationships/notesMaster" Target="/ppt/notesMasters/notesMaster1.xml" Id="R75f838e5736e4c36"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3f1db39c3b364a56" /><Relationship Type="http://schemas.openxmlformats.org/officeDocument/2006/relationships/notesMaster" Target="/ppt/notesMasters/notesMaster1.xml" Id="Rb2e3dc8b99484ae0"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e7094230dd914f9e" /><Relationship Type="http://schemas.openxmlformats.org/officeDocument/2006/relationships/notesMaster" Target="/ppt/notesMasters/notesMaster1.xml" Id="Rd9338ea3c41c4aab"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49df495345c543a6" /><Relationship Type="http://schemas.openxmlformats.org/officeDocument/2006/relationships/notesMaster" Target="/ppt/notesMasters/notesMaster1.xml" Id="R3d0b98ef55d04576"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6eef4df678ae4169" /><Relationship Type="http://schemas.openxmlformats.org/officeDocument/2006/relationships/notesMaster" Target="/ppt/notesMasters/notesMaster1.xml" Id="R2d32234aa09d47fa"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2c64390a2bf64e0b" /><Relationship Type="http://schemas.openxmlformats.org/officeDocument/2006/relationships/notesMaster" Target="/ppt/notesMasters/notesMaster1.xml" Id="Rca7484061dd246e5"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324b9e9ff8644411" /><Relationship Type="http://schemas.openxmlformats.org/officeDocument/2006/relationships/notesMaster" Target="/ppt/notesMasters/notesMaster1.xml" Id="R391cdaf362424387"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c1e7686846474bfd" /><Relationship Type="http://schemas.openxmlformats.org/officeDocument/2006/relationships/notesMaster" Target="/ppt/notesMasters/notesMaster1.xml" Id="Rcb6b8643b82d49d8"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8d393dbbad724eb2" /><Relationship Type="http://schemas.openxmlformats.org/officeDocument/2006/relationships/notesMaster" Target="/ppt/notesMasters/notesMaster1.xml" Id="Rec96e2be3adb4f7a"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1e9b058d7df847a1" /><Relationship Type="http://schemas.openxmlformats.org/officeDocument/2006/relationships/notesMaster" Target="/ppt/notesMasters/notesMaster1.xml" Id="Rb6b73d294aa84e68"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a38116eaa3a64809" /><Relationship Type="http://schemas.openxmlformats.org/officeDocument/2006/relationships/notesMaster" Target="/ppt/notesMasters/notesMaster1.xml" Id="Rbf6ddef81bfb48db"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9cfc2a13be3e4027" /><Relationship Type="http://schemas.openxmlformats.org/officeDocument/2006/relationships/notesMaster" Target="/ppt/notesMasters/notesMaster1.xml" Id="R62f19850f380483c"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c9d006ab87624718" /><Relationship Type="http://schemas.openxmlformats.org/officeDocument/2006/relationships/notesMaster" Target="/ppt/notesMasters/notesMaster1.xml" Id="R58a7c778fc7c4a2b"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93480af5255b4e16" /><Relationship Type="http://schemas.openxmlformats.org/officeDocument/2006/relationships/notesMaster" Target="/ppt/notesMasters/notesMaster1.xml" Id="R6529e6f44d3a49c5"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d79849371cc14426" /><Relationship Type="http://schemas.openxmlformats.org/officeDocument/2006/relationships/notesMaster" Target="/ppt/notesMasters/notesMaster1.xml" Id="R0e852702634b466e"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4cd2064b2fd44234" /><Relationship Type="http://schemas.openxmlformats.org/officeDocument/2006/relationships/notesMaster" Target="/ppt/notesMasters/notesMaster1.xml" Id="Rf9b30280d8544076"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beb75323efb54afa" /><Relationship Type="http://schemas.openxmlformats.org/officeDocument/2006/relationships/notesMaster" Target="/ppt/notesMasters/notesMaster1.xml" Id="R31cb22c60b67440f"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9b6e729cccd344f1" /><Relationship Type="http://schemas.openxmlformats.org/officeDocument/2006/relationships/notesMaster" Target="/ppt/notesMasters/notesMaster1.xml" Id="R7c519df013f844ed"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13573bd5233448f8" /><Relationship Type="http://schemas.openxmlformats.org/officeDocument/2006/relationships/notesMaster" Target="/ppt/notesMasters/notesMaster1.xml" Id="Rb5927c1b58704a8b"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2ed1abe0a5ee484a" /><Relationship Type="http://schemas.openxmlformats.org/officeDocument/2006/relationships/notesMaster" Target="/ppt/notesMasters/notesMaster1.xml" Id="R230074e2938943fd"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15eb84faaece42bf" /><Relationship Type="http://schemas.openxmlformats.org/officeDocument/2006/relationships/notesMaster" Target="/ppt/notesMasters/notesMaster1.xml" Id="R615fb1e74e5644e0"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0f3a74a3ec1c4878" /><Relationship Type="http://schemas.openxmlformats.org/officeDocument/2006/relationships/notesMaster" Target="/ppt/notesMasters/notesMaster1.xml" Id="Rdc745312d8c741b4"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68f620d7ee974f5c" /><Relationship Type="http://schemas.openxmlformats.org/officeDocument/2006/relationships/notesMaster" Target="/ppt/notesMasters/notesMaster1.xml" Id="R92492902af894308"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ee4b5d8b9c8e446c" /><Relationship Type="http://schemas.openxmlformats.org/officeDocument/2006/relationships/notesMaster" Target="/ppt/notesMasters/notesMaster1.xml" Id="R463b2edf37be4876"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007bb92d63744a24" /><Relationship Type="http://schemas.openxmlformats.org/officeDocument/2006/relationships/notesMaster" Target="/ppt/notesMasters/notesMaster1.xml" Id="Red16eee4ec084200"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68e8c13c910b442e" /><Relationship Type="http://schemas.openxmlformats.org/officeDocument/2006/relationships/notesMaster" Target="/ppt/notesMasters/notesMaster1.xml" Id="Re67685146c434028"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4d18f12ca627499a" /><Relationship Type="http://schemas.openxmlformats.org/officeDocument/2006/relationships/notesMaster" Target="/ppt/notesMasters/notesMaster1.xml" Id="R69a5a546176a4fbc"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67b7bc56da384b1e" /><Relationship Type="http://schemas.openxmlformats.org/officeDocument/2006/relationships/notesMaster" Target="/ppt/notesMasters/notesMaster1.xml" Id="R96e809840ef54277"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6e4cdb1e07464f09" /><Relationship Type="http://schemas.openxmlformats.org/officeDocument/2006/relationships/notesMaster" Target="/ppt/notesMasters/notesMaster1.xml" Id="R446278ae4a9a4827"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80693b7539134949" /><Relationship Type="http://schemas.openxmlformats.org/officeDocument/2006/relationships/notesMaster" Target="/ppt/notesMasters/notesMaster1.xml" Id="Re6059d3dfa704921"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e8b033cf3bbc4a6c" /><Relationship Type="http://schemas.openxmlformats.org/officeDocument/2006/relationships/notesMaster" Target="/ppt/notesMasters/notesMaster1.xml" Id="Rd53be529faa54b6c"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1e6eebc268e94e20" /><Relationship Type="http://schemas.openxmlformats.org/officeDocument/2006/relationships/notesMaster" Target="/ppt/notesMasters/notesMaster1.xml" Id="Rf8b075d585434598"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069e43dfb1aa4d7b" /><Relationship Type="http://schemas.openxmlformats.org/officeDocument/2006/relationships/notesMaster" Target="/ppt/notesMasters/notesMaster1.xml" Id="R6bc993afb6844180"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d1e637f2692b450d" /><Relationship Type="http://schemas.openxmlformats.org/officeDocument/2006/relationships/notesMaster" Target="/ppt/notesMasters/notesMaster1.xml" Id="R82963358d43f4b99"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0c6e9e279f024fa3" /><Relationship Type="http://schemas.openxmlformats.org/officeDocument/2006/relationships/notesMaster" Target="/ppt/notesMasters/notesMaster1.xml" Id="R95e517bf68a54d14"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6ca21102da704114" /><Relationship Type="http://schemas.openxmlformats.org/officeDocument/2006/relationships/notesMaster" Target="/ppt/notesMasters/notesMaster1.xml" Id="R00f0adfabbd64c2a"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7b051dabcc33425d" /><Relationship Type="http://schemas.openxmlformats.org/officeDocument/2006/relationships/notesMaster" Target="/ppt/notesMasters/notesMaster1.xml" Id="Ra36ca3dca07f43a7"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f13ee049144f4ca2" /><Relationship Type="http://schemas.openxmlformats.org/officeDocument/2006/relationships/notesMaster" Target="/ppt/notesMasters/notesMaster1.xml" Id="Rf99c25b2484d4f3f"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00881b2ee8584776" /><Relationship Type="http://schemas.openxmlformats.org/officeDocument/2006/relationships/notesMaster" Target="/ppt/notesMasters/notesMaster1.xml" Id="R7c4eaeb2eed24054"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4b3729c2ae8d469e" /><Relationship Type="http://schemas.openxmlformats.org/officeDocument/2006/relationships/notesMaster" Target="/ppt/notesMasters/notesMaster1.xml" Id="R0759b239c5574500"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be637cedcf5747af" /><Relationship Type="http://schemas.openxmlformats.org/officeDocument/2006/relationships/notesMaster" Target="/ppt/notesMasters/notesMaster1.xml" Id="Rbe8db12bc2144ec3"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d8e7a2133f594726" /><Relationship Type="http://schemas.openxmlformats.org/officeDocument/2006/relationships/notesMaster" Target="/ppt/notesMasters/notesMaster1.xml" Id="Rfa71b6441ecc464e"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4c9940db76d24236" /><Relationship Type="http://schemas.openxmlformats.org/officeDocument/2006/relationships/notesMaster" Target="/ppt/notesMasters/notesMaster1.xml" Id="R5e635c2e56dc45e9"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f48d6c629a2a45f4" /><Relationship Type="http://schemas.openxmlformats.org/officeDocument/2006/relationships/notesMaster" Target="/ppt/notesMasters/notesMaster1.xml" Id="R86b94ec47f174017"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a839cdcc14ac4926" /><Relationship Type="http://schemas.openxmlformats.org/officeDocument/2006/relationships/notesMaster" Target="/ppt/notesMasters/notesMaster1.xml" Id="Rb93bd9c0f89648d7"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f25ae4f167a443fc" /><Relationship Type="http://schemas.openxmlformats.org/officeDocument/2006/relationships/notesMaster" Target="/ppt/notesMasters/notesMaster1.xml" Id="R6aef642b36e24180"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caef2cc367744e4f" /><Relationship Type="http://schemas.openxmlformats.org/officeDocument/2006/relationships/notesMaster" Target="/ppt/notesMasters/notesMaster1.xml" Id="Rc5c563cf7bb149fc"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904efb537be14fde" /><Relationship Type="http://schemas.openxmlformats.org/officeDocument/2006/relationships/notesMaster" Target="/ppt/notesMasters/notesMaster1.xml" Id="R8063c22795f84fb3"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5eaae1905cf245f8" /><Relationship Type="http://schemas.openxmlformats.org/officeDocument/2006/relationships/notesMaster" Target="/ppt/notesMasters/notesMaster1.xml" Id="R611fd2804dc146b2"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c95c0a6296dc4dcc" /><Relationship Type="http://schemas.openxmlformats.org/officeDocument/2006/relationships/notesMaster" Target="/ppt/notesMasters/notesMaster1.xml" Id="R72b41d8dfd734da3"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b7f6b8f371584535" /><Relationship Type="http://schemas.openxmlformats.org/officeDocument/2006/relationships/notesMaster" Target="/ppt/notesMasters/notesMaster1.xml" Id="Rd483f378a43e4330"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72fc8c40587a42dd" /><Relationship Type="http://schemas.openxmlformats.org/officeDocument/2006/relationships/notesMaster" Target="/ppt/notesMasters/notesMaster1.xml" Id="R14b50f27111c42a5"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5221731f3ae8477d" /><Relationship Type="http://schemas.openxmlformats.org/officeDocument/2006/relationships/notesMaster" Target="/ppt/notesMasters/notesMaster1.xml" Id="R1ba7ab5468b74362"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c77ab102f98e4f10" /><Relationship Type="http://schemas.openxmlformats.org/officeDocument/2006/relationships/notesMaster" Target="/ppt/notesMasters/notesMaster1.xml" Id="R01e62d1df7ab4cfc"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95460180f1b64b0c" /><Relationship Type="http://schemas.openxmlformats.org/officeDocument/2006/relationships/notesMaster" Target="/ppt/notesMasters/notesMaster1.xml" Id="R45b2d096a2bd4770"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77f32e58352740cb" /><Relationship Type="http://schemas.openxmlformats.org/officeDocument/2006/relationships/notesMaster" Target="/ppt/notesMasters/notesMaster1.xml" Id="Rf57013e8b9704b87" /></Relationships>
</file>

<file path=ppt/notesSlides/_rels/notesSlide117.xml.rels>&#65279;<?xml version="1.0" encoding="utf-8"?><Relationships xmlns="http://schemas.openxmlformats.org/package/2006/relationships"><Relationship Type="http://schemas.openxmlformats.org/officeDocument/2006/relationships/slide" Target="/ppt/slides/slide117.xml" Id="Rc19b8489da3944db" /><Relationship Type="http://schemas.openxmlformats.org/officeDocument/2006/relationships/notesMaster" Target="/ppt/notesMasters/notesMaster1.xml" Id="R4001b0ff62fb4e56" /></Relationships>
</file>

<file path=ppt/notesSlides/_rels/notesSlide118.xml.rels>&#65279;<?xml version="1.0" encoding="utf-8"?><Relationships xmlns="http://schemas.openxmlformats.org/package/2006/relationships"><Relationship Type="http://schemas.openxmlformats.org/officeDocument/2006/relationships/slide" Target="/ppt/slides/slide118.xml" Id="R9ac054ac993a4017" /><Relationship Type="http://schemas.openxmlformats.org/officeDocument/2006/relationships/notesMaster" Target="/ppt/notesMasters/notesMaster1.xml" Id="Rc240aee3996f4bfb" /></Relationships>
</file>

<file path=ppt/notesSlides/_rels/notesSlide119.xml.rels>&#65279;<?xml version="1.0" encoding="utf-8"?><Relationships xmlns="http://schemas.openxmlformats.org/package/2006/relationships"><Relationship Type="http://schemas.openxmlformats.org/officeDocument/2006/relationships/slide" Target="/ppt/slides/slide119.xml" Id="R4c2dd8c7067d43c5" /><Relationship Type="http://schemas.openxmlformats.org/officeDocument/2006/relationships/notesMaster" Target="/ppt/notesMasters/notesMaster1.xml" Id="Rd12149892dcd4f49" /></Relationships>
</file>

<file path=ppt/notesSlides/_rels/notesSlide120.xml.rels>&#65279;<?xml version="1.0" encoding="utf-8"?><Relationships xmlns="http://schemas.openxmlformats.org/package/2006/relationships"><Relationship Type="http://schemas.openxmlformats.org/officeDocument/2006/relationships/slide" Target="/ppt/slides/slide120.xml" Id="R1695f33478f14785" /><Relationship Type="http://schemas.openxmlformats.org/officeDocument/2006/relationships/notesMaster" Target="/ppt/notesMasters/notesMaster1.xml" Id="R5acb40ff40e7404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Einsatz: Unterrichtspräsentation für 4. Klasse, sechs Themen zu je fünf UE. Ein Thema beginnt jeweils mit Ziel und Bild, danach Materialkarte, je Arbeitsblatt Bildschirmmodell, Klickanleitung, Übungsfolie und Ergebnisrunde. Eigener Laptop, M365 im Browser und OneDrive. Schulstart-Karte vor Einsatz ausfüllen. Lösungen und Hilfen stehen in den Referentennotizen. Die Bildbeispiele sind generierte Illustrationen, keine tatsächlichen Schülerarbeiten. Praktische Aufgaben benötigen die im Arbeitsheft angegebenen Geräte und Programme.</a:t>
            </a:r>
          </a:p>
          <a:p xmlns:a="http://schemas.openxmlformats.org/drawingml/2006/main">
            <a:r>
              <a:t>Die Unterrichtserprobung der Erstfassung steht aus.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Thematitel entsprechen Arbeitsheft und Website. Startfolien: 1: Die App unter der Lupe, 2: KI im Entscheidungscheck, 3: Daten sicher übertragen und sichern, 4: Eine Anwendung für den Alltag, 5: Wirklichkeit wird gestaltet, 6: Digital mitentscheiden. Je Thema 5 Unterrichtseinheiten. Zusätzliche Zeit für Diagnose, Übung und Vertiefung vorsehen.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4K3: bei der Auswahl von Social Media bedenken, welchen Einfluss die Interessen von Unternehmen auf das eigene Welt- und Selbstbild haben.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Orientierung: Der fiktive Appfall ermöglicht eine Analyse ohne Kontoeröffnung oder reale Profilbeobachtung. Verknüpfen Sie die sichtbare Gestaltung mit Datenzwecken und Interessen. Rechtsfragen werden anhand der bereitgestellten Rechtskarte eingeordnet, ohne individuelle Rechtsberatung zu simulieren.</a:t>
            </a:r>
          </a:p>
          <a:p xmlns:a="http://schemas.openxmlformats.org/drawingml/2006/main">
            <a:r>
              <a:t>Vorbereitung: Fallkarte TrendMix und Rechtskarte bereitstellen. Prüfraster mit den Spalten Befund, offene Frage und Empfehlung vorbereiten. Keine realen Appkonten untersuchen. Auf jedem Laptop den gezeigten Weg prüfen; Ordner Digitale_Grundbildung/Klasse_4/01_Appakte vorbereiten. Datei K4_Appakte_Kennung verwenden. Bei Abweichungen Menübezeichnung auf der Schulstart-Karte notieren.</a:t>
            </a:r>
          </a:p>
          <a:p xmlns:a="http://schemas.openxmlformats.org/drawingml/2006/main">
            <a:r>
              <a:t>Erste Unterrichtseinheit: 0–5 Alltagssituation und ersten Versuch gemeinsam lesen. Zeichne einen großen Knopf „Alle erlauben“ und daneben klein „Auswahl ändern“. Tauscht die Zeichnungen. Welche Entscheidung fällt leichter, und wie könnte eine gleich verständliche Auswahl aussehen?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Datentabelle mit bekannten Angaben und ausdrücklich offenen Fragen.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4K3: bei der Auswahl von Social Media bedenken, welchen Einfluss die Interessen von Unternehmen auf das eigene Welt- und Selbstbild haben.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Ziel: Du analysierst Datenspuren, Voreinstellungen und wirtschaftliche Interessen.</a:t>
            </a:r>
          </a:p>
          <a:p xmlns:a="http://schemas.openxmlformats.org/drawingml/2006/main">
            <a:r>
              <a:t>Endprodukt: Eine höchstens vierseitige App-Akte als PDF mit Befunden und Schutzentscheidungen.</a:t>
            </a:r>
          </a:p>
          <a:p xmlns:a="http://schemas.openxmlformats.org/drawingml/2006/main">
            <a:r>
              <a:t>Vorbereitung: Eigener Laptop, Internetzugang und Microsoft 365 im Browser mit dem von der Schule bereitgestellten Konto. Gezeigter Geräteweg: Windows 11.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4K3: bei der Auswahl von Social Media bedenken, welchen Einfluss die Interessen von Unternehmen auf das eigene Welt- und Selbstbild haben.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Vollständige Materialkarte: Fiktive App „TrendMix“: Sie bietet Kurzbeiträge, speichert angeklickte Kategorien und Nutzungszeiten und finanziert sich durch Werbung. Standortfreigabe ist voreingestellt, aber für das Lesen der Beiträge nicht nötig. Die Schaltfläche „Alle erlauben“ ist groß; „Auswahl ändern“ steht klein darunter. Ein erfundener Datensatz zeigt: Konto X klickt abends oft Sportbeiträge und sieht Werbung für Sportschuhe. Weitere Aussagen über X sind nicht belegt. Niemals echte Konten untersuchen.</a:t>
            </a:r>
          </a:p>
          <a:p xmlns:a="http://schemas.openxmlformats.org/drawingml/2006/main">
            <a:r>
              <a:t>Geräte und Programme: Eigener Laptop, Internetzugang und Microsoft 365 im Browser mit dem von der Schule bereitgestellten Konto. Gezeigter Geräteweg: Windows 11.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DGB-K4-P01-AB01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01_Appakte. Öffne deine Themen-Datei oder erstelle sie über Neu &gt; Word-Dokument.</a:t>
            </a:r>
          </a:p>
          <a:p xmlns:a="http://schemas.openxmlformats.org/drawingml/2006/main">
            <a:r>
              <a:t>2. Schreibe die Überschrift „Daten und Zweck“. Markiere sie und wähle Start &gt; Formatvorlagen &gt; Überschrift 1.</a:t>
            </a:r>
          </a:p>
          <a:p xmlns:a="http://schemas.openxmlformats.org/drawingml/2006/main">
            <a:r>
              <a:t>3. Beginne mit dem Beispiel: „Standort: fürs Lesen nicht nötig“.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K4_Appakte_Kennung;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Interessenprofil plausibel, Beruf oder Gesundheit nicht ableitbar; unnötiger Standortzugriff wird hinterfragt.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DGB-K4-P01-AB01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01_Appakte. Öffne deine Themen-Datei oder erstelle sie über Neu &gt; Word-Dokument.</a:t>
            </a:r>
          </a:p>
          <a:p xmlns:a="http://schemas.openxmlformats.org/drawingml/2006/main">
            <a:r>
              <a:t>2. Schreibe die Überschrift „Daten und Zweck“. Markiere sie und wähle Start &gt; Formatvorlagen &gt; Überschrift 1.</a:t>
            </a:r>
          </a:p>
          <a:p xmlns:a="http://schemas.openxmlformats.org/drawingml/2006/main">
            <a:r>
              <a:t>3. Beginne mit dem Beispiel: „Standort: fürs Lesen nicht nötig“.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K4_Appakte_Kennung;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Interessenprofil plausibel, Beruf oder Gesundheit nicht ableitbar; unnötiger Standortzugriff wird hinterfragt.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DGB-K4-P01-AB01</a:t>
            </a:r>
          </a:p>
          <a:p xmlns:a="http://schemas.openxmlformats.org/drawingml/2006/main">
            <a:r>
              <a:t>Auftrag A: Erstelle eine Tabelle zu Datenart, angegebenem Zweck und Erforderlichkeit im Fall. Trenne ausdrücklich bekannte Angaben von offenen Fragen.</a:t>
            </a:r>
          </a:p>
          <a:p xmlns:a="http://schemas.openxmlformats.org/drawingml/2006/main">
            <a:r>
              <a:t>Auftrag B: Leite zwei mögliche Risiken der Verknüpfung ab. Kennzeichne sie als mögliche Folgen, nicht als bewiesene Eigenschaften von Konto X.</a:t>
            </a:r>
          </a:p>
          <a:p xmlns:a="http://schemas.openxmlformats.org/drawingml/2006/main">
            <a:r>
              <a:t>Erwartungshorizont: Interessenprofil plausibel, Beruf oder Gesundheit nicht ableitbar; unnötiger Standortzugriff wird hinterfragt.</a:t>
            </a:r>
          </a:p>
          <a:p xmlns:a="http://schemas.openxmlformats.org/drawingml/2006/main">
            <a:r>
              <a:t>Hilfe: Ein Klick ist ein Beobachtungsdatum, eine Eigenschaft der Person ist eine Interpretation.</a:t>
            </a:r>
          </a:p>
          <a:p xmlns:a="http://schemas.openxmlformats.org/drawingml/2006/main">
            <a:r>
              <a:t>Reflexion: Welche Aussage wäre trotz vieler Daten unzulässig voreilig?</a:t>
            </a:r>
          </a:p>
          <a:p xmlns:a="http://schemas.openxmlformats.org/drawingml/2006/main">
            <a:r>
              <a:t>Erweiterung: Entwirf eine Datenkombination, die das Risiko erhöht, ohne reale Personen zu verwenden.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4K3: bei der Auswahl von Social Media bedenken, welchen Einfluss die Interessen von Unternehmen auf das eigene Welt- und Selbstbild haben.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DGB-K4-P01-AB02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01_Appakte. Öffne deine Themen-Datei oder erstelle sie über Neu &gt; Word-Dokument.</a:t>
            </a:r>
          </a:p>
          <a:p xmlns:a="http://schemas.openxmlformats.org/drawingml/2006/main">
            <a:r>
              <a:t>2. Schreibe die Überschrift „Interessen und Selbstbild“. Markiere sie und wähle Start &gt; Formatvorlagen &gt; Überschrift 1.</a:t>
            </a:r>
          </a:p>
          <a:p xmlns:a="http://schemas.openxmlformats.org/drawingml/2006/main">
            <a:r>
              <a:t>3. Beginne mit dem Beispiel: „Werbung finanziert das Angebot.“.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K4_Appakte_Kennung;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Geschäftsinteresse und Darstellung werden verknüpft, Wirkung nicht als zwangsläufig behauptet; Gegenentwurf konkret.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4K3: bei der Auswahl von Social Media bedenken, welchen Einfluss die Interessen von Unternehmen auf das eigene Welt- und Selbstbild haben.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DGB-K4-P01-AB02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01_Appakte. Öffne deine Themen-Datei oder erstelle sie über Neu &gt; Word-Dokument.</a:t>
            </a:r>
          </a:p>
          <a:p xmlns:a="http://schemas.openxmlformats.org/drawingml/2006/main">
            <a:r>
              <a:t>2. Schreibe die Überschrift „Interessen und Selbstbild“. Markiere sie und wähle Start &gt; Formatvorlagen &gt; Überschrift 1.</a:t>
            </a:r>
          </a:p>
          <a:p xmlns:a="http://schemas.openxmlformats.org/drawingml/2006/main">
            <a:r>
              <a:t>3. Beginne mit dem Beispiel: „Werbung finanziert das Angebot.“.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K4_Appakte_Kennung;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Geschäftsinteresse und Darstellung werden verknüpft, Wirkung nicht als zwangsläufig behauptet; Gegenentwurf konkret.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4K3: bei der Auswahl von Social Media bedenken, welchen Einfluss die Interessen von Unternehmen auf das eigene Welt- und Selbstbild haben.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DGB-K4-P01-AB02</a:t>
            </a:r>
          </a:p>
          <a:p xmlns:a="http://schemas.openxmlformats.org/drawingml/2006/main">
            <a:r>
              <a:t>Auftrag A: Erkläre, wie Werbung und die Auswahl von Beiträgen zusammenhängen können. Beschreibe einen möglichen Einfluss auf Welt- oder Selbstbild.</a:t>
            </a:r>
          </a:p>
          <a:p xmlns:a="http://schemas.openxmlformats.org/drawingml/2006/main">
            <a:r>
              <a:t>Auftrag B: Entwirf eine alternative Auswahl, die verschiedene Perspektiven sichtbar macht und stereotype Rollenbilder durchbricht.</a:t>
            </a:r>
          </a:p>
          <a:p xmlns:a="http://schemas.openxmlformats.org/drawingml/2006/main">
            <a:r>
              <a:t>Erwartungshorizont: Geschäftsinteresse und Darstellung werden verknüpft, Wirkung nicht als zwangsläufig behauptet; Gegenentwurf konkret.</a:t>
            </a:r>
          </a:p>
          <a:p xmlns:a="http://schemas.openxmlformats.org/drawingml/2006/main">
            <a:r>
              <a:t>Hilfe: Frage, welche Lebensweisen der Feed sichtbar macht und welche fehlen.</a:t>
            </a:r>
          </a:p>
          <a:p xmlns:a="http://schemas.openxmlformats.org/drawingml/2006/main">
            <a:r>
              <a:t>Reflexion: Was könnte eine vielfältigere Auswahl verändern?</a:t>
            </a:r>
          </a:p>
          <a:p xmlns:a="http://schemas.openxmlformats.org/drawingml/2006/main">
            <a:r>
              <a:t>Erweiterung: Formuliere eine transparente Erklärung für Empfehlungen.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DGB-K4-P01-AB03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01_Appakte. Öffne deine Themen-Datei oder erstelle sie über Neu &gt; Word-Dokument.</a:t>
            </a:r>
          </a:p>
          <a:p xmlns:a="http://schemas.openxmlformats.org/drawingml/2006/main">
            <a:r>
              <a:t>2. Schreibe die Überschrift „Voreinstellungen verändern“. Markiere sie und wähle Start &gt; Formatvorlagen &gt; Überschrift 1.</a:t>
            </a:r>
          </a:p>
          <a:p xmlns:a="http://schemas.openxmlformats.org/drawingml/2006/main">
            <a:r>
              <a:t>3. Beginne mit dem Beispiel: „Beide Optionen gleich lesbar“.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K4_Appakte_Kennung;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Datensparsame Voreinstellung, verständliche Auswahl, keine irreführende Gleichsetzung von Zustimmen und Fortfahren.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DGB-K4-P01-AB03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01_Appakte. Öffne deine Themen-Datei oder erstelle sie über Neu &gt; Word-Dokument.</a:t>
            </a:r>
          </a:p>
          <a:p xmlns:a="http://schemas.openxmlformats.org/drawingml/2006/main">
            <a:r>
              <a:t>2. Schreibe die Überschrift „Voreinstellungen verändern“. Markiere sie und wähle Start &gt; Formatvorlagen &gt; Überschrift 1.</a:t>
            </a:r>
          </a:p>
          <a:p xmlns:a="http://schemas.openxmlformats.org/drawingml/2006/main">
            <a:r>
              <a:t>3. Beginne mit dem Beispiel: „Beide Optionen gleich lesbar“.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K4_Appakte_Kennung;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Datensparsame Voreinstellung, verständliche Auswahl, keine irreführende Gleichsetzung von Zustimmen und Fortfahren.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DGB-K4-P01-AB03</a:t>
            </a:r>
          </a:p>
          <a:p xmlns:a="http://schemas.openxmlformats.org/drawingml/2006/main">
            <a:r>
              <a:t>Auftrag A: Analysiere die beiden Schaltflächen und den Standortstandard. Beschreibe, wie Gestaltung die Entscheidung lenkt.</a:t>
            </a:r>
          </a:p>
          <a:p xmlns:a="http://schemas.openxmlformats.org/drawingml/2006/main">
            <a:r>
              <a:t>Auftrag B: Zeichne eine faire Alternative mit gleich verständlichen Optionen. Formuliere drei Schutzentscheidungen für Nutzende.</a:t>
            </a:r>
          </a:p>
          <a:p xmlns:a="http://schemas.openxmlformats.org/drawingml/2006/main">
            <a:r>
              <a:t>Erwartungshorizont: Datensparsame Voreinstellung, verständliche Auswahl, keine irreführende Gleichsetzung von Zustimmen und Fortfahren.</a:t>
            </a:r>
          </a:p>
          <a:p xmlns:a="http://schemas.openxmlformats.org/drawingml/2006/main">
            <a:r>
              <a:t>Hilfe: Schutz kann auch heißen, einen Dienst nicht zu nutzen.</a:t>
            </a:r>
          </a:p>
          <a:p xmlns:a="http://schemas.openxmlformats.org/drawingml/2006/main">
            <a:r>
              <a:t>Reflexion: Wie verändert ein Standard die Wahrscheinlichkeit einer Entscheidung?</a:t>
            </a:r>
          </a:p>
          <a:p xmlns:a="http://schemas.openxmlformats.org/drawingml/2006/main">
            <a:r>
              <a:t>Erweiterung: Entwirf eine leicht erreichbare spätere Änderungsmöglichkeit.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DGB-K4-P01-AB04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01_Appakte. Öffne deine Themen-Datei oder erstelle sie über Neu &gt; Word-Dokument.</a:t>
            </a:r>
          </a:p>
          <a:p xmlns:a="http://schemas.openxmlformats.org/drawingml/2006/main">
            <a:r>
              <a:t>2. Schreibe die Überschrift „Rechte und Verbraucherfragen“. Markiere sie und wähle Start &gt; Formatvorlagen &gt; Überschrift 1.</a:t>
            </a:r>
          </a:p>
          <a:p xmlns:a="http://schemas.openxmlformats.org/drawingml/2006/main">
            <a:r>
              <a:t>3. Beginne mit dem Beispiel: „Welche Daten habt ihr über mich?“.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K4_Appakte_Kennung;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automatische Löschung oder pauschales Rücktrittsrecht versprechen; Anwendbarkeit und Ausnahmen können variieren. Transparenz zu Preis, Laufzeit und Anbieter verlangen.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DGB-K4-P01-AB04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01_Appakte. Öffne deine Themen-Datei oder erstelle sie über Neu &gt; Word-Dokument.</a:t>
            </a:r>
          </a:p>
          <a:p xmlns:a="http://schemas.openxmlformats.org/drawingml/2006/main">
            <a:r>
              <a:t>2. Schreibe die Überschrift „Rechte und Verbraucherfragen“. Markiere sie und wähle Start &gt; Formatvorlagen &gt; Überschrift 1.</a:t>
            </a:r>
          </a:p>
          <a:p xmlns:a="http://schemas.openxmlformats.org/drawingml/2006/main">
            <a:r>
              <a:t>3. Beginne mit dem Beispiel: „Welche Daten habt ihr über mich?“.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K4_Appakte_Kennung;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automatische Löschung oder pauschales Rücktrittsrecht versprechen; Anwendbarkeit und Ausnahmen können variieren. Transparenz zu Preis, Laufzeit und Anbieter verlangen.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DGB-K4-P01-AB04</a:t>
            </a:r>
          </a:p>
          <a:p xmlns:a="http://schemas.openxmlformats.org/drawingml/2006/main">
            <a:r>
              <a:t>Auftrag A: Prüfe anhand der Rechtskarte im Handbuch die Grundideen Information, Auskunft und Löschung. Ordne zwei davon einer Frage an TrendMix zu.</a:t>
            </a:r>
          </a:p>
          <a:p xmlns:a="http://schemas.openxmlformats.org/drawingml/2006/main">
            <a:r>
              <a:t>Auftrag B: Ergänze einen fiktiven Kaufdialog: Preis und laufende Kosten sind unklar. Formuliere Fragen, die vor einer Entscheidung geklärt werden müssen.</a:t>
            </a:r>
          </a:p>
          <a:p xmlns:a="http://schemas.openxmlformats.org/drawingml/2006/main">
            <a:r>
              <a:t>Erwartungshorizont: Keine automatische Löschung oder pauschales Rücktrittsrecht versprechen; Anwendbarkeit und Ausnahmen können variieren. Transparenz zu Preis, Laufzeit und Anbieter verlangen.</a:t>
            </a:r>
          </a:p>
          <a:p xmlns:a="http://schemas.openxmlformats.org/drawingml/2006/main">
            <a:r>
              <a:t>Hilfe: Die Lehrperson stellt die Rechtskarte bereit; formuliere Fragen statt ungesicherter Rechtsbehauptungen.</a:t>
            </a:r>
          </a:p>
          <a:p xmlns:a="http://schemas.openxmlformats.org/drawingml/2006/main">
            <a:r>
              <a:t>Reflexion: Welche Information brauchst du vor einer Zustimmung?</a:t>
            </a:r>
          </a:p>
          <a:p xmlns:a="http://schemas.openxmlformats.org/drawingml/2006/main">
            <a:r>
              <a:t>Erweiterung: Unterscheide technische Schutzoption und rechtliche Anfrage.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4K3: bei der Auswahl von Social Media bedenken, welchen Einfluss die Interessen von Unternehmen auf das eigene Welt- und Selbstbild haben.</a:t>
            </a:r>
          </a:p>
          <a:p xmlns:a="http://schemas.openxmlformats.org/drawingml/2006/main">
            <a:r>
              <a:t>DGB-K4-P01-AB05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K4_Appakte_Kennung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Schlüssige Akte mit klarer Evidenztrennung; Rechte aus Quellenkarte, nicht frei erfunden.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4K3: bei der Auswahl von Social Media bedenken, welchen Einfluss die Interessen von Unternehmen auf das eigene Welt- und Selbstbild haben.</a:t>
            </a:r>
          </a:p>
          <a:p xmlns:a="http://schemas.openxmlformats.org/drawingml/2006/main">
            <a:r>
              <a:t>DGB-K4-P01-AB05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K4_Appakte_Kennung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Schlüssige Akte mit klarer Evidenztrennung; Rechte aus Quellenkarte, nicht frei erfunden.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4K3: bei der Auswahl von Social Media bedenken, welchen Einfluss die Interessen von Unternehmen auf das eigene Welt- und Selbstbild haben.</a:t>
            </a:r>
          </a:p>
          <a:p xmlns:a="http://schemas.openxmlformats.org/drawingml/2006/main">
            <a:r>
              <a:t>DGB-K4-P01-AB05</a:t>
            </a:r>
          </a:p>
          <a:p xmlns:a="http://schemas.openxmlformats.org/drawingml/2006/main">
            <a:r>
              <a:t>Auftrag A: Ordne die Akte in Fall, Daten, Interessen, Gestaltung, Rechte und Schutz. Kennzeichne Befund, Vermutung und Empfehlung.</a:t>
            </a:r>
          </a:p>
          <a:p xmlns:a="http://schemas.openxmlformats.org/drawingml/2006/main">
            <a:r>
              <a:t>Auftrag B: Lass ein anderes Team eine unbelegte Schlussfolgerung suchen. Überarbeite, exportiere und begründe deine wichtigste Schutzentscheidung.</a:t>
            </a:r>
          </a:p>
          <a:p xmlns:a="http://schemas.openxmlformats.org/drawingml/2006/main">
            <a:r>
              <a:t>Erwartungshorizont: Schlüssige Akte mit klarer Evidenztrennung; Rechte aus Quellenkarte, nicht frei erfunden.</a:t>
            </a:r>
          </a:p>
          <a:p xmlns:a="http://schemas.openxmlformats.org/drawingml/2006/main">
            <a:r>
              <a:t>Hilfe: Bleibe bei maximal vier gut lesbaren Seiten.</a:t>
            </a:r>
          </a:p>
          <a:p xmlns:a="http://schemas.openxmlformats.org/drawingml/2006/main">
            <a:r>
              <a:t>Reflexion: Welche Unsicherheit bleibt trotz sorgfältiger Analyse?</a:t>
            </a:r>
          </a:p>
          <a:p xmlns:a="http://schemas.openxmlformats.org/drawingml/2006/main">
            <a:r>
              <a:t>Erweiterung: Formuliere eine Untersuchungsfrage für einen realen Anbieter, ohne sie auszuführen.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4I2: Gefahren der Erhebung, Auswertung und Verknüpfung von Nutzerdaten im Sinne von Fahrlässigkeit, Missbrauch und Überwachung erklären und sich dazu verantwortungsvoll verhalten.</a:t>
            </a:r>
          </a:p>
          <a:p xmlns:a="http://schemas.openxmlformats.org/drawingml/2006/main">
            <a:r>
              <a:t>4K3: bei der Auswahl von Social Media bedenken, welchen Einfluss die Interessen von Unternehmen auf das eigene Welt- und Selbstbild haben.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Endprodukt: Eine höchstens vierseitige App-Akte als PDF mit Befunden und Schutzentscheidungen.</a:t>
            </a:r>
          </a:p>
          <a:p xmlns:a="http://schemas.openxmlformats.org/drawingml/2006/main">
            <a:r>
              <a:t>Abschlusskriterium: Schlüssige Akte mit klarer Evidenztrennung; Rechte aus Quellenkarte, nicht frei erfunden.</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4O1: die Grenzen und Möglichkeiten von Künstlicher Intelligenz reflektieren.</a:t>
            </a:r>
          </a:p>
          <a:p xmlns:a="http://schemas.openxmlformats.org/drawingml/2006/main">
            <a:r>
              <a:t>4O2: euphorische und kulturpessimistische Haltungen gegenüber Technologie- und Medienwandel wahrnehmen und ihnen argumentativ begegnen.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4P2: Möglichkeiten verschiedener Darstellungsformen von Inhalten erproben und deren Einfluss auf die Wahrnehmung des Inhalts hinterfragen.</a:t>
            </a:r>
          </a:p>
          <a:p xmlns:a="http://schemas.openxmlformats.org/drawingml/2006/main">
            <a:r>
              <a:t>4P3: mit bereitgestellten Medien und Software-Applikationen zielgerichtet und kreativ gestaltend kooperieren.</a:t>
            </a:r>
          </a:p>
          <a:p xmlns:a="http://schemas.openxmlformats.org/drawingml/2006/main">
            <a:r>
              <a:t>Orientierung: Die Rollenarbeit dient dem Abwägen von Chancen, Grenzen und Verantwortung. Es gibt kein vorgeschriebenes Ja oder Nein. Beurteilt wird die Begründung am Fall. Die erfundenen Daten erlauben keine Übertragung auf reale Fahrzeuge.</a:t>
            </a:r>
          </a:p>
          <a:p xmlns:a="http://schemas.openxmlformats.org/drawingml/2006/main">
            <a:r>
              <a:t>Vorbereitung: Vier Rollenkarten bereitstellen: Entwicklung, Fahrgäste, Sicherheitsprüfung und Entscheidungsgremium. Aufnahmegerät ist optional; ein schriftlicher Dialog ist gleichwertig. Keine reale Fahr- oder Steuerungsübung. Auf jedem Laptop den gezeigten Weg prüfen; Ordner Digitale_Grundbildung/Klasse_4/02_KI_Urteil vorbereiten. Datei K4_KI_Urteil_Kennung verwenden. Bei Abweichungen Menübezeichnung auf der Schulstart-Karte notieren.</a:t>
            </a:r>
          </a:p>
          <a:p xmlns:a="http://schemas.openxmlformats.org/drawingml/2006/main">
            <a:r>
              <a:t>Erste Unterrichtseinheit: 0–5 Alltagssituation und ersten Versuch gemeinsam lesen. Rechne aus: 46 von 50 Hindernissen werden am Tag erkannt, 30 von 50 in der Dunkelheit. Wie viele werden jeweils übersehen? Welche Frage würdest du der Entwicklung zuerst stellen?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Korrekte Anteile und Liste der noch fehlenden Testinformationen.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4O1: die Grenzen und Möglichkeiten von Künstlicher Intelligenz reflektieren.</a:t>
            </a:r>
          </a:p>
          <a:p xmlns:a="http://schemas.openxmlformats.org/drawingml/2006/main">
            <a:r>
              <a:t>4O2: euphorische und kulturpessimistische Haltungen gegenüber Technologie- und Medienwandel wahrnehmen und ihnen argumentativ begegnen.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4P2: Möglichkeiten verschiedener Darstellungsformen von Inhalten erproben und deren Einfluss auf die Wahrnehmung des Inhalts hinterfragen.</a:t>
            </a:r>
          </a:p>
          <a:p xmlns:a="http://schemas.openxmlformats.org/drawingml/2006/main">
            <a:r>
              <a:t>4P3: mit bereitgestellten Medien und Software-Applikationen zielgerichtet und kreativ gestaltend kooperieren.</a:t>
            </a:r>
          </a:p>
          <a:p xmlns:a="http://schemas.openxmlformats.org/drawingml/2006/main">
            <a:r>
              <a:t>Ziel: Du wägest Möglichkeiten und Grenzen eines KI-Systems aus mehreren Perspektiven ab.</a:t>
            </a:r>
          </a:p>
          <a:p xmlns:a="http://schemas.openxmlformats.org/drawingml/2006/main">
            <a:r>
              <a:t>Endprodukt: Eine sechsminütige aufgezeichnete Anhörung als Audiodatei oder ein gleichwertiges schriftliches Dialogprotokoll.</a:t>
            </a:r>
          </a:p>
          <a:p xmlns:a="http://schemas.openxmlformats.org/drawingml/2006/main">
            <a:r>
              <a:t>Vorbereitung: Eigener Laptop, Internetzugang und Microsoft 365 im Browser mit dem von der Schule bereitgestellten Konto. Gezeigter Geräteweg: Windows 11. Excel und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4O1: die Grenzen und Möglichkeiten von Künstlicher Intelligenz reflektieren.</a:t>
            </a:r>
          </a:p>
          <a:p xmlns:a="http://schemas.openxmlformats.org/drawingml/2006/main">
            <a:r>
              <a:t>4O2: euphorische und kulturpessimistische Haltungen gegenüber Technologie- und Medienwandel wahrnehmen und ihnen argumentativ begegnen.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4P2: Möglichkeiten verschiedener Darstellungsformen von Inhalten erproben und deren Einfluss auf die Wahrnehmung des Inhalts hinterfragen.</a:t>
            </a:r>
          </a:p>
          <a:p xmlns:a="http://schemas.openxmlformats.org/drawingml/2006/main">
            <a:r>
              <a:t>4P3: mit bereitgestellten Medien und Software-Applikationen zielgerichtet und kreativ gestaltend kooperieren.</a:t>
            </a:r>
          </a:p>
          <a:p xmlns:a="http://schemas.openxmlformats.org/drawingml/2006/main">
            <a:r>
              <a:t>Vollständige Materialkarte: Fiktiver Fall: Ein Assistenzsystem soll Hindernisse auf einem Schulbus-Testgelände erkennen. In 100 vorbereiteten Testbildern erkennt es bei Tageslicht 46 von 50 Hindernissen, bei Dunkelheit 30 von 50. Das System darf in diesem Fall nicht allein steuern. Die Daten sind erfunden und erlauben keine Aussage über reale Fahrzeuge. Unbekannt: Fehlalarme, Wetter, seltene Situationen. Rollen: Entwicklung, Fahrgäste, Sicherheitsprüfung, Entscheidungsgremium.</a:t>
            </a:r>
          </a:p>
          <a:p xmlns:a="http://schemas.openxmlformats.org/drawingml/2006/main">
            <a:r>
              <a:t>Geräte und Programme: Eigener Laptop, Internetzugang und Microsoft 365 im Browser mit dem von der Schule bereitgestellten Konto. Gezeigter Geräteweg: Windows 11. Excel und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4O1: die Grenzen und Möglichkeiten von Künstlicher Intelligenz reflektieren.</a:t>
            </a:r>
          </a:p>
          <a:p xmlns:a="http://schemas.openxmlformats.org/drawingml/2006/main">
            <a:r>
              <a:t>DGB-K4-P02-AB01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https://support.microsoft.com/de-de/excel/basic-tasks-in-excel-for-the-web</a:t>
            </a:r>
          </a:p>
          <a:p xmlns:a="http://schemas.openxmlformats.org/drawingml/2006/main">
            <a:r>
              <a:t>1. Öffne den Themenordner in OneDrive. Wähle Neu &gt; Excel-Arbeitsmappe und benenne sie K4_KI_Urteil_Kennung.</a:t>
            </a:r>
          </a:p>
          <a:p xmlns:a="http://schemas.openxmlformats.org/drawingml/2006/main">
            <a:r>
              <a:t>2. Klicke Zelle A1 an. Trage eine Spaltenüberschrift ein. Mit Tab gehst du nach rechts, mit Enter eine Zeile weiter.</a:t>
            </a:r>
          </a:p>
          <a:p xmlns:a="http://schemas.openxmlformats.org/drawingml/2006/main">
            <a:r>
              <a:t>3. Übertrage die Werte der Materialkarte vollständig. Das Modell beginnt mit: Tag: =46/50 → 92 %.</a:t>
            </a:r>
          </a:p>
          <a:p xmlns:a="http://schemas.openxmlformats.org/drawingml/2006/main">
            <a:r>
              <a:t>4. Klicke die Ergebniszelle an. Jede Formel beginnt mit =. Verwende Zellbezüge und drücke Enter; vergleiche mit einer Handrechnung.</a:t>
            </a:r>
          </a:p>
          <a:p xmlns:a="http://schemas.openxmlformats.org/drawingml/2006/main">
            <a:r>
              <a:t>5. Prüfe Überschriften, Einheiten und Werte paarweise. Warte auf die Speicherung; schließe und öffne die Arbeitsmappe aus OneDrive erneut.</a:t>
            </a:r>
          </a:p>
          <a:p xmlns:a="http://schemas.openxmlformats.org/drawingml/2006/main">
            <a:r>
              <a:t>Prüfung: Werte und Formel sind nach dem Wiederöffnen erhalten; ich kann das Ergebnis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92 Prozent und 60 Prozent; keine Aussage über Fehlalarme oder reale Sicherheit. Unterstützung kann helfen, autonome Freigabe ist nicht begründet.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4O1: die Grenzen und Möglichkeiten von Künstlicher Intelligenz reflektieren.</a:t>
            </a:r>
          </a:p>
          <a:p xmlns:a="http://schemas.openxmlformats.org/drawingml/2006/main">
            <a:r>
              <a:t>DGB-K4-P02-AB01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https://support.microsoft.com/de-de/excel/basic-tasks-in-excel-for-the-web</a:t>
            </a:r>
          </a:p>
          <a:p xmlns:a="http://schemas.openxmlformats.org/drawingml/2006/main">
            <a:r>
              <a:t>1. Öffne den Themenordner in OneDrive. Wähle Neu &gt; Excel-Arbeitsmappe und benenne sie K4_KI_Urteil_Kennung.</a:t>
            </a:r>
          </a:p>
          <a:p xmlns:a="http://schemas.openxmlformats.org/drawingml/2006/main">
            <a:r>
              <a:t>2. Klicke Zelle A1 an. Trage eine Spaltenüberschrift ein. Mit Tab gehst du nach rechts, mit Enter eine Zeile weiter.</a:t>
            </a:r>
          </a:p>
          <a:p xmlns:a="http://schemas.openxmlformats.org/drawingml/2006/main">
            <a:r>
              <a:t>3. Übertrage die Werte der Materialkarte vollständig. Das Modell beginnt mit: Tag: =46/50 → 92 %.</a:t>
            </a:r>
          </a:p>
          <a:p xmlns:a="http://schemas.openxmlformats.org/drawingml/2006/main">
            <a:r>
              <a:t>4. Klicke die Ergebniszelle an. Jede Formel beginnt mit =. Verwende Zellbezüge und drücke Enter; vergleiche mit einer Handrechnung.</a:t>
            </a:r>
          </a:p>
          <a:p xmlns:a="http://schemas.openxmlformats.org/drawingml/2006/main">
            <a:r>
              <a:t>5. Prüfe Überschriften, Einheiten und Werte paarweise. Warte auf die Speicherung; schließe und öffne die Arbeitsmappe aus OneDrive erneut.</a:t>
            </a:r>
          </a:p>
          <a:p xmlns:a="http://schemas.openxmlformats.org/drawingml/2006/main">
            <a:r>
              <a:t>Prüfung: Werte und Formel sind nach dem Wiederöffnen erhalten; ich kann das Ergebnis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92 Prozent und 60 Prozent; keine Aussage über Fehlalarme oder reale Sicherheit. Unterstützung kann helfen, autonome Freigabe ist nicht begründet.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4O1: die Grenzen und Möglichkeiten von Künstlicher Intelligenz reflektieren.</a:t>
            </a:r>
          </a:p>
          <a:p xmlns:a="http://schemas.openxmlformats.org/drawingml/2006/main">
            <a:r>
              <a:t>DGB-K4-P02-AB01</a:t>
            </a:r>
          </a:p>
          <a:p xmlns:a="http://schemas.openxmlformats.org/drawingml/2006/main">
            <a:r>
              <a:t>Auftrag A: Beschreibe Eingabe, Ausgabe und menschliche Verantwortung. Berechne die Erkennungsanteile in beiden Gruppen.</a:t>
            </a:r>
          </a:p>
          <a:p xmlns:a="http://schemas.openxmlformats.org/drawingml/2006/main">
            <a:r>
              <a:t>Auftrag B: Nenne zwei mögliche Vorteile und zwei Grenzen. Erkläre, welche Informationen für eine Sicherheitsentscheidung fehlen.</a:t>
            </a:r>
          </a:p>
          <a:p xmlns:a="http://schemas.openxmlformats.org/drawingml/2006/main">
            <a:r>
              <a:t>Erwartungshorizont: 92 Prozent und 60 Prozent; keine Aussage über Fehlalarme oder reale Sicherheit. Unterstützung kann helfen, autonome Freigabe ist nicht begründet.</a:t>
            </a:r>
          </a:p>
          <a:p xmlns:a="http://schemas.openxmlformats.org/drawingml/2006/main">
            <a:r>
              <a:t>Hilfe: Trefferquote ist nur eine von mehreren wichtigen Eigenschaften.</a:t>
            </a:r>
          </a:p>
          <a:p xmlns:a="http://schemas.openxmlformats.org/drawingml/2006/main">
            <a:r>
              <a:t>Reflexion: Warum reicht die Gesamtquote allein nicht aus?</a:t>
            </a:r>
          </a:p>
          <a:p xmlns:a="http://schemas.openxmlformats.org/drawingml/2006/main">
            <a:r>
              <a:t>Erweiterung: Berechne die Gesamtquote und erläutere ihren Informationsverlust.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4O2: euphorische und kulturpessimistische Haltungen gegenüber Technologie- und Medienwandel wahrnehmen und ihnen argumentativ begegnen.</a:t>
            </a:r>
          </a:p>
          <a:p xmlns:a="http://schemas.openxmlformats.org/drawingml/2006/main">
            <a:r>
              <a:t>4O1: die Grenzen und Möglichkeiten von Künstlicher Intelligenz reflektieren.</a:t>
            </a:r>
          </a:p>
          <a:p xmlns:a="http://schemas.openxmlformats.org/drawingml/2006/main">
            <a:r>
              <a:t>DGB-K4-P02-AB02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02_KI_Urteil. Öffne deine Themen-Datei oder erstelle sie über Neu &gt; Word-Dokument.</a:t>
            </a:r>
          </a:p>
          <a:p xmlns:a="http://schemas.openxmlformats.org/drawingml/2006/main">
            <a:r>
              <a:t>2. Schreibe die Überschrift „Positionen prüfen“. Markiere sie und wähle Start &gt; Formatvorlagen &gt; Überschrift 1.</a:t>
            </a:r>
          </a:p>
          <a:p xmlns:a="http://schemas.openxmlformats.org/drawingml/2006/main">
            <a:r>
              <a:t>3. Beginne mit dem Beispiel: „Nicht: KI macht nie Fehler.“.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K4_KI_Urteil_Kennung;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Pauschale Euphorie und Ablehnung durch Bedingungen und Belege ersetzen; Rollen dürfen unterschiedliche Schlussfolgerungen ziehen.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4O2: euphorische und kulturpessimistische Haltungen gegenüber Technologie- und Medienwandel wahrnehmen und ihnen argumentativ begegnen.</a:t>
            </a:r>
          </a:p>
          <a:p xmlns:a="http://schemas.openxmlformats.org/drawingml/2006/main">
            <a:r>
              <a:t>4O1: die Grenzen und Möglichkeiten von Künstlicher Intelligenz reflektieren.</a:t>
            </a:r>
          </a:p>
          <a:p xmlns:a="http://schemas.openxmlformats.org/drawingml/2006/main">
            <a:r>
              <a:t>DGB-K4-P02-AB02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02_KI_Urteil. Öffne deine Themen-Datei oder erstelle sie über Neu &gt; Word-Dokument.</a:t>
            </a:r>
          </a:p>
          <a:p xmlns:a="http://schemas.openxmlformats.org/drawingml/2006/main">
            <a:r>
              <a:t>2. Schreibe die Überschrift „Positionen prüfen“. Markiere sie und wähle Start &gt; Formatvorlagen &gt; Überschrift 1.</a:t>
            </a:r>
          </a:p>
          <a:p xmlns:a="http://schemas.openxmlformats.org/drawingml/2006/main">
            <a:r>
              <a:t>3. Beginne mit dem Beispiel: „Nicht: KI macht nie Fehler.“.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K4_KI_Urteil_Kennung;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Pauschale Euphorie und Ablehnung durch Bedingungen und Belege ersetzen; Rollen dürfen unterschiedliche Schlussfolgerungen ziehen.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4O2: euphorische und kulturpessimistische Haltungen gegenüber Technologie- und Medienwandel wahrnehmen und ihnen argumentativ begegnen.</a:t>
            </a:r>
          </a:p>
          <a:p xmlns:a="http://schemas.openxmlformats.org/drawingml/2006/main">
            <a:r>
              <a:t>4O1: die Grenzen und Möglichkeiten von Künstlicher Intelligenz reflektieren.</a:t>
            </a:r>
          </a:p>
          <a:p xmlns:a="http://schemas.openxmlformats.org/drawingml/2006/main">
            <a:r>
              <a:t>DGB-K4-P02-AB02</a:t>
            </a:r>
          </a:p>
          <a:p xmlns:a="http://schemas.openxmlformats.org/drawingml/2006/main">
            <a:r>
              <a:t>Auftrag A: Formuliere die Aussagen „KI macht nie Fehler“ und „KI ist immer gefährlich“ als prüfbare, differenzierte Positionen um.</a:t>
            </a:r>
          </a:p>
          <a:p xmlns:a="http://schemas.openxmlformats.org/drawingml/2006/main">
            <a:r>
              <a:t>Auftrag B: Verteile die Rollen. Jede Rolle entwickelt zwei Argumente mit Bezug auf die Fallkarte und eine kritische Nachfrage.</a:t>
            </a:r>
          </a:p>
          <a:p xmlns:a="http://schemas.openxmlformats.org/drawingml/2006/main">
            <a:r>
              <a:t>Erwartungshorizont: Pauschale Euphorie und Ablehnung durch Bedingungen und Belege ersetzen; Rollen dürfen unterschiedliche Schlussfolgerungen ziehen.</a:t>
            </a:r>
          </a:p>
          <a:p xmlns:a="http://schemas.openxmlformats.org/drawingml/2006/main">
            <a:r>
              <a:t>Hilfe: Satzstart: Unter der Bedingung … könnte …; unklar bleibt …</a:t>
            </a:r>
          </a:p>
          <a:p xmlns:a="http://schemas.openxmlformats.org/drawingml/2006/main">
            <a:r>
              <a:t>Reflexion: Welche Annahme steckt in einer pauschalen Aussage?</a:t>
            </a:r>
          </a:p>
          <a:p xmlns:a="http://schemas.openxmlformats.org/drawingml/2006/main">
            <a:r>
              <a:t>Erweiterung: Suche eine faire Formulierung für ein Gegenargument.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4O1: die Grenzen und Möglichkeiten von Künstlicher Intelligenz reflektieren.</a:t>
            </a:r>
          </a:p>
          <a:p xmlns:a="http://schemas.openxmlformats.org/drawingml/2006/main">
            <a:r>
              <a:t>DGB-K4-P02-AB03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02_KI_Urteil. Öffne deine Themen-Datei oder erstelle sie über Neu &gt; Word-Dokument.</a:t>
            </a:r>
          </a:p>
          <a:p xmlns:a="http://schemas.openxmlformats.org/drawingml/2006/main">
            <a:r>
              <a:t>2. Schreibe die Überschrift „Normen und Fairness“. Markiere sie und wähle Start &gt; Formatvorlagen &gt; Überschrift 1.</a:t>
            </a:r>
          </a:p>
          <a:p xmlns:a="http://schemas.openxmlformats.org/drawingml/2006/main">
            <a:r>
              <a:t>3. Beginne mit dem Beispiel: „Weitere Tests: Regen und Blendung“.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K4_KI_Urteil_Kennung;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Normativität: Auswahl von Daten und Erfolgskriterien ist eine Entscheidung; zusätzliche Kategorien etwa Wetter und unterschiedliche Hindernisse.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4O1: die Grenzen und Möglichkeiten von Künstlicher Intelligenz reflektieren.</a:t>
            </a:r>
          </a:p>
          <a:p xmlns:a="http://schemas.openxmlformats.org/drawingml/2006/main">
            <a:r>
              <a:t>DGB-K4-P02-AB03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02_KI_Urteil. Öffne deine Themen-Datei oder erstelle sie über Neu &gt; Word-Dokument.</a:t>
            </a:r>
          </a:p>
          <a:p xmlns:a="http://schemas.openxmlformats.org/drawingml/2006/main">
            <a:r>
              <a:t>2. Schreibe die Überschrift „Normen und Fairness“. Markiere sie und wähle Start &gt; Formatvorlagen &gt; Überschrift 1.</a:t>
            </a:r>
          </a:p>
          <a:p xmlns:a="http://schemas.openxmlformats.org/drawingml/2006/main">
            <a:r>
              <a:t>3. Beginne mit dem Beispiel: „Weitere Tests: Regen und Blendung“.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K4_KI_Urteil_Kennung;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Normativität: Auswahl von Daten und Erfolgskriterien ist eine Entscheidung; zusätzliche Kategorien etwa Wetter und unterschiedliche Hindernisse.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4O1: die Grenzen und Möglichkeiten von Künstlicher Intelligenz reflektieren.</a:t>
            </a:r>
          </a:p>
          <a:p xmlns:a="http://schemas.openxmlformats.org/drawingml/2006/main">
            <a:r>
              <a:t>DGB-K4-P02-AB03</a:t>
            </a:r>
          </a:p>
          <a:p xmlns:a="http://schemas.openxmlformats.org/drawingml/2006/main">
            <a:r>
              <a:t>Auftrag A: Prüfe, welche Situationen und Betroffenen in den Testdaten fehlen könnten. Erkläre, wer die Erfolgskriterien festlegt.</a:t>
            </a:r>
          </a:p>
          <a:p xmlns:a="http://schemas.openxmlformats.org/drawingml/2006/main">
            <a:r>
              <a:t>Auftrag B: Entwirf zusätzliche Testkategorien und eine Regel für menschliche Kontrolle. Vermeide stereotype Annahmen über Gruppen.</a:t>
            </a:r>
          </a:p>
          <a:p xmlns:a="http://schemas.openxmlformats.org/drawingml/2006/main">
            <a:r>
              <a:t>Erwartungshorizont: Normativität: Auswahl von Daten und Erfolgskriterien ist eine Entscheidung; zusätzliche Kategorien etwa Wetter und unterschiedliche Hindernisse.</a:t>
            </a:r>
          </a:p>
          <a:p xmlns:a="http://schemas.openxmlformats.org/drawingml/2006/main">
            <a:r>
              <a:t>Hilfe: Ein System optimiert nach festgelegten Kriterien, nicht nach allen denkbaren Bedürfnissen.</a:t>
            </a:r>
          </a:p>
          <a:p xmlns:a="http://schemas.openxmlformats.org/drawingml/2006/main">
            <a:r>
              <a:t>Reflexion: Wessen Perspektive könnte übersehen worden sein?</a:t>
            </a:r>
          </a:p>
          <a:p xmlns:a="http://schemas.openxmlformats.org/drawingml/2006/main">
            <a:r>
              <a:t>Erweiterung: Beschreibe einen Zielkonflikt zwischen Komfort und Sicherheit.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4P2: Möglichkeiten verschiedener Darstellungsformen von Inhalten erproben und deren Einfluss auf die Wahrnehmung des Inhalts hinterfragen.</a:t>
            </a:r>
          </a:p>
          <a:p xmlns:a="http://schemas.openxmlformats.org/drawingml/2006/main">
            <a:r>
              <a:t>4P3: mit bereitgestellten Medien und Software-Applikationen zielgerichtet und kreativ gestaltend kooperieren.</a:t>
            </a:r>
          </a:p>
          <a:p xmlns:a="http://schemas.openxmlformats.org/drawingml/2006/main">
            <a:r>
              <a:t>DGB-K4-P02-AB04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02_KI_Urteil. Öffne deine Themen-Datei oder erstelle sie über Neu &gt; Word-Dokument.</a:t>
            </a:r>
          </a:p>
          <a:p xmlns:a="http://schemas.openxmlformats.org/drawingml/2006/main">
            <a:r>
              <a:t>2. Schreibe die Überschrift „Anhörung gestalten“. Markiere sie und wähle Start &gt; Formatvorlagen &gt; Überschrift 1.</a:t>
            </a:r>
          </a:p>
          <a:p xmlns:a="http://schemas.openxmlformats.org/drawingml/2006/main">
            <a:r>
              <a:t>3. Beginne mit dem Beispiel: „Rollen fair im Dialog vertreten“.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K4_KI_Urteil_Kennung;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Gleiche Daten dürfen unterschiedliche Wirkung erzeugen; Endprodukt bevorzugt sachlich und nachvollziehbar. Rollenwechsel ermöglichen.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4P2: Möglichkeiten verschiedener Darstellungsformen von Inhalten erproben und deren Einfluss auf die Wahrnehmung des Inhalts hinterfragen.</a:t>
            </a:r>
          </a:p>
          <a:p xmlns:a="http://schemas.openxmlformats.org/drawingml/2006/main">
            <a:r>
              <a:t>4P3: mit bereitgestellten Medien und Software-Applikationen zielgerichtet und kreativ gestaltend kooperieren.</a:t>
            </a:r>
          </a:p>
          <a:p xmlns:a="http://schemas.openxmlformats.org/drawingml/2006/main">
            <a:r>
              <a:t>DGB-K4-P02-AB04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02_KI_Urteil. Öffne deine Themen-Datei oder erstelle sie über Neu &gt; Word-Dokument.</a:t>
            </a:r>
          </a:p>
          <a:p xmlns:a="http://schemas.openxmlformats.org/drawingml/2006/main">
            <a:r>
              <a:t>2. Schreibe die Überschrift „Anhörung gestalten“. Markiere sie und wähle Start &gt; Formatvorlagen &gt; Überschrift 1.</a:t>
            </a:r>
          </a:p>
          <a:p xmlns:a="http://schemas.openxmlformats.org/drawingml/2006/main">
            <a:r>
              <a:t>3. Beginne mit dem Beispiel: „Rollen fair im Dialog vertreten“.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K4_KI_Urteil_Kennung;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Gleiche Daten dürfen unterschiedliche Wirkung erzeugen; Endprodukt bevorzugt sachlich und nachvollziehbar. Rollenwechsel ermöglichen.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4P2: Möglichkeiten verschiedener Darstellungsformen von Inhalten erproben und deren Einfluss auf die Wahrnehmung des Inhalts hinterfragen.</a:t>
            </a:r>
          </a:p>
          <a:p xmlns:a="http://schemas.openxmlformats.org/drawingml/2006/main">
            <a:r>
              <a:t>4P3: mit bereitgestellten Medien und Software-Applikationen zielgerichtet und kreativ gestaltend kooperieren.</a:t>
            </a:r>
          </a:p>
          <a:p xmlns:a="http://schemas.openxmlformats.org/drawingml/2006/main">
            <a:r>
              <a:t>DGB-K4-P02-AB04</a:t>
            </a:r>
          </a:p>
          <a:p xmlns:a="http://schemas.openxmlformats.org/drawingml/2006/main">
            <a:r>
              <a:t>Auftrag A: Plant Einleitung, Befragung, Gegenargumente und Urteil. Vergleicht sachliche und dramatisierende Darstellung derselben Zahlen.</a:t>
            </a:r>
          </a:p>
          <a:p xmlns:a="http://schemas.openxmlformats.org/drawingml/2006/main">
            <a:r>
              <a:t>Auftrag B: Erstellt gemeinsam Aufnahme oder Dialogprotokoll. Kennzeichnet den Fall als fiktiv und stellt alle Rollen fair dar.</a:t>
            </a:r>
          </a:p>
          <a:p xmlns:a="http://schemas.openxmlformats.org/drawingml/2006/main">
            <a:r>
              <a:t>Erwartungshorizont: Gleiche Daten dürfen unterschiedliche Wirkung erzeugen; Endprodukt bevorzugt sachlich und nachvollziehbar. Rollenwechsel ermöglichen.</a:t>
            </a:r>
          </a:p>
          <a:p xmlns:a="http://schemas.openxmlformats.org/drawingml/2006/main">
            <a:r>
              <a:t>Hilfe: Haltet Argumente kurz und nennt jeweils den Bezug zur Fallkarte.</a:t>
            </a:r>
          </a:p>
          <a:p xmlns:a="http://schemas.openxmlformats.org/drawingml/2006/main">
            <a:r>
              <a:t>Reflexion: Welche Inszenierung könnte das Urteil unbemerkt lenken?</a:t>
            </a:r>
          </a:p>
          <a:p xmlns:a="http://schemas.openxmlformats.org/drawingml/2006/main">
            <a:r>
              <a:t>Erweiterung: Prüft, ob Redezeit und Rückfragen fair verteilt sind.</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4O1: die Grenzen und Möglichkeiten von Künstlicher Intelligenz reflektieren.</a:t>
            </a:r>
          </a:p>
          <a:p xmlns:a="http://schemas.openxmlformats.org/drawingml/2006/main">
            <a:r>
              <a:t>4O2: euphorische und kulturpessimistische Haltungen gegenüber Technologie- und Medienwandel wahrnehmen und ihnen argumentativ begegnen.</a:t>
            </a:r>
          </a:p>
          <a:p xmlns:a="http://schemas.openxmlformats.org/drawingml/2006/main">
            <a:r>
              <a:t>4P3: mit bereitgestellten Medien und Software-Applikationen zielgerichtet und kreativ gestaltend kooperieren.</a:t>
            </a:r>
          </a:p>
          <a:p xmlns:a="http://schemas.openxmlformats.org/drawingml/2006/main">
            <a:r>
              <a:t>DGB-K4-P02-AB05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K4_KI_Urteil_Kennung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 vorgegebenes politisches Urteil; aus Daten abgeleitete Begründung und menschliche Verantwortung zählen.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4O1: die Grenzen und Möglichkeiten von Künstlicher Intelligenz reflektieren.</a:t>
            </a:r>
          </a:p>
          <a:p xmlns:a="http://schemas.openxmlformats.org/drawingml/2006/main">
            <a:r>
              <a:t>4O2: euphorische und kulturpessimistische Haltungen gegenüber Technologie- und Medienwandel wahrnehmen und ihnen argumentativ begegnen.</a:t>
            </a:r>
          </a:p>
          <a:p xmlns:a="http://schemas.openxmlformats.org/drawingml/2006/main">
            <a:r>
              <a:t>4P3: mit bereitgestellten Medien und Software-Applikationen zielgerichtet und kreativ gestaltend kooperieren.</a:t>
            </a:r>
          </a:p>
          <a:p xmlns:a="http://schemas.openxmlformats.org/drawingml/2006/main">
            <a:r>
              <a:t>DGB-K4-P02-AB05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K4_KI_Urteil_Kennung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 vorgegebenes politisches Urteil; aus Daten abgeleitete Begründung und menschliche Verantwortung zählen.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4O1: die Grenzen und Möglichkeiten von Künstlicher Intelligenz reflektieren.</a:t>
            </a:r>
          </a:p>
          <a:p xmlns:a="http://schemas.openxmlformats.org/drawingml/2006/main">
            <a:r>
              <a:t>4O2: euphorische und kulturpessimistische Haltungen gegenüber Technologie- und Medienwandel wahrnehmen und ihnen argumentativ begegnen.</a:t>
            </a:r>
          </a:p>
          <a:p xmlns:a="http://schemas.openxmlformats.org/drawingml/2006/main">
            <a:r>
              <a:t>4P3: mit bereitgestellten Medien und Software-Applikationen zielgerichtet und kreativ gestaltend kooperieren.</a:t>
            </a:r>
          </a:p>
          <a:p xmlns:a="http://schemas.openxmlformats.org/drawingml/2006/main">
            <a:r>
              <a:t>DGB-K4-P02-AB05</a:t>
            </a:r>
          </a:p>
          <a:p xmlns:a="http://schemas.openxmlformats.org/drawingml/2006/main">
            <a:r>
              <a:t>Auftrag A: Formuliert ein Urteil mit Bedingungen, Grenzen und offenen Prüfaufträgen. Eine Ablehnung oder eingeschränkte Nutzung ist bei Begründung möglich.</a:t>
            </a:r>
          </a:p>
          <a:p xmlns:a="http://schemas.openxmlformats.org/drawingml/2006/main">
            <a:r>
              <a:t>Auftrag B: Prüft Nachvollziehbarkeit und Verständlichkeit. Gebt genau ein Endprodukt ab und erläutert euren individuellen Beitrag.</a:t>
            </a:r>
          </a:p>
          <a:p xmlns:a="http://schemas.openxmlformats.org/drawingml/2006/main">
            <a:r>
              <a:t>Erwartungshorizont: Kein vorgegebenes politisches Urteil; aus Daten abgeleitete Begründung und menschliche Verantwortung zählen.</a:t>
            </a:r>
          </a:p>
          <a:p xmlns:a="http://schemas.openxmlformats.org/drawingml/2006/main">
            <a:r>
              <a:t>Hilfe: Trennt „Wir wissen …“, „Wir fordern …“ und „Noch offen …“.</a:t>
            </a:r>
          </a:p>
          <a:p xmlns:a="http://schemas.openxmlformats.org/drawingml/2006/main">
            <a:r>
              <a:t>Reflexion: Welche neue Information würde euer Urteil verändern?</a:t>
            </a:r>
          </a:p>
          <a:p xmlns:a="http://schemas.openxmlformats.org/drawingml/2006/main">
            <a:r>
              <a:t>Erweiterung: Formuliert eine Minderheitenposition mit Begründung.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4O1: die Grenzen und Möglichkeiten von Künstlicher Intelligenz reflektieren.</a:t>
            </a:r>
          </a:p>
          <a:p xmlns:a="http://schemas.openxmlformats.org/drawingml/2006/main">
            <a:r>
              <a:t>4O2: euphorische und kulturpessimistische Haltungen gegenüber Technologie- und Medienwandel wahrnehmen und ihnen argumentativ begegnen.</a:t>
            </a:r>
          </a:p>
          <a:p xmlns:a="http://schemas.openxmlformats.org/drawingml/2006/main">
            <a:r>
              <a:t>4O3: die Normativität von digitalen Technologien (zB Filterblase) und Medieninhalten (zB Stereotype, Klischees) erkennen und diese kreativ durchbrechen.</a:t>
            </a:r>
          </a:p>
          <a:p xmlns:a="http://schemas.openxmlformats.org/drawingml/2006/main">
            <a:r>
              <a:t>4P2: Möglichkeiten verschiedener Darstellungsformen von Inhalten erproben und deren Einfluss auf die Wahrnehmung des Inhalts hinterfragen.</a:t>
            </a:r>
          </a:p>
          <a:p xmlns:a="http://schemas.openxmlformats.org/drawingml/2006/main">
            <a:r>
              <a:t>4P3: mit bereitgestellten Medien und Software-Applikationen zielgerichtet und kreativ gestaltend kooperieren.</a:t>
            </a:r>
          </a:p>
          <a:p xmlns:a="http://schemas.openxmlformats.org/drawingml/2006/main">
            <a:r>
              <a:t>Endprodukt: Eine sechsminütige aufgezeichnete Anhörung als Audiodatei oder ein gleichwertiges schriftliches Dialogprotokoll.</a:t>
            </a:r>
          </a:p>
          <a:p xmlns:a="http://schemas.openxmlformats.org/drawingml/2006/main">
            <a:r>
              <a:t>Abschlusskriterium: Kein vorgegebenes politisches Urteil; aus Daten abgeleitete Begründung und menschliche Verantwortung zählen.</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4H1: Abstraktionsebenen und Interaktionen zwischen Anwendungssoftware, Systemsoftware und Hardwareschichten vergleichen.</a:t>
            </a:r>
          </a:p>
          <a:p xmlns:a="http://schemas.openxmlformats.org/drawingml/2006/main">
            <a:r>
              <a:t>4K1: die Funktion von Protokollen bei der Übertragung von Daten über Netzwerke und das Internet darstellen.</a:t>
            </a:r>
          </a:p>
          <a:p xmlns:a="http://schemas.openxmlformats.org/drawingml/2006/main">
            <a:r>
              <a:t>4H2: Software zur Verschlüsselung von Daten einsetzen.</a:t>
            </a:r>
          </a:p>
          <a:p xmlns:a="http://schemas.openxmlformats.org/drawingml/2006/main">
            <a:r>
              <a:t>4I1: Datensicherungen und -wiederherstellungen ausführen.</a:t>
            </a:r>
          </a:p>
          <a:p xmlns:a="http://schemas.openxmlformats.org/drawingml/2006/main">
            <a:r>
              <a:t>Orientierung: Die zwei Verlustszenarien verdeutlichen den Zweck unterschiedlicher Schutzmaßnahmen. Praktisches Wiederherstellen und Entschlüsseln sind die entscheidenden Nachweise. Das Protokoll dokumentiert diese Beobachtungen und bleibt frei von Schlüsseln und sensiblen Pfaden.</a:t>
            </a:r>
          </a:p>
          <a:p xmlns:a="http://schemas.openxmlformats.org/drawingml/2006/main">
            <a:r>
              <a:t>Vorbereitung: Ein zugelassenes Verschlüsselungswerkzeug und zwei geeignete Speicherorte vorbereiten. Verfahren vorab selbst testen. Nur Testdateien verwenden; das Original bleibt erhalten. Auf jedem Laptop den gezeigten Weg prüfen; Ordner Digitale_Grundbildung/Klasse_4/03_Sicherheitslabor vorbereiten. Datei K4_Sicherheitslabor_Kennung verwenden. Bei Abweichungen Menübezeichnung auf der Schulstart-Karte notieren.</a:t>
            </a:r>
          </a:p>
          <a:p xmlns:a="http://schemas.openxmlformats.org/drawingml/2006/main">
            <a:r>
              <a:t>Erste Unterrichtseinheit: 0–5 Alltagssituation und ersten Versuch gemeinsam lesen. Lies „Version 1: Testdaten ohne Personenbezug“. Überlege zwei getrennte Fälle: Jemand liest unerlaubt mit, oder die Datei wird überschrieben. Welcher Fall braucht Schutz vor Einsicht, welcher eine frühere Kopie?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Systemskizze und verständliche Erklärung von DNS, IP, HTTPS und TCP.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4H1: Abstraktionsebenen und Interaktionen zwischen Anwendungssoftware, Systemsoftware und Hardwareschichten vergleichen.</a:t>
            </a:r>
          </a:p>
          <a:p xmlns:a="http://schemas.openxmlformats.org/drawingml/2006/main">
            <a:r>
              <a:t>4K1: die Funktion von Protokollen bei der Übertragung von Daten über Netzwerke und das Internet darstellen.</a:t>
            </a:r>
          </a:p>
          <a:p xmlns:a="http://schemas.openxmlformats.org/drawingml/2006/main">
            <a:r>
              <a:t>4H2: Software zur Verschlüsselung von Daten einsetzen.</a:t>
            </a:r>
          </a:p>
          <a:p xmlns:a="http://schemas.openxmlformats.org/drawingml/2006/main">
            <a:r>
              <a:t>4I1: Datensicherungen und -wiederherstellungen ausführen.</a:t>
            </a:r>
          </a:p>
          <a:p xmlns:a="http://schemas.openxmlformats.org/drawingml/2006/main">
            <a:r>
              <a:t>Ziel: Du erklärst Systemschichten und Protokolle und führst Verschlüsselung sowie Wiederherstellung praktisch aus.</a:t>
            </a:r>
          </a:p>
          <a:p xmlns:a="http://schemas.openxmlformats.org/drawingml/2006/main">
            <a:r>
              <a:t>Endprodukt: Ein höchstens vierseitiges Sicherheitslabor-Protokoll als PDF mit überprüften Praxisnachweisen.</a:t>
            </a:r>
          </a:p>
          <a:p xmlns:a="http://schemas.openxmlformats.org/drawingml/2006/main">
            <a:r>
              <a:t>Vorbereitung: Eigener Laptop, Internetzugang und Microsoft 365 im Browser mit dem von der Schule bereitgestellten Konto. Gezeigter Geräteweg: Windows 11. Word und 7-Zip. Ablage und Abgabe: OneDrive. 7-Zip wird von der Schule für das Testlabor bereitgestellt; ausschließlich harmlose Testdateien verwenden.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4H1: Abstraktionsebenen und Interaktionen zwischen Anwendungssoftware, Systemsoftware und Hardwareschichten vergleichen.</a:t>
            </a:r>
          </a:p>
          <a:p xmlns:a="http://schemas.openxmlformats.org/drawingml/2006/main">
            <a:r>
              <a:t>4K1: die Funktion von Protokollen bei der Übertragung von Daten über Netzwerke und das Internet darstellen.</a:t>
            </a:r>
          </a:p>
          <a:p xmlns:a="http://schemas.openxmlformats.org/drawingml/2006/main">
            <a:r>
              <a:t>4H2: Software zur Verschlüsselung von Daten einsetzen.</a:t>
            </a:r>
          </a:p>
          <a:p xmlns:a="http://schemas.openxmlformats.org/drawingml/2006/main">
            <a:r>
              <a:t>4I1: Datensicherungen und -wiederherstellungen ausführen.</a:t>
            </a:r>
          </a:p>
          <a:p xmlns:a="http://schemas.openxmlformats.org/drawingml/2006/main">
            <a:r>
              <a:t>Vollständige Materialkarte: Testdatei: Erstelle Labor.txt mit „Version 1: Testdaten ohne Personenbezug“. Fachkarte: DNS löst Namen in passende Adressen auf. IP ermöglicht Adressierung und Weiterleitung. TCP stellt bei seiner Verwendung einen geordneten, zuverlässigen Datenstrom bereit. HTTPS nutzt HTTP über eine abgesicherte TLS-Verbindung; nicht jede Internetanwendung nutzt TCP. Anwendung, Betriebssystem und Hardware erfüllen unterschiedliche Aufgaben. Verwende nur Testpasswörter und unkritische Dateien.</a:t>
            </a:r>
          </a:p>
          <a:p xmlns:a="http://schemas.openxmlformats.org/drawingml/2006/main">
            <a:r>
              <a:t>Geräte und Programme: Eigener Laptop, Internetzugang und Microsoft 365 im Browser mit dem von der Schule bereitgestellten Konto. Gezeigter Geräteweg: Windows 11. Word und 7-Zip. Ablage und Abgabe: OneDrive. 7-Zip wird von der Schule für das Testlabor bereitgestellt; ausschließlich harmlose Testdateien verwenden.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4H1: Abstraktionsebenen und Interaktionen zwischen Anwendungssoftware, Systemsoftware und Hardwareschichten vergleichen.</a:t>
            </a:r>
          </a:p>
          <a:p xmlns:a="http://schemas.openxmlformats.org/drawingml/2006/main">
            <a:r>
              <a:t>4K1: die Funktion von Protokollen bei der Übertragung von Daten über Netzwerke und das Internet darstellen.</a:t>
            </a:r>
          </a:p>
          <a:p xmlns:a="http://schemas.openxmlformats.org/drawingml/2006/main">
            <a:r>
              <a:t>DGB-K4-P03-AB01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03_Sicherheitslabor. Öffne deine Themen-Datei oder erstelle sie über Neu &gt; Word-Dokument.</a:t>
            </a:r>
          </a:p>
          <a:p xmlns:a="http://schemas.openxmlformats.org/drawingml/2006/main">
            <a:r>
              <a:t>2. Schreibe die Überschrift „Schichten und Datenweg“. Markiere sie und wähle Start &gt; Formatvorlagen &gt; Überschrift 1.</a:t>
            </a:r>
          </a:p>
          <a:p xmlns:a="http://schemas.openxmlformats.org/drawingml/2006/main">
            <a:r>
              <a:t>3. Beginne mit dem Beispiel: „Anwendung: Text bearbeiten“.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K4_Sicherheitslabor_Kennung;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Schichten werden nicht mit einzelnen Geräten gleichgesetzt; HTTPS schützt Verbindung, nicht automatisch die Wahrheit des Inhalts.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4H1: Abstraktionsebenen und Interaktionen zwischen Anwendungssoftware, Systemsoftware und Hardwareschichten vergleichen.</a:t>
            </a:r>
          </a:p>
          <a:p xmlns:a="http://schemas.openxmlformats.org/drawingml/2006/main">
            <a:r>
              <a:t>4K1: die Funktion von Protokollen bei der Übertragung von Daten über Netzwerke und das Internet darstellen.</a:t>
            </a:r>
          </a:p>
          <a:p xmlns:a="http://schemas.openxmlformats.org/drawingml/2006/main">
            <a:r>
              <a:t>DGB-K4-P03-AB01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03_Sicherheitslabor. Öffne deine Themen-Datei oder erstelle sie über Neu &gt; Word-Dokument.</a:t>
            </a:r>
          </a:p>
          <a:p xmlns:a="http://schemas.openxmlformats.org/drawingml/2006/main">
            <a:r>
              <a:t>2. Schreibe die Überschrift „Schichten und Datenweg“. Markiere sie und wähle Start &gt; Formatvorlagen &gt; Überschrift 1.</a:t>
            </a:r>
          </a:p>
          <a:p xmlns:a="http://schemas.openxmlformats.org/drawingml/2006/main">
            <a:r>
              <a:t>3. Beginne mit dem Beispiel: „Anwendung: Text bearbeiten“.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K4_Sicherheitslabor_Kennung;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Schichten werden nicht mit einzelnen Geräten gleichgesetzt; HTTPS schützt Verbindung, nicht automatisch die Wahrheit des Inhalts.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4H1: Abstraktionsebenen und Interaktionen zwischen Anwendungssoftware, Systemsoftware und Hardwareschichten vergleichen.</a:t>
            </a:r>
          </a:p>
          <a:p xmlns:a="http://schemas.openxmlformats.org/drawingml/2006/main">
            <a:r>
              <a:t>4K1: die Funktion von Protokollen bei der Übertragung von Daten über Netzwerke und das Internet darstellen.</a:t>
            </a:r>
          </a:p>
          <a:p xmlns:a="http://schemas.openxmlformats.org/drawingml/2006/main">
            <a:r>
              <a:t>DGB-K4-P03-AB01</a:t>
            </a:r>
          </a:p>
          <a:p xmlns:a="http://schemas.openxmlformats.org/drawingml/2006/main">
            <a:r>
              <a:t>Auftrag A: Zeichne für das Speichern und Versenden der Testdatei Anwendung, Betriebssystem und Hardware. Vergleiche ihre Aufgaben.</a:t>
            </a:r>
          </a:p>
          <a:p xmlns:a="http://schemas.openxmlformats.org/drawingml/2006/main">
            <a:r>
              <a:t>Auftrag B: Erkläre an einem Webabruf die Aufgaben von DNS, IP und HTTPS; erläutere zusätzlich die Funktion von TCP, wenn es verwendet wird.</a:t>
            </a:r>
          </a:p>
          <a:p xmlns:a="http://schemas.openxmlformats.org/drawingml/2006/main">
            <a:r>
              <a:t>Erwartungshorizont: Schichten werden nicht mit einzelnen Geräten gleichgesetzt; HTTPS schützt Verbindung, nicht automatisch die Wahrheit des Inhalts.</a:t>
            </a:r>
          </a:p>
          <a:p xmlns:a="http://schemas.openxmlformats.org/drawingml/2006/main">
            <a:r>
              <a:t>Hilfe: Eine Anwendung nutzt Dienste des Betriebssystems, das mit Hardware zusammenarbeitet.</a:t>
            </a:r>
          </a:p>
          <a:p xmlns:a="http://schemas.openxmlformats.org/drawingml/2006/main">
            <a:r>
              <a:t>Reflexion: Warum kann ein Fehler auf verschiedenen Ebenen liegen?</a:t>
            </a:r>
          </a:p>
          <a:p xmlns:a="http://schemas.openxmlformats.org/drawingml/2006/main">
            <a:r>
              <a:t>Erweiterung: Erkläre, warum DNS und HTTPS unterschiedliche Aufgaben haben.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4H2: Software zur Verschlüsselung von Daten einsetzen.</a:t>
            </a:r>
          </a:p>
          <a:p xmlns:a="http://schemas.openxmlformats.org/drawingml/2006/main">
            <a:r>
              <a:t>DGB-K4-P03-AB02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https://www.7-zip.org/7z.html</a:t>
            </a:r>
          </a:p>
          <a:p xmlns:a="http://schemas.openxmlformats.org/drawingml/2006/main">
            <a:r>
              <a:t>1. Öffne Editor über die Windows-Suche. Schreibe „Version 1: Testdaten ohne Personenbezug“ und speichere lokal Labor.txt.</a:t>
            </a:r>
          </a:p>
          <a:p xmlns:a="http://schemas.openxmlformats.org/drawingml/2006/main">
            <a:r>
              <a:t>2. Kopiere Labor.txt in den lokalen Testordner. Starte den von der Schule installierten 7-Zip File Manager und markiere die Testkopie.</a:t>
            </a:r>
          </a:p>
          <a:p xmlns:a="http://schemas.openxmlformats.org/drawingml/2006/main">
            <a:r>
              <a:t>3. Klicke Hinzufügen. Wähle Archivformat 7z und unter Verschlüsselung AES-256. Verwende ein neues, nur hierfür gültiges Testpasswort.</a:t>
            </a:r>
          </a:p>
          <a:p xmlns:a="http://schemas.openxmlformats.org/drawingml/2006/main">
            <a:r>
              <a:t>4. Aktiviere Dateinamen verschlüsseln, wenn verfügbar. Bestätige OK; Labor.7z entsteht. Schließe das Archivfenster.</a:t>
            </a:r>
          </a:p>
          <a:p xmlns:a="http://schemas.openxmlformats.org/drawingml/2006/main">
            <a:r>
              <a:t>5. Öffne Labor.7z neu und prüfe ohne Eingabe des richtigen Testpassworts: Der Inhalt darf nicht lesbar sein. Das Original bleibt unverschlüsselt.</a:t>
            </a:r>
          </a:p>
          <a:p xmlns:a="http://schemas.openxmlformats.org/drawingml/2006/main">
            <a:r>
              <a:t>Prüfung: Die verschlüsselte Kopie ist ohne richtiges Testpasswort nicht lesbar; das Original bleibt getrennt erhalten.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Echte Softwareverschlüsselung erforderlich; bloßes Umbenennen, ZIP ohne Verschlüsselung oder Caesar-Spiel reicht nicht. Testschlüssel nur schulisch freigegeben verwalten.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4H2: Software zur Verschlüsselung von Daten einsetzen.</a:t>
            </a:r>
          </a:p>
          <a:p xmlns:a="http://schemas.openxmlformats.org/drawingml/2006/main">
            <a:r>
              <a:t>DGB-K4-P03-AB02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https://www.7-zip.org/7z.html</a:t>
            </a:r>
          </a:p>
          <a:p xmlns:a="http://schemas.openxmlformats.org/drawingml/2006/main">
            <a:r>
              <a:t>1. Öffne Editor über die Windows-Suche. Schreibe „Version 1: Testdaten ohne Personenbezug“ und speichere lokal Labor.txt.</a:t>
            </a:r>
          </a:p>
          <a:p xmlns:a="http://schemas.openxmlformats.org/drawingml/2006/main">
            <a:r>
              <a:t>2. Kopiere Labor.txt in den lokalen Testordner. Starte den von der Schule installierten 7-Zip File Manager und markiere die Testkopie.</a:t>
            </a:r>
          </a:p>
          <a:p xmlns:a="http://schemas.openxmlformats.org/drawingml/2006/main">
            <a:r>
              <a:t>3. Klicke Hinzufügen. Wähle Archivformat 7z und unter Verschlüsselung AES-256. Verwende ein neues, nur hierfür gültiges Testpasswort.</a:t>
            </a:r>
          </a:p>
          <a:p xmlns:a="http://schemas.openxmlformats.org/drawingml/2006/main">
            <a:r>
              <a:t>4. Aktiviere Dateinamen verschlüsseln, wenn verfügbar. Bestätige OK; Labor.7z entsteht. Schließe das Archivfenster.</a:t>
            </a:r>
          </a:p>
          <a:p xmlns:a="http://schemas.openxmlformats.org/drawingml/2006/main">
            <a:r>
              <a:t>5. Öffne Labor.7z neu und prüfe ohne Eingabe des richtigen Testpassworts: Der Inhalt darf nicht lesbar sein. Das Original bleibt unverschlüsselt.</a:t>
            </a:r>
          </a:p>
          <a:p xmlns:a="http://schemas.openxmlformats.org/drawingml/2006/main">
            <a:r>
              <a:t>Prüfung: Die verschlüsselte Kopie ist ohne richtiges Testpasswort nicht lesbar; das Original bleibt getrennt erhalten.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Echte Softwareverschlüsselung erforderlich; bloßes Umbenennen, ZIP ohne Verschlüsselung oder Caesar-Spiel reicht nicht. Testschlüssel nur schulisch freigegeben verwalten.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4H2: Software zur Verschlüsselung von Daten einsetzen.</a:t>
            </a:r>
          </a:p>
          <a:p xmlns:a="http://schemas.openxmlformats.org/drawingml/2006/main">
            <a:r>
              <a:t>DGB-K4-P03-AB02</a:t>
            </a:r>
          </a:p>
          <a:p xmlns:a="http://schemas.openxmlformats.org/drawingml/2006/main">
            <a:r>
              <a:t>Auftrag A: Erstelle die Testdatei und bewahre das unkritische Original auf. Plane mit der Lehrperson das freigegebene Verschlüsselungsverfahren.</a:t>
            </a:r>
          </a:p>
          <a:p xmlns:a="http://schemas.openxmlformats.org/drawingml/2006/main">
            <a:r>
              <a:t>Auftrag B: Verschlüssele eine Kopie mit der bereitgestellten Software. Prüfe, dass die verschlüsselte Ausgabe nicht ohne den vorgesehenen Schlüssel bzw. das Passwort geöffnet wird.</a:t>
            </a:r>
          </a:p>
          <a:p xmlns:a="http://schemas.openxmlformats.org/drawingml/2006/main">
            <a:r>
              <a:t>Erwartungshorizont: Echte Softwareverschlüsselung erforderlich; bloßes Umbenennen, ZIP ohne Verschlüsselung oder Caesar-Spiel reicht nicht. Testschlüssel nur schulisch freigegeben verwalten.</a:t>
            </a:r>
          </a:p>
          <a:p xmlns:a="http://schemas.openxmlformats.org/drawingml/2006/main">
            <a:r>
              <a:t>Hilfe: Lass Verfahren und Speicherort vor dem Start prüfen.</a:t>
            </a:r>
          </a:p>
          <a:p xmlns:a="http://schemas.openxmlformats.org/drawingml/2006/main">
            <a:r>
              <a:t>Reflexion: Warum ist Verschlüsselung etwas anderes als Verstecken?</a:t>
            </a:r>
          </a:p>
          <a:p xmlns:a="http://schemas.openxmlformats.org/drawingml/2006/main">
            <a:r>
              <a:t>Erweiterung: Beschreibe, was beim Verlust des Schlüssels passieren kann.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4H2: Software zur Verschlüsselung von Daten einsetzen.</a:t>
            </a:r>
          </a:p>
          <a:p xmlns:a="http://schemas.openxmlformats.org/drawingml/2006/main">
            <a:r>
              <a:t>4H1: Abstraktionsebenen und Interaktionen zwischen Anwendungssoftware, Systemsoftware und Hardwareschichten vergleichen.</a:t>
            </a:r>
          </a:p>
          <a:p xmlns:a="http://schemas.openxmlformats.org/drawingml/2006/main">
            <a:r>
              <a:t>DGB-K4-P03-AB03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https://www.7-zip.org/7z.html</a:t>
            </a:r>
          </a:p>
          <a:p xmlns:a="http://schemas.openxmlformats.org/drawingml/2006/main">
            <a:r>
              <a:t>1. Öffne Labor.7z im 7-Zip File Manager. Wähle Entpacken.</a:t>
            </a:r>
          </a:p>
          <a:p xmlns:a="http://schemas.openxmlformats.org/drawingml/2006/main">
            <a:r>
              <a:t>2. Wähle einen neuen lokalen Ordner Entschluesselt; überschreibe kein Original.</a:t>
            </a:r>
          </a:p>
          <a:p xmlns:a="http://schemas.openxmlformats.org/drawingml/2006/main">
            <a:r>
              <a:t>3. Gib das vereinbarte Testpasswort unbeobachtet ein und bestätige.</a:t>
            </a:r>
          </a:p>
          <a:p xmlns:a="http://schemas.openxmlformats.org/drawingml/2006/main">
            <a:r>
              <a:t>4. Öffne die entpackte Labor.txt. Vergleiche den ganzen Text mit dem Original.</a:t>
            </a:r>
          </a:p>
          <a:p xmlns:a="http://schemas.openxmlformats.org/drawingml/2006/main">
            <a:r>
              <a:t>5. Notiere Format 7z/AES-256, Testergebnis und Fehlerweg. Passwort oder Schlüssel kommen nicht ins Protokoll.</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Vollständiger Hin- und Rückweg praktisch demonstriert; keine Geheimnisse in Screenshots.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4H2: Software zur Verschlüsselung von Daten einsetzen.</a:t>
            </a:r>
          </a:p>
          <a:p xmlns:a="http://schemas.openxmlformats.org/drawingml/2006/main">
            <a:r>
              <a:t>4H1: Abstraktionsebenen und Interaktionen zwischen Anwendungssoftware, Systemsoftware und Hardwareschichten vergleichen.</a:t>
            </a:r>
          </a:p>
          <a:p xmlns:a="http://schemas.openxmlformats.org/drawingml/2006/main">
            <a:r>
              <a:t>DGB-K4-P03-AB03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https://www.7-zip.org/7z.html</a:t>
            </a:r>
          </a:p>
          <a:p xmlns:a="http://schemas.openxmlformats.org/drawingml/2006/main">
            <a:r>
              <a:t>1. Öffne Labor.7z im 7-Zip File Manager. Wähle Entpacken.</a:t>
            </a:r>
          </a:p>
          <a:p xmlns:a="http://schemas.openxmlformats.org/drawingml/2006/main">
            <a:r>
              <a:t>2. Wähle einen neuen lokalen Ordner Entschluesselt; überschreibe kein Original.</a:t>
            </a:r>
          </a:p>
          <a:p xmlns:a="http://schemas.openxmlformats.org/drawingml/2006/main">
            <a:r>
              <a:t>3. Gib das vereinbarte Testpasswort unbeobachtet ein und bestätige.</a:t>
            </a:r>
          </a:p>
          <a:p xmlns:a="http://schemas.openxmlformats.org/drawingml/2006/main">
            <a:r>
              <a:t>4. Öffne die entpackte Labor.txt. Vergleiche den ganzen Text mit dem Original.</a:t>
            </a:r>
          </a:p>
          <a:p xmlns:a="http://schemas.openxmlformats.org/drawingml/2006/main">
            <a:r>
              <a:t>5. Notiere Format 7z/AES-256, Testergebnis und Fehlerweg. Passwort oder Schlüssel kommen nicht ins Protokoll.</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Vollständiger Hin- und Rückweg praktisch demonstriert; keine Geheimnisse in Screenshots.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4H2: Software zur Verschlüsselung von Daten einsetzen.</a:t>
            </a:r>
          </a:p>
          <a:p xmlns:a="http://schemas.openxmlformats.org/drawingml/2006/main">
            <a:r>
              <a:t>4H1: Abstraktionsebenen und Interaktionen zwischen Anwendungssoftware, Systemsoftware und Hardwareschichten vergleichen.</a:t>
            </a:r>
          </a:p>
          <a:p xmlns:a="http://schemas.openxmlformats.org/drawingml/2006/main">
            <a:r>
              <a:t>DGB-K4-P03-AB03</a:t>
            </a:r>
          </a:p>
          <a:p xmlns:a="http://schemas.openxmlformats.org/drawingml/2006/main">
            <a:r>
              <a:t>Auftrag A: Entschlüssle die Testkopie mit dem vorgesehenen Schlüssel und vergleiche den Inhalt mit dem Original.</a:t>
            </a:r>
          </a:p>
          <a:p xmlns:a="http://schemas.openxmlformats.org/drawingml/2006/main">
            <a:r>
              <a:t>Auftrag B: Notiere Verfahren, Ergebnis und Fehlerweg ohne Passwort oder Schlüssel im Protokoll. Erkläre einen Nutzen und eine Grenze.</a:t>
            </a:r>
          </a:p>
          <a:p xmlns:a="http://schemas.openxmlformats.org/drawingml/2006/main">
            <a:r>
              <a:t>Erwartungshorizont: Vollständiger Hin- und Rückweg praktisch demonstriert; keine Geheimnisse in Screenshots.</a:t>
            </a:r>
          </a:p>
          <a:p xmlns:a="http://schemas.openxmlformats.org/drawingml/2006/main">
            <a:r>
              <a:t>Hilfe: Vergleiche nicht nur den Dateinamen, sondern den geöffneten Inhalt.</a:t>
            </a:r>
          </a:p>
          <a:p xmlns:a="http://schemas.openxmlformats.org/drawingml/2006/main">
            <a:r>
              <a:t>Reflexion: Warum muss auch die Wiedergewinnung getestet werden?</a:t>
            </a:r>
          </a:p>
          <a:p xmlns:a="http://schemas.openxmlformats.org/drawingml/2006/main">
            <a:r>
              <a:t>Erweiterung: Beschreibe den Unterschied zwischen Transport- und Dateiverschlüsselung.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4I1: Datensicherungen und -wiederherstellungen ausführen.</a:t>
            </a:r>
          </a:p>
          <a:p xmlns:a="http://schemas.openxmlformats.org/drawingml/2006/main">
            <a:r>
              <a:t>DGB-K4-P03-AB04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https://support.microsoft.com/de-de/onedrive/upload-and-save-files-and-folders-to-onedrive</a:t>
            </a:r>
          </a:p>
          <a:p xmlns:a="http://schemas.openxmlformats.org/drawingml/2006/main">
            <a:r>
              <a:t>1. Lade Labor.txt mit Version 1 in den von der Schule freigegebenen Sicherungsordner in OneDrive hoch. Warte auf den Upload und öffne sie.</a:t>
            </a:r>
          </a:p>
          <a:p xmlns:a="http://schemas.openxmlformats.org/drawingml/2006/main">
            <a:r>
              <a:t>2. Ändere nur die lokale Arbeitskopie auf Version 2. Die OneDrive-Sicherung wird nicht überschrieben.</a:t>
            </a:r>
          </a:p>
          <a:p xmlns:a="http://schemas.openxmlformats.org/drawingml/2006/main">
            <a:r>
              <a:t>3. Erstelle lokal den Ordner Wiederhergestellt. Lade Version 1 aus dem Sicherungsordner herunter und verschiebe die Downloadkopie dorthin.</a:t>
            </a:r>
          </a:p>
          <a:p xmlns:a="http://schemas.openxmlformats.org/drawingml/2006/main">
            <a:r>
              <a:t>4. Öffne beide Dateien: Arbeitskopie zeigt Version 2, Wiederhergestellt zeigt Version 1. Prüfe den tatsächlichen Inhalt.</a:t>
            </a:r>
          </a:p>
          <a:p xmlns:a="http://schemas.openxmlformats.org/drawingml/2006/main">
            <a:r>
              <a:t>5. Halte beide Speicherorte und die Prüfung fest. Dieses bewusste Kopieren ist ein Sicherungstest; laufende Synchronisation allein ist keine unabhängige Sicherung.</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Wiederherstellung tatsächlich durchführen, nicht nur Kopie anlegen. Zweiter Ort nach schulischem Sicherungskonzept; gleiche synchronisierte Datei ist kein unabhängiger Nachweis.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4I1: Datensicherungen und -wiederherstellungen ausführen.</a:t>
            </a:r>
          </a:p>
          <a:p xmlns:a="http://schemas.openxmlformats.org/drawingml/2006/main">
            <a:r>
              <a:t>DGB-K4-P03-AB04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https://support.microsoft.com/de-de/onedrive/upload-and-save-files-and-folders-to-onedrive</a:t>
            </a:r>
          </a:p>
          <a:p xmlns:a="http://schemas.openxmlformats.org/drawingml/2006/main">
            <a:r>
              <a:t>1. Lade Labor.txt mit Version 1 in den von der Schule freigegebenen Sicherungsordner in OneDrive hoch. Warte auf den Upload und öffne sie.</a:t>
            </a:r>
          </a:p>
          <a:p xmlns:a="http://schemas.openxmlformats.org/drawingml/2006/main">
            <a:r>
              <a:t>2. Ändere nur die lokale Arbeitskopie auf Version 2. Die OneDrive-Sicherung wird nicht überschrieben.</a:t>
            </a:r>
          </a:p>
          <a:p xmlns:a="http://schemas.openxmlformats.org/drawingml/2006/main">
            <a:r>
              <a:t>3. Erstelle lokal den Ordner Wiederhergestellt. Lade Version 1 aus dem Sicherungsordner herunter und verschiebe die Downloadkopie dorthin.</a:t>
            </a:r>
          </a:p>
          <a:p xmlns:a="http://schemas.openxmlformats.org/drawingml/2006/main">
            <a:r>
              <a:t>4. Öffne beide Dateien: Arbeitskopie zeigt Version 2, Wiederhergestellt zeigt Version 1. Prüfe den tatsächlichen Inhalt.</a:t>
            </a:r>
          </a:p>
          <a:p xmlns:a="http://schemas.openxmlformats.org/drawingml/2006/main">
            <a:r>
              <a:t>5. Halte beide Speicherorte und die Prüfung fest. Dieses bewusste Kopieren ist ein Sicherungstest; laufende Synchronisation allein ist keine unabhängige Sicherung.</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Wiederherstellung tatsächlich durchführen, nicht nur Kopie anlegen. Zweiter Ort nach schulischem Sicherungskonzept; gleiche synchronisierte Datei ist kein unabhängiger Nachweis.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4I1: Datensicherungen und -wiederherstellungen ausführen.</a:t>
            </a:r>
          </a:p>
          <a:p xmlns:a="http://schemas.openxmlformats.org/drawingml/2006/main">
            <a:r>
              <a:t>DGB-K4-P03-AB04</a:t>
            </a:r>
          </a:p>
          <a:p xmlns:a="http://schemas.openxmlformats.org/drawingml/2006/main">
            <a:r>
              <a:t>Auftrag A: Kopiere Version 1 an einen zweiten freigegebenen Speicherort. Ändere nur die Arbeitskopie auf Version 2.</a:t>
            </a:r>
          </a:p>
          <a:p xmlns:a="http://schemas.openxmlformats.org/drawingml/2006/main">
            <a:r>
              <a:t>Auftrag B: Stelle Version 1 aus der Sicherung in einem separaten Ordner wieder her und prüfe den Inhalt. Dokumentiere beide Speicherorte ohne sensible Pfade.</a:t>
            </a:r>
          </a:p>
          <a:p xmlns:a="http://schemas.openxmlformats.org/drawingml/2006/main">
            <a:r>
              <a:t>Erwartungshorizont: Wiederherstellung tatsächlich durchführen, nicht nur Kopie anlegen. Zweiter Ort nach schulischem Sicherungskonzept; gleiche synchronisierte Datei ist kein unabhängiger Nachweis.</a:t>
            </a:r>
          </a:p>
          <a:p xmlns:a="http://schemas.openxmlformats.org/drawingml/2006/main">
            <a:r>
              <a:t>Hilfe: Arbeite nur mit deiner Testdatei; lösche keine echten Daten.</a:t>
            </a:r>
          </a:p>
          <a:p xmlns:a="http://schemas.openxmlformats.org/drawingml/2006/main">
            <a:r>
              <a:t>Reflexion: Warum beweist eine vorhandene Sicherung noch nicht ihre Nutzbarkeit?</a:t>
            </a:r>
          </a:p>
          <a:p xmlns:a="http://schemas.openxmlformats.org/drawingml/2006/main">
            <a:r>
              <a:t>Erweiterung: Erkläre ein Risiko, wenn Arbeitskopie und Sicherung gleichzeitig überschrieben werden.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4K1: die Funktion von Protokollen bei der Übertragung von Daten über Netzwerke und das Internet darstellen.</a:t>
            </a:r>
          </a:p>
          <a:p xmlns:a="http://schemas.openxmlformats.org/drawingml/2006/main">
            <a:r>
              <a:t>4H1: Abstraktionsebenen und Interaktionen zwischen Anwendungssoftware, Systemsoftware und Hardwareschichten vergleichen.</a:t>
            </a:r>
          </a:p>
          <a:p xmlns:a="http://schemas.openxmlformats.org/drawingml/2006/main">
            <a:r>
              <a:t>4I1: Datensicherungen und -wiederherstellungen ausführen.</a:t>
            </a:r>
          </a:p>
          <a:p xmlns:a="http://schemas.openxmlformats.org/drawingml/2006/main">
            <a:r>
              <a:t>4H2: Software zur Verschlüsselung von Daten einsetzen.</a:t>
            </a:r>
          </a:p>
          <a:p xmlns:a="http://schemas.openxmlformats.org/drawingml/2006/main">
            <a:r>
              <a:t>DGB-K4-P03-AB05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03_Sicherheitslabor. Öffne deine Themen-Datei oder erstelle sie über Neu &gt; Word-Dokument.</a:t>
            </a:r>
          </a:p>
          <a:p xmlns:a="http://schemas.openxmlformats.org/drawingml/2006/main">
            <a:r>
              <a:t>2. Schreibe die Überschrift „Laborprotokoll abschließen“. Markiere sie und wähle Start &gt; Formatvorlagen &gt; Überschrift 1.</a:t>
            </a:r>
          </a:p>
          <a:p xmlns:a="http://schemas.openxmlformats.org/drawingml/2006/main">
            <a:r>
              <a:t>3. Beginne mit dem Beispiel: „Verfahren und Test notieren“.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K4_Sicherheitslabor_Kennung;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Praktische individuelle Nachweise erforderlich; bei fehlender Technik Nachholtermin, keine fiktive Erledigt-Markierung.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4K1: die Funktion von Protokollen bei der Übertragung von Daten über Netzwerke und das Internet darstellen.</a:t>
            </a:r>
          </a:p>
          <a:p xmlns:a="http://schemas.openxmlformats.org/drawingml/2006/main">
            <a:r>
              <a:t>4H1: Abstraktionsebenen und Interaktionen zwischen Anwendungssoftware, Systemsoftware und Hardwareschichten vergleichen.</a:t>
            </a:r>
          </a:p>
          <a:p xmlns:a="http://schemas.openxmlformats.org/drawingml/2006/main">
            <a:r>
              <a:t>4I1: Datensicherungen und -wiederherstellungen ausführen.</a:t>
            </a:r>
          </a:p>
          <a:p xmlns:a="http://schemas.openxmlformats.org/drawingml/2006/main">
            <a:r>
              <a:t>4H2: Software zur Verschlüsselung von Daten einsetzen.</a:t>
            </a:r>
          </a:p>
          <a:p xmlns:a="http://schemas.openxmlformats.org/drawingml/2006/main">
            <a:r>
              <a:t>DGB-K4-P03-AB05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03_Sicherheitslabor. Öffne deine Themen-Datei oder erstelle sie über Neu &gt; Word-Dokument.</a:t>
            </a:r>
          </a:p>
          <a:p xmlns:a="http://schemas.openxmlformats.org/drawingml/2006/main">
            <a:r>
              <a:t>2. Schreibe die Überschrift „Laborprotokoll abschließen“. Markiere sie und wähle Start &gt; Formatvorlagen &gt; Überschrift 1.</a:t>
            </a:r>
          </a:p>
          <a:p xmlns:a="http://schemas.openxmlformats.org/drawingml/2006/main">
            <a:r>
              <a:t>3. Beginne mit dem Beispiel: „Verfahren und Test notieren“.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K4_Sicherheitslabor_Kennung;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Praktische individuelle Nachweise erforderlich; bei fehlender Technik Nachholtermin, keine fiktive Erledigt-Markierung.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4K1: die Funktion von Protokollen bei der Übertragung von Daten über Netzwerke und das Internet darstellen.</a:t>
            </a:r>
          </a:p>
          <a:p xmlns:a="http://schemas.openxmlformats.org/drawingml/2006/main">
            <a:r>
              <a:t>4H1: Abstraktionsebenen und Interaktionen zwischen Anwendungssoftware, Systemsoftware und Hardwareschichten vergleichen.</a:t>
            </a:r>
          </a:p>
          <a:p xmlns:a="http://schemas.openxmlformats.org/drawingml/2006/main">
            <a:r>
              <a:t>4I1: Datensicherungen und -wiederherstellungen ausführen.</a:t>
            </a:r>
          </a:p>
          <a:p xmlns:a="http://schemas.openxmlformats.org/drawingml/2006/main">
            <a:r>
              <a:t>4H2: Software zur Verschlüsselung von Daten einsetzen.</a:t>
            </a:r>
          </a:p>
          <a:p xmlns:a="http://schemas.openxmlformats.org/drawingml/2006/main">
            <a:r>
              <a:t>DGB-K4-P03-AB05</a:t>
            </a:r>
          </a:p>
          <a:p xmlns:a="http://schemas.openxmlformats.org/drawingml/2006/main">
            <a:r>
              <a:t>Auftrag A: Fasse Schichtenmodell, Protokolle, Verschlüsselungs- und Wiederherstellungstest zusammen. Kennzeichne, was praktisch geprüft wurde.</a:t>
            </a:r>
          </a:p>
          <a:p xmlns:a="http://schemas.openxmlformats.org/drawingml/2006/main">
            <a:r>
              <a:t>Auftrag B: Demonstriere einen Wiederherstellungsschritt und eine Entschlüsselung. Exportiere ein Protokoll ohne Schlüssel, Passwörter oder personenbezogene Daten.</a:t>
            </a:r>
          </a:p>
          <a:p xmlns:a="http://schemas.openxmlformats.org/drawingml/2006/main">
            <a:r>
              <a:t>Erwartungshorizont: Praktische individuelle Nachweise erforderlich; bei fehlender Technik Nachholtermin, keine fiktive Erledigt-Markierung.</a:t>
            </a:r>
          </a:p>
          <a:p xmlns:a="http://schemas.openxmlformats.org/drawingml/2006/main">
            <a:r>
              <a:t>Hilfe: Die Lehrperson bestätigt den Praxistest; das Endprodukt bleibt ein Dokument.</a:t>
            </a:r>
          </a:p>
          <a:p xmlns:a="http://schemas.openxmlformats.org/drawingml/2006/main">
            <a:r>
              <a:t>Reflexion: Welche Prüfung hat dir die größte Sicherheit gegeben?</a:t>
            </a:r>
          </a:p>
          <a:p xmlns:a="http://schemas.openxmlformats.org/drawingml/2006/main">
            <a:r>
              <a:t>Erweiterung: Formuliere eine Grenze des verwendeten Verfahrens.</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4H1: Abstraktionsebenen und Interaktionen zwischen Anwendungssoftware, Systemsoftware und Hardwareschichten vergleichen.</a:t>
            </a:r>
          </a:p>
          <a:p xmlns:a="http://schemas.openxmlformats.org/drawingml/2006/main">
            <a:r>
              <a:t>4K1: die Funktion von Protokollen bei der Übertragung von Daten über Netzwerke und das Internet darstellen.</a:t>
            </a:r>
          </a:p>
          <a:p xmlns:a="http://schemas.openxmlformats.org/drawingml/2006/main">
            <a:r>
              <a:t>4H2: Software zur Verschlüsselung von Daten einsetzen.</a:t>
            </a:r>
          </a:p>
          <a:p xmlns:a="http://schemas.openxmlformats.org/drawingml/2006/main">
            <a:r>
              <a:t>4I1: Datensicherungen und -wiederherstellungen ausführen.</a:t>
            </a:r>
          </a:p>
          <a:p xmlns:a="http://schemas.openxmlformats.org/drawingml/2006/main">
            <a:r>
              <a:t>Endprodukt: Ein höchstens vierseitiges Sicherheitslabor-Protokoll als PDF mit überprüften Praxisnachweisen.</a:t>
            </a:r>
          </a:p>
          <a:p xmlns:a="http://schemas.openxmlformats.org/drawingml/2006/main">
            <a:r>
              <a:t>Abschlusskriterium: Praktische individuelle Nachweise erforderlich; bei fehlender Technik Nachholtermin, keine fiktive Erledigt-Markierung.</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Orientierung: Der Materialbedarf macht verschachtelte Wiederholung und Eingabeprüfung unmittelbar nützlich. Lassen Sie zunächst einen festen Fall lösen und erst danach verallgemeinern. Jede Person erläutert einen Teil des Codes und einen Testfall.</a:t>
            </a:r>
          </a:p>
          <a:p xmlns:a="http://schemas.openxmlformats.org/drawingml/2006/main">
            <a:r>
              <a:t>Vorbereitung: Eine bekannte Programmierumgebung verwenden. Eingabegrenzen und Musterfall sichtbar bereitstellen. Rollen für Programmierung, Test und Dokumentation wechseln. Auf jedem Laptop den gezeigten Weg prüfen; Ordner Digitale_Grundbildung/Klasse_4/04_Materialplaner vorbereiten. Datei K4_Materialplaner_Kennung verwenden. Bei Abweichungen Menübezeichnung auf der Schulstart-Karte notieren.</a:t>
            </a:r>
          </a:p>
          <a:p xmlns:a="http://schemas.openxmlformats.org/drawingml/2006/main">
            <a:r>
              <a:t>Erste Unterrichtseinheit: 0–5 Alltagssituation und ersten Versuch gemeinsam lesen. Plant zwei Gruppen mit je 3 Stiften, 4 Blättern und 1 Karte. Schreibt alle sechs Gruppen-Material-Kombinationen auf. Welche Tätigkeit wiederholt sich für jede Gruppe und für jedes Material?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Plan mit äußerer Gruppen- und innerer Materialschleife.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Ziel: Du entwickelst im Team eine Anwendung mit verschachtelten Schleifen und zusammengesetzten Bedingungen.</a:t>
            </a:r>
          </a:p>
          <a:p xmlns:a="http://schemas.openxmlformats.org/drawingml/2006/main">
            <a:r>
              <a:t>Endprodukt: Eine ausführbare Programmdatei oder ein Projektpaket mit integrierter Anleitung und Dokumentation.</a:t>
            </a:r>
          </a:p>
          <a:p xmlns:a="http://schemas.openxmlformats.org/drawingml/2006/main">
            <a:r>
              <a:t>Vorbereitung: Eigener Laptop, Internetzugang und Microsoft 365 im Browser mit dem von der Schule bereitgestellten Konto. Gezeigter Geräteweg: Windows 11. Scratch. Ablage und Abgabe: OneDrive. Scratch: vorbereitete Desktop-App oder schulisch freigegebener Webeditor ohne Anmeldung.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Vollständige Materialkarte: Auftrag: Plane Materialpakete für mehrere Gruppen. Eingaben: Anzahl Gruppen und Stückzahl je Material. Materialien: Stift, Blatt, Karte. Das Programm soll für jede Gruppe jedes Material ausgeben und die Gesamtsummen berechnen. Gruppenanzahl muss ganzzahlig zwischen 1 und 10 liegen; Stückzahlen zwischen 0 und 20. Keine Namen erfassen. Pflicht: äußere Schleife über Gruppen, innere über Materialien, zusammengesetzte Bedingung, verständliche Fehlermeldung.</a:t>
            </a:r>
          </a:p>
          <a:p xmlns:a="http://schemas.openxmlformats.org/drawingml/2006/main">
            <a:r>
              <a:t>Geräte und Programme: Eigener Laptop, Internetzugang und Microsoft 365 im Browser mit dem von der Schule bereitgestellten Konto. Gezeigter Geräteweg: Windows 11. Scratch. Ablage und Abgabe: OneDrive. Scratch: vorbereitete Desktop-App oder schulisch freigegebener Webeditor ohne Anmeldung.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DGB-K4-P04-AB01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in OneDrive eine Word-Planungsdatei K4_Materialplaner_Kennung_Plan. Lies den Auftrag auf der Materialkarte.</a:t>
            </a:r>
          </a:p>
          <a:p xmlns:a="http://schemas.openxmlformats.org/drawingml/2006/main">
            <a:r>
              <a:t>2. Schreibe die Überschriften Eingaben, Verarbeitung und Ausgaben. Ordne die Bestandteile des Auftrags zu.</a:t>
            </a:r>
          </a:p>
          <a:p xmlns:a="http://schemas.openxmlformats.org/drawingml/2006/main">
            <a:r>
              <a:t>3. Wähle Einfügen &gt; Formen. Zeichne für jeden Teilschritt ein Rechteck und verbinde die Schritte mit Pfeilen.</a:t>
            </a:r>
          </a:p>
          <a:p xmlns:a="http://schemas.openxmlformats.org/drawingml/2006/main">
            <a:r>
              <a:t>4. Schreibe eine erste Blockfolge in Alltagssprache dazu. Markiere Wiederholungen und Bedingungen; eine andere Person führt sie gedanklich aus.</a:t>
            </a:r>
          </a:p>
          <a:p xmlns:a="http://schemas.openxmlformats.org/drawingml/2006/main">
            <a:r>
              <a:t>5. Vergleiche den Plan mit den Aufgaben A und B. Speichere die Planung in OneDrive; im nächsten Blatt setzt du sie in Scratch um.</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Beispiel: ganzzahlig und mindestens 1 und höchstens 10; zwei Schleifen erfüllen unterschiedliche Dimensionen.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DGB-K4-P04-AB01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in OneDrive eine Word-Planungsdatei K4_Materialplaner_Kennung_Plan. Lies den Auftrag auf der Materialkarte.</a:t>
            </a:r>
          </a:p>
          <a:p xmlns:a="http://schemas.openxmlformats.org/drawingml/2006/main">
            <a:r>
              <a:t>2. Schreibe die Überschriften Eingaben, Verarbeitung und Ausgaben. Ordne die Bestandteile des Auftrags zu.</a:t>
            </a:r>
          </a:p>
          <a:p xmlns:a="http://schemas.openxmlformats.org/drawingml/2006/main">
            <a:r>
              <a:t>3. Wähle Einfügen &gt; Formen. Zeichne für jeden Teilschritt ein Rechteck und verbinde die Schritte mit Pfeilen.</a:t>
            </a:r>
          </a:p>
          <a:p xmlns:a="http://schemas.openxmlformats.org/drawingml/2006/main">
            <a:r>
              <a:t>4. Schreibe eine erste Blockfolge in Alltagssprache dazu. Markiere Wiederholungen und Bedingungen; eine andere Person führt sie gedanklich aus.</a:t>
            </a:r>
          </a:p>
          <a:p xmlns:a="http://schemas.openxmlformats.org/drawingml/2006/main">
            <a:r>
              <a:t>5. Vergleiche den Plan mit den Aufgaben A und B. Speichere die Planung in OneDrive; im nächsten Blatt setzt du sie in Scratch um.</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Beispiel: ganzzahlig und mindestens 1 und höchstens 10; zwei Schleifen erfüllen unterschiedliche Dimensionen.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DGB-K4-P04-AB01</a:t>
            </a:r>
          </a:p>
          <a:p xmlns:a="http://schemas.openxmlformats.org/drawingml/2006/main">
            <a:r>
              <a:t>Auftrag A: Definiert Ein- und Ausgaben, drei Mindestfunktionen und Rollen im Team. Erstellt einen Zeitplan für die fünf Einheiten.</a:t>
            </a:r>
          </a:p>
          <a:p xmlns:a="http://schemas.openxmlformats.org/drawingml/2006/main">
            <a:r>
              <a:t>Auftrag B: Schreibt Pseudocode mit äußerer Gruppenschleife und innerer Materialschleife. Markiert die zusammengesetzte Gültigkeitsbedingung.</a:t>
            </a:r>
          </a:p>
          <a:p xmlns:a="http://schemas.openxmlformats.org/drawingml/2006/main">
            <a:r>
              <a:t>Erwartungshorizont: Beispiel: ganzzahlig und mindestens 1 und höchstens 10; zwei Schleifen erfüllen unterschiedliche Dimensionen.</a:t>
            </a:r>
          </a:p>
          <a:p xmlns:a="http://schemas.openxmlformats.org/drawingml/2006/main">
            <a:r>
              <a:t>Hilfe: Zeichnet eine kleine Tabelle mit Gruppen als Zeilen und Materialien als Spalten.</a:t>
            </a:r>
          </a:p>
          <a:p xmlns:a="http://schemas.openxmlformats.org/drawingml/2006/main">
            <a:r>
              <a:t>Reflexion: Warum sind zwei verschachtelte Schleifen hier sinnvoll?</a:t>
            </a:r>
          </a:p>
          <a:p xmlns:a="http://schemas.openxmlformats.org/drawingml/2006/main">
            <a:r>
              <a:t>Erweiterung: Plant, wie eure Anwendung ohne Datenverlust neu gestartet wird.</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DGB-K4-P04-AB02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2 × 3 = 6 Ausgaben; innere Schleife läuft für jede Gruppe erneut.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DGB-K4-P04-AB02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2 × 3 = 6 Ausgaben; innere Schleife läuft für jede Gruppe erneut.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DGB-K4-P04-AB02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2 × 3 = 6 Ausgaben; innere Schleife läuft für jede Gruppe erneut.</a:t>
            </a:r>
          </a:p>
          <a:p xmlns:a="http://schemas.openxmlformats.org/drawingml/2006/main">
            <a:r>
              <a:t>Lege Liste Materialien mit Stift, Blatt, Karte an. Lege Liste Ausgabe und Variablen Gruppe, Materialindex an.</a:t>
            </a:r>
          </a:p>
          <a:p xmlns:a="http://schemas.openxmlformats.org/drawingml/2006/main">
            <a:r>
              <a:t>Bei grüner Flagge: lösche alles aus Ausgabe; setze Gruppe auf 1.</a:t>
            </a:r>
          </a:p>
          <a:p xmlns:a="http://schemas.openxmlformats.org/drawingml/2006/main">
            <a:r>
              <a:t>Wiederhole 2-mal: setze Materialindex auf 1; wiederhole 3-mal: füge verbinde Gruppe mit Element(Materialindex, Materialien) zu Ausgabe hinzu; ändere Materialindex um 1.</a:t>
            </a:r>
          </a:p>
          <a:p xmlns:a="http://schemas.openxmlformats.org/drawingml/2006/main">
            <a:r>
              <a:t>Nach der inneren Schleife: ändere Gruppe um 1. In Ausgabe stehen genau 6 Kombinationen.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DGB-K4-P04-AB02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2 × 3 = 6 Ausgaben; innere Schleife läuft für jede Gruppe erneut.</a:t>
            </a:r>
          </a:p>
          <a:p xmlns:a="http://schemas.openxmlformats.org/drawingml/2006/main">
            <a:r>
              <a:t>Lege Liste Materialien mit Stift, Blatt, Karte an. Lege Liste Ausgabe und Variablen Gruppe, Materialindex an.</a:t>
            </a:r>
          </a:p>
          <a:p xmlns:a="http://schemas.openxmlformats.org/drawingml/2006/main">
            <a:r>
              <a:t>Bei grüner Flagge: lösche alles aus Ausgabe; setze Gruppe auf 1.</a:t>
            </a:r>
          </a:p>
          <a:p xmlns:a="http://schemas.openxmlformats.org/drawingml/2006/main">
            <a:r>
              <a:t>Wiederhole 2-mal: setze Materialindex auf 1; wiederhole 3-mal: füge verbinde Gruppe mit Element(Materialindex, Materialien) zu Ausgabe hinzu; ändere Materialindex um 1.</a:t>
            </a:r>
          </a:p>
          <a:p xmlns:a="http://schemas.openxmlformats.org/drawingml/2006/main">
            <a:r>
              <a:t>Nach der inneren Schleife: ändere Gruppe um 1. In Ausgabe stehen genau 6 Kombinationen.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DGB-K4-P04-AB02</a:t>
            </a:r>
          </a:p>
          <a:p xmlns:a="http://schemas.openxmlformats.org/drawingml/2006/main">
            <a:r>
              <a:t>Auftrag A: Programmiert zunächst zwei Gruppen und die drei Materialien mit festen Testwerten.</a:t>
            </a:r>
          </a:p>
          <a:p xmlns:a="http://schemas.openxmlformats.org/drawingml/2006/main">
            <a:r>
              <a:t>Auftrag B: Prüft, ob sechs Gruppen-Material-Kombinationen ausgegeben werden. Ergänzt verständliche Bezeichnungen.</a:t>
            </a:r>
          </a:p>
          <a:p xmlns:a="http://schemas.openxmlformats.org/drawingml/2006/main">
            <a:r>
              <a:t>Erwartungshorizont: 2 × 3 = 6 Ausgaben; innere Schleife läuft für jede Gruppe erneut.</a:t>
            </a:r>
          </a:p>
          <a:p xmlns:a="http://schemas.openxmlformats.org/drawingml/2006/main">
            <a:r>
              <a:t>Hilfe: Verwendet zuerst feste Daten, bevor ihr Eingaben ergänzt.</a:t>
            </a:r>
          </a:p>
          <a:p xmlns:a="http://schemas.openxmlformats.org/drawingml/2006/main">
            <a:r>
              <a:t>Reflexion: Welcher Fehler entsteht, wenn eine Schleife an der falschen Stelle steht?</a:t>
            </a:r>
          </a:p>
          <a:p xmlns:a="http://schemas.openxmlformats.org/drawingml/2006/main">
            <a:r>
              <a:t>Erweiterung: Erweitert auf drei Gruppen und prüft neun Kombinationen.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DGB-K4-P04-AB03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Gesamt 6 Stifte, 8 Blätter, 2 Karten; Eingabevalidierung vor Rechnen. Grenzwerte inklusive.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DGB-K4-P04-AB03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Gesamt 6 Stifte, 8 Blätter, 2 Karten; Eingabevalidierung vor Rechnen. Grenzwerte inklusive.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DGB-K4-P04-AB03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Gesamt 6 Stifte, 8 Blätter, 2 Karten; Eingabevalidierung vor Rechnen. Grenzwerte inklusive.</a:t>
            </a:r>
          </a:p>
          <a:p xmlns:a="http://schemas.openxmlformats.org/drawingml/2006/main">
            <a:r>
              <a:t>Frage „Gruppenanzahl 1 bis 10?“ und warte; setze Gruppen auf Antwort. Gültig nur: Länge von Antwort &gt; 0 UND Antwort = Antwort * 1 UND Gruppen = runde Gruppen UND Gruppen ≥ 1 UND Gruppen ≤ 10.</a:t>
            </a:r>
          </a:p>
          <a:p xmlns:a="http://schemas.openxmlformats.org/drawingml/2006/main">
            <a:r>
              <a:t>Bei ungültiger Eingabe: sage „Bitte ganze Zahl 1 bis 10“ und stoppe dieses Skript. Zahlenvergleich und Texttest getrennt mit Testfällen prüfen.</a:t>
            </a:r>
          </a:p>
          <a:p xmlns:a="http://schemas.openxmlformats.org/drawingml/2006/main">
            <a:r>
              <a:t>Frage Stückzahlen für Stift, Blatt und Karte; prüfe analog ganze Zahlen 0 bis 20. Speichere sie in einer zweiten Liste Bedarf.</a:t>
            </a:r>
          </a:p>
          <a:p xmlns:a="http://schemas.openxmlformats.org/drawingml/2006/main">
            <a:r>
              <a:t>Äußere Schleife Gruppen-mal, innere Schleife 3-mal. Gesamt je Material = Gruppen × Element(Materialindex, Bedarf). Test 2/3/4/1 ergibt 6, 8, 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DGB-K4-P04-AB03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Scratch und wähle die benötigte Figur rechts unter der Bühne.</a:t>
            </a:r>
          </a:p>
          <a:p xmlns:a="http://schemas.openxmlformats.org/drawingml/2006/main">
            <a:r>
              <a:t>2. Lege unter Variablen die im Blockplan genannten Variablen oder Listen an. Variablen speichern einen Wert; Listen mehrere Einträge.</a:t>
            </a:r>
          </a:p>
          <a:p xmlns:a="http://schemas.openxmlformats.org/drawingml/2006/main">
            <a:r>
              <a:t>3. Ziehe Ereignis-, Steuerungs-, Fühlen- und Operatorblöcke aus den gleichnamigen Kategorien in den Codebereich. Baue den Blockplan schrittweise nach.</a:t>
            </a:r>
          </a:p>
          <a:p xmlns:a="http://schemas.openxmlformats.org/drawingml/2006/main">
            <a:r>
              <a:t>4. Starte nach jedem Teil mit der grünen Flagge. Beobachte Bühne, Variablen und Listen; vergleiche mit dem genannten Test.</a:t>
            </a:r>
          </a:p>
          <a:p xmlns:a="http://schemas.openxmlformats.org/drawingml/2006/main">
            <a:r>
              <a:t>5. Speichere die .sb3-Datei lokal und lade sie in OneDrive hoch. Nach erneutem Laden muss derselbe Test funktionieren.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Gesamt 6 Stifte, 8 Blätter, 2 Karten; Eingabevalidierung vor Rechnen. Grenzwerte inklusive.</a:t>
            </a:r>
          </a:p>
          <a:p xmlns:a="http://schemas.openxmlformats.org/drawingml/2006/main">
            <a:r>
              <a:t>Frage „Gruppenanzahl 1 bis 10?“ und warte; setze Gruppen auf Antwort. Gültig nur: Länge von Antwort &gt; 0 UND Antwort = Antwort * 1 UND Gruppen = runde Gruppen UND Gruppen ≥ 1 UND Gruppen ≤ 10.</a:t>
            </a:r>
          </a:p>
          <a:p xmlns:a="http://schemas.openxmlformats.org/drawingml/2006/main">
            <a:r>
              <a:t>Bei ungültiger Eingabe: sage „Bitte ganze Zahl 1 bis 10“ und stoppe dieses Skript. Zahlenvergleich und Texttest getrennt mit Testfällen prüfen.</a:t>
            </a:r>
          </a:p>
          <a:p xmlns:a="http://schemas.openxmlformats.org/drawingml/2006/main">
            <a:r>
              <a:t>Frage Stückzahlen für Stift, Blatt und Karte; prüfe analog ganze Zahlen 0 bis 20. Speichere sie in einer zweiten Liste Bedarf.</a:t>
            </a:r>
          </a:p>
          <a:p xmlns:a="http://schemas.openxmlformats.org/drawingml/2006/main">
            <a:r>
              <a:t>Äußere Schleife Gruppen-mal, innere Schleife 3-mal. Gesamt je Material = Gruppen × Element(Materialindex, Bedarf). Test 2/3/4/1 ergibt 6, 8, 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DGB-K4-P04-AB03</a:t>
            </a:r>
          </a:p>
          <a:p xmlns:a="http://schemas.openxmlformats.org/drawingml/2006/main">
            <a:r>
              <a:t>Auftrag A: Ergänzt die Eingaben und prüft die vereinbarten Grenzen mit UND bzw. ODER. Behandelt leere oder nichtnumerische Eingaben.</a:t>
            </a:r>
          </a:p>
          <a:p xmlns:a="http://schemas.openxmlformats.org/drawingml/2006/main">
            <a:r>
              <a:t>Auftrag B: Berechnet Gesamtbedarf je Material. Testet 2 Gruppen mit 3 Stiften, 4 Blättern und 1 Karte pro Gruppe.</a:t>
            </a:r>
          </a:p>
          <a:p xmlns:a="http://schemas.openxmlformats.org/drawingml/2006/main">
            <a:r>
              <a:t>Erwartungshorizont: Gesamt 6 Stifte, 8 Blätter, 2 Karten; Eingabevalidierung vor Rechnen. Grenzwerte inklusive.</a:t>
            </a:r>
          </a:p>
          <a:p xmlns:a="http://schemas.openxmlformats.org/drawingml/2006/main">
            <a:r>
              <a:t>Hilfe: Prüft zuerst, ob sich die Eingabe als ganze Zahl lesen lässt.</a:t>
            </a:r>
          </a:p>
          <a:p xmlns:a="http://schemas.openxmlformats.org/drawingml/2006/main">
            <a:r>
              <a:t>Reflexion: Warum genügt eine reine Größenprüfung bei Text nicht?</a:t>
            </a:r>
          </a:p>
          <a:p xmlns:a="http://schemas.openxmlformats.org/drawingml/2006/main">
            <a:r>
              <a:t>Erweiterung: Formuliert dieselbe Prüfung als Gültigkeits- und als Fehlerbedingung.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4P3: mit bereitgestellten Medien und Software-Applikationen zielgerichtet und kreativ gestaltend kooperieren.</a:t>
            </a:r>
          </a:p>
          <a:p xmlns:a="http://schemas.openxmlformats.org/drawingml/2006/main">
            <a:r>
              <a:t>DGB-K4-P04-AB04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dein gespeichertes Scratch-Projekt über Datei &gt; Von deinem Computer laden. Starte mit der grünen Flagge.</a:t>
            </a:r>
          </a:p>
          <a:p xmlns:a="http://schemas.openxmlformats.org/drawingml/2006/main">
            <a:r>
              <a:t>2. Schreibe in Word eine Testtabelle mit den Spalten Eingabe, erwartetes Ergebnis, tatsächliches Ergebnis und Korrektur.</a:t>
            </a:r>
          </a:p>
          <a:p xmlns:a="http://schemas.openxmlformats.org/drawingml/2006/main">
            <a:r>
              <a:t>3. Führe die Testfälle aus Aufgabe A nacheinander durch. Beim Nutzertest bedient die Testperson selbst; beobachte ohne vorherige Erklärung.</a:t>
            </a:r>
          </a:p>
          <a:p xmlns:a="http://schemas.openxmlformats.org/drawingml/2006/main">
            <a:r>
              <a:t>4. Notiere die erste Abweichung genau. Ändere nur den betroffenen Block und wiederhole denselben Test.</a:t>
            </a:r>
          </a:p>
          <a:p xmlns:a="http://schemas.openxmlformats.org/drawingml/2006/main">
            <a:r>
              <a:t>5. Speichere das verbesserte .sb3-Projekt neu und lade es in OneDrive hoch. Halte in der Testtabelle fest, was jetzt funktioniert.</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Iterative Verbesserung mit erneutem Test; Testzahlen für Stückzahl und Gruppen getrennt betrachten.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4P3: mit bereitgestellten Medien und Software-Applikationen zielgerichtet und kreativ gestaltend kooperieren.</a:t>
            </a:r>
          </a:p>
          <a:p xmlns:a="http://schemas.openxmlformats.org/drawingml/2006/main">
            <a:r>
              <a:t>DGB-K4-P04-AB04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dein gespeichertes Scratch-Projekt über Datei &gt; Von deinem Computer laden. Starte mit der grünen Flagge.</a:t>
            </a:r>
          </a:p>
          <a:p xmlns:a="http://schemas.openxmlformats.org/drawingml/2006/main">
            <a:r>
              <a:t>2. Schreibe in Word eine Testtabelle mit den Spalten Eingabe, erwartetes Ergebnis, tatsächliches Ergebnis und Korrektur.</a:t>
            </a:r>
          </a:p>
          <a:p xmlns:a="http://schemas.openxmlformats.org/drawingml/2006/main">
            <a:r>
              <a:t>3. Führe die Testfälle aus Aufgabe A nacheinander durch. Beim Nutzertest bedient die Testperson selbst; beobachte ohne vorherige Erklärung.</a:t>
            </a:r>
          </a:p>
          <a:p xmlns:a="http://schemas.openxmlformats.org/drawingml/2006/main">
            <a:r>
              <a:t>4. Notiere die erste Abweichung genau. Ändere nur den betroffenen Block und wiederhole denselben Test.</a:t>
            </a:r>
          </a:p>
          <a:p xmlns:a="http://schemas.openxmlformats.org/drawingml/2006/main">
            <a:r>
              <a:t>5. Speichere das verbesserte .sb3-Projekt neu und lade es in OneDrive hoch. Halte in der Testtabelle fest, was jetzt funktioniert.</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Iterative Verbesserung mit erneutem Test; Testzahlen für Stückzahl und Gruppen getrennt betrachten.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4P3: mit bereitgestellten Medien und Software-Applikationen zielgerichtet und kreativ gestaltend kooperieren.</a:t>
            </a:r>
          </a:p>
          <a:p xmlns:a="http://schemas.openxmlformats.org/drawingml/2006/main">
            <a:r>
              <a:t>DGB-K4-P04-AB04</a:t>
            </a:r>
          </a:p>
          <a:p xmlns:a="http://schemas.openxmlformats.org/drawingml/2006/main">
            <a:r>
              <a:t>Auftrag A: Erstellt mindestens sechs Tests: normaler Fall, kleinste und größte erlaubte Zahl, Zahl außerhalb, Text und leere Eingabe.</a:t>
            </a:r>
          </a:p>
          <a:p xmlns:a="http://schemas.openxmlformats.org/drawingml/2006/main">
            <a:r>
              <a:t>Auftrag B: Dokumentiert Soll, Ist und Korrektur eines Fehlers. Überarbeitet das Programm und ergänzt Kommentare zu Schleifen und Bedingungen.</a:t>
            </a:r>
          </a:p>
          <a:p xmlns:a="http://schemas.openxmlformats.org/drawingml/2006/main">
            <a:r>
              <a:t>Erwartungshorizont: Iterative Verbesserung mit erneutem Test; Testzahlen für Stückzahl und Gruppen getrennt betrachten.</a:t>
            </a:r>
          </a:p>
          <a:p xmlns:a="http://schemas.openxmlformats.org/drawingml/2006/main">
            <a:r>
              <a:t>Hilfe: Ein guter Test hat ein vorab bekanntes erwartetes Ergebnis.</a:t>
            </a:r>
          </a:p>
          <a:p xmlns:a="http://schemas.openxmlformats.org/drawingml/2006/main">
            <a:r>
              <a:t>Reflexion: Welcher Grenzfall war leicht zu übersehen?</a:t>
            </a:r>
          </a:p>
          <a:p xmlns:a="http://schemas.openxmlformats.org/drawingml/2006/main">
            <a:r>
              <a:t>Erweiterung: Prüft zusätzlich eine Dezimalzahl.</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4P3: mit bereitgestellten Medien und Software-Applikationen zielgerichtet und kreativ gestaltend kooperieren.</a:t>
            </a:r>
          </a:p>
          <a:p xmlns:a="http://schemas.openxmlformats.org/drawingml/2006/main">
            <a:r>
              <a:t>DGB-K4-P04-AB05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dein Projekt in Scratch und starte die grüne Flagge. Prüfe Start, Eingaben, Ausgabe und erneuten Start anhand der Aufgaben.</a:t>
            </a:r>
          </a:p>
          <a:p xmlns:a="http://schemas.openxmlformats.org/drawingml/2006/main">
            <a:r>
              <a:t>2. Zeige einer Testperson nur die Bedienanleitung. Lass sie selbst bedienen; frage anschließend, welcher Schritt unklar war.</a:t>
            </a:r>
          </a:p>
          <a:p xmlns:a="http://schemas.openxmlformats.org/drawingml/2006/main">
            <a:r>
              <a:t>3. Verbessere genau diesen Schritt. Erkläre der Lehrperson die geforderte Schleife, Bedingung oder Variable direkt am eigenen Code.</a:t>
            </a:r>
          </a:p>
          <a:p xmlns:a="http://schemas.openxmlformats.org/drawingml/2006/main">
            <a:r>
              <a:t>4. Wähle Datei &gt; Auf deinem Computer speichern. Benenne die Datei K4_Materialplaner_Kennung.sb3 und lade sie in OneDrive hoch.</a:t>
            </a:r>
          </a:p>
          <a:p xmlns:a="http://schemas.openxmlformats.org/drawingml/2006/main">
            <a:r>
              <a:t>5. Lade die abgegebene Datei wieder herunter und öffne sie in Scratch. Teste erneut und prüfe den vereinbarten Zugriff der Lehrperson.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Lauffähige Übergabe und individuelle Codeerklärung; kein bestimmter Programmierstil vorgeschrieben.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4P3: mit bereitgestellten Medien und Software-Applikationen zielgerichtet und kreativ gestaltend kooperieren.</a:t>
            </a:r>
          </a:p>
          <a:p xmlns:a="http://schemas.openxmlformats.org/drawingml/2006/main">
            <a:r>
              <a:t>DGB-K4-P04-AB05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https://scratch.mit.edu/help/videos/</a:t>
            </a:r>
          </a:p>
          <a:p xmlns:a="http://schemas.openxmlformats.org/drawingml/2006/main">
            <a:r>
              <a:t>1. Öffne dein Projekt in Scratch und starte die grüne Flagge. Prüfe Start, Eingaben, Ausgabe und erneuten Start anhand der Aufgaben.</a:t>
            </a:r>
          </a:p>
          <a:p xmlns:a="http://schemas.openxmlformats.org/drawingml/2006/main">
            <a:r>
              <a:t>2. Zeige einer Testperson nur die Bedienanleitung. Lass sie selbst bedienen; frage anschließend, welcher Schritt unklar war.</a:t>
            </a:r>
          </a:p>
          <a:p xmlns:a="http://schemas.openxmlformats.org/drawingml/2006/main">
            <a:r>
              <a:t>3. Verbessere genau diesen Schritt. Erkläre der Lehrperson die geforderte Schleife, Bedingung oder Variable direkt am eigenen Code.</a:t>
            </a:r>
          </a:p>
          <a:p xmlns:a="http://schemas.openxmlformats.org/drawingml/2006/main">
            <a:r>
              <a:t>4. Wähle Datei &gt; Auf deinem Computer speichern. Benenne die Datei K4_Materialplaner_Kennung.sb3 und lade sie in OneDrive hoch.</a:t>
            </a:r>
          </a:p>
          <a:p xmlns:a="http://schemas.openxmlformats.org/drawingml/2006/main">
            <a:r>
              <a:t>5. Lade die abgegebene Datei wieder herunter und öffne sie in Scratch. Teste erneut und prüfe den vereinbarten Zugriff der Lehrperson.</a:t>
            </a:r>
          </a:p>
          <a:p xmlns:a="http://schemas.openxmlformats.org/drawingml/2006/main">
            <a:r>
              <a:t>Prüfung: Mein Programm läuft im gezeigten Test; ich kann mindestens einen Block und seine Wirkung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Lauffähige Übergabe und individuelle Codeerklärung; kein bestimmter Programmierstil vorgeschrieben.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4P3: mit bereitgestellten Medien und Software-Applikationen zielgerichtet und kreativ gestaltend kooperieren.</a:t>
            </a:r>
          </a:p>
          <a:p xmlns:a="http://schemas.openxmlformats.org/drawingml/2006/main">
            <a:r>
              <a:t>DGB-K4-P04-AB05</a:t>
            </a:r>
          </a:p>
          <a:p xmlns:a="http://schemas.openxmlformats.org/drawingml/2006/main">
            <a:r>
              <a:t>Auftrag A: Lasst eine andere Person die Anwendung nur mit der integrierten Anleitung bedienen. Verbessert einen unklaren Schritt.</a:t>
            </a:r>
          </a:p>
          <a:p xmlns:a="http://schemas.openxmlformats.org/drawingml/2006/main">
            <a:r>
              <a:t>Auftrag B: Speichert die finale Datei bzw. das Projektpaket. Jede Person erklärt Schleifen, Bedingung und einen Test.</a:t>
            </a:r>
          </a:p>
          <a:p xmlns:a="http://schemas.openxmlformats.org/drawingml/2006/main">
            <a:r>
              <a:t>Erwartungshorizont: Lauffähige Übergabe und individuelle Codeerklärung; kein bestimmter Programmierstil vorgeschrieben.</a:t>
            </a:r>
          </a:p>
          <a:p xmlns:a="http://schemas.openxmlformats.org/drawingml/2006/main">
            <a:r>
              <a:t>Hilfe: Dokumentiert Start, Eingaben, Ausgaben und bekannte Grenzen im Projekt.</a:t>
            </a:r>
          </a:p>
          <a:p xmlns:a="http://schemas.openxmlformats.org/drawingml/2006/main">
            <a:r>
              <a:t>Reflexion: Welche Änderung würdet ihr als Nächstes priorisieren?</a:t>
            </a:r>
          </a:p>
          <a:p xmlns:a="http://schemas.openxmlformats.org/drawingml/2006/main">
            <a:r>
              <a:t>Erweiterung: Entwerft eine zusätzliche Materialart ohne Änderung des Grundablaufs.</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4P4: einfache Programme oder Webanwendungen mit geeigneten Werkzeugen erstellen, um ein bestimmtes Problem zu lösen oder eine bestimmte Aufgabe zu erfüllen.</a:t>
            </a:r>
          </a:p>
          <a:p xmlns:a="http://schemas.openxmlformats.org/drawingml/2006/main">
            <a:r>
              <a:t>4P1: Programme entwerfen und iterativ entwickeln, die Kontrollstrukturen kombinieren, einschließlich verschachtelter Schleifen und zusammengesetzter Konditionale.</a:t>
            </a:r>
          </a:p>
          <a:p xmlns:a="http://schemas.openxmlformats.org/drawingml/2006/main">
            <a:r>
              <a:t>Endprodukt: Eine ausführbare Programmdatei oder ein Projektpaket mit integrierter Anleitung und Dokumentation.</a:t>
            </a:r>
          </a:p>
          <a:p xmlns:a="http://schemas.openxmlformats.org/drawingml/2006/main">
            <a:r>
              <a:t>Abschlusskriterium: Lauffähige Übergabe und individuelle Codeerklärung; kein bestimmter Programmierstil vorgeschrieben.</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4P2: Möglichkeiten verschiedener Darstellungsformen von Inhalten erproben und deren Einfluss auf die Wahrnehmung des Inhalts hinterfragen.</a:t>
            </a:r>
          </a:p>
          <a:p xmlns:a="http://schemas.openxmlformats.org/drawingml/2006/main">
            <a:r>
              <a:t>4I3: Informationen und Inhalte aktualisieren, verbessern sowie zielgruppen-, medienformat- und anwendungsgerecht aufbereiten und inhaltlich, organisatorisch und sprachlich in bestehende Wissensorganisationsformate einbinden.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4P3: mit bereitgestellten Medien und Software-Applikationen zielgerichtet und kreativ gestaltend kooperieren.</a:t>
            </a:r>
          </a:p>
          <a:p xmlns:a="http://schemas.openxmlformats.org/drawingml/2006/main">
            <a:r>
              <a:t>Orientierung: Der Redaktionsfall verbindet kritisches Prüfen mit dem befriedigenden Verbessern eines konkreten Textes. Die absichtlich irreführende Darstellung bleibt als Analysebeispiel markiert. Beurteilen Sie die Begründung der Änderungen und den Datenbezug.</a:t>
            </a:r>
          </a:p>
          <a:p xmlns:a="http://schemas.openxmlformats.org/drawingml/2006/main">
            <a:r>
              <a:t>Vorbereitung: Originalüberschrift, Frage und alle 20 Antworten als Zahlen bereitlegen. Vorlage mit Titel, Kurzfassung, Befund, Grenzen, Quelle und Änderungsvermerk anbieten. Nur eigene oder freigegebene Motive verwenden. Auf jedem Laptop den gezeigten Weg prüfen; Ordner Digitale_Grundbildung/Klasse_4/05_Redaktionsbeitrag vorbereiten. Datei K4_Redaktionsbeitrag_Kennung verwenden. Bei Abweichungen Menübezeichnung auf der Schulstart-Karte notieren.</a:t>
            </a:r>
          </a:p>
          <a:p xmlns:a="http://schemas.openxmlformats.org/drawingml/2006/main">
            <a:r>
              <a:t>Erste Unterrichtseinheit: 0–5 Alltagssituation und ersten Versuch gemeinsam lesen. Vergleiche „Alle Jugendlichen wollen nur noch online lernen“ mit der Frage „Wünschst du dir gelegentlich Onlineübungen?“. Markiere die Wörter, die mehr behaupten, als gefragt wurde.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Drei konkret benannte Verallgemeinerungen oder Auslassungen.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4P2: Möglichkeiten verschiedener Darstellungsformen von Inhalten erproben und deren Einfluss auf die Wahrnehmung des Inhalts hinterfragen.</a:t>
            </a:r>
          </a:p>
          <a:p xmlns:a="http://schemas.openxmlformats.org/drawingml/2006/main">
            <a:r>
              <a:t>4I3: Informationen und Inhalte aktualisieren, verbessern sowie zielgruppen-, medienformat- und anwendungsgerecht aufbereiten und inhaltlich, organisatorisch und sprachlich in bestehende Wissensorganisationsformate einbinden.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4P3: mit bereitgestellten Medien und Software-Applikationen zielgerichtet und kreativ gestaltend kooperieren.</a:t>
            </a:r>
          </a:p>
          <a:p xmlns:a="http://schemas.openxmlformats.org/drawingml/2006/main">
            <a:r>
              <a:t>Ziel: Du prüfst mediale Darstellungen und überarbeitest Inhalte für eine gemeinsame Wissenssammlung.</a:t>
            </a:r>
          </a:p>
          <a:p xmlns:a="http://schemas.openxmlformats.org/drawingml/2006/main">
            <a:r>
              <a:t>Endprodukt: Ein redaktionell überarbeiteter Beitrag mit Quellen und Änderungsvermerk als PDF oder geschützter Beitrag.</a:t>
            </a:r>
          </a:p>
          <a:p xmlns:a="http://schemas.openxmlformats.org/drawingml/2006/main">
            <a:r>
              <a:t>Vorbereitung: Eigener Laptop, Internetzugang und Microsoft 365 im Browser mit dem von der Schule bereitgestellten Konto. Gezeigter Geräteweg: Windows 11. Excel und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4P2: Möglichkeiten verschiedener Darstellungsformen von Inhalten erproben und deren Einfluss auf die Wahrnehmung des Inhalts hinterfragen.</a:t>
            </a:r>
          </a:p>
          <a:p xmlns:a="http://schemas.openxmlformats.org/drawingml/2006/main">
            <a:r>
              <a:t>4I3: Informationen und Inhalte aktualisieren, verbessern sowie zielgruppen-, medienformat- und anwendungsgerecht aufbereiten und inhaltlich, organisatorisch und sprachlich in bestehende Wissensorganisationsformate einbinden.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4P3: mit bereitgestellten Medien und Software-Applikationen zielgerichtet und kreativ gestaltend kooperieren.</a:t>
            </a:r>
          </a:p>
          <a:p xmlns:a="http://schemas.openxmlformats.org/drawingml/2006/main">
            <a:r>
              <a:t>Vollständige Materialkarte: Fiktiver Redaktionsfall: „Alle Jugendlichen wollen nur noch online lernen. Das zeigt unsere Umfrage.“ Daten: 20 freiwillige Antworten einer Lerngruppe, davon 12 für gelegentliche Onlineübungen, 5 dagegen, 3 unentschieden. Die Frage lautete „Wünschst du dir gelegentlich Onlineübungen?“ Ein Diagramm zeigt nur 12 Zustimmungen und lässt die anderen Antworten weg. Diese Übungsdaten sind erfunden. Zielgruppe des neuen Beitrags: Lernende und Lehrpersonen einer beliebigen Schule.</a:t>
            </a:r>
          </a:p>
          <a:p xmlns:a="http://schemas.openxmlformats.org/drawingml/2006/main">
            <a:r>
              <a:t>Geräte und Programme: Eigener Laptop, Internetzugang und Microsoft 365 im Browser mit dem von der Schule bereitgestellten Konto. Gezeigter Geräteweg: Windows 11. Excel und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DGB-K4-P05-AB01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05_Redaktionsbeitrag. Öffne deine Themen-Datei oder erstelle sie über Neu &gt; Word-Dokument.</a:t>
            </a:r>
          </a:p>
          <a:p xmlns:a="http://schemas.openxmlformats.org/drawingml/2006/main">
            <a:r>
              <a:t>2. Schreibe die Überschrift „Behauptung und Daten“. Markiere sie und wähle Start &gt; Formatvorlagen &gt; Überschrift 1.</a:t>
            </a:r>
          </a:p>
          <a:p xmlns:a="http://schemas.openxmlformats.org/drawingml/2006/main">
            <a:r>
              <a:t>3. Beginne mit dem Beispiel: „12 von 20: gelegentlich online“.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K4_Redaktionsbeitrag_Kennung;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Nur 12 von 20 Befragten wünschen gelegentliche Onlineübungen; nicht alle Jugendlichen, nicht ausschließlich online. Freiwillige kleine Gruppe nicht repräsentativ.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DGB-K4-P05-AB01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05_Redaktionsbeitrag. Öffne deine Themen-Datei oder erstelle sie über Neu &gt; Word-Dokument.</a:t>
            </a:r>
          </a:p>
          <a:p xmlns:a="http://schemas.openxmlformats.org/drawingml/2006/main">
            <a:r>
              <a:t>2. Schreibe die Überschrift „Behauptung und Daten“. Markiere sie und wähle Start &gt; Formatvorlagen &gt; Überschrift 1.</a:t>
            </a:r>
          </a:p>
          <a:p xmlns:a="http://schemas.openxmlformats.org/drawingml/2006/main">
            <a:r>
              <a:t>3. Beginne mit dem Beispiel: „12 von 20: gelegentlich online“.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K4_Redaktionsbeitrag_Kennung;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Nur 12 von 20 Befragten wünschen gelegentliche Onlineübungen; nicht alle Jugendlichen, nicht ausschließlich online. Freiwillige kleine Gruppe nicht repräsentativ.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DGB-K4-P05-AB01</a:t>
            </a:r>
          </a:p>
          <a:p xmlns:a="http://schemas.openxmlformats.org/drawingml/2006/main">
            <a:r>
              <a:t>Auftrag A: Vergleiche Überschrift, Frage, Stichprobe und Antworten. Markiere drei unzulässige Verallgemeinerungen oder Auslassungen.</a:t>
            </a:r>
          </a:p>
          <a:p xmlns:a="http://schemas.openxmlformats.org/drawingml/2006/main">
            <a:r>
              <a:t>Auftrag B: Formuliere eine sachliche Hauptaussage und erkläre, wie Auswahl und Weglassen Medienwirklichkeit konstruieren.</a:t>
            </a:r>
          </a:p>
          <a:p xmlns:a="http://schemas.openxmlformats.org/drawingml/2006/main">
            <a:r>
              <a:t>Erwartungshorizont: Nur 12 von 20 Befragten wünschen gelegentliche Onlineübungen; nicht alle Jugendlichen, nicht ausschließlich online. Freiwillige kleine Gruppe nicht repräsentativ.</a:t>
            </a:r>
          </a:p>
          <a:p xmlns:a="http://schemas.openxmlformats.org/drawingml/2006/main">
            <a:r>
              <a:t>Hilfe: Prüfe die Wörter „alle“, „nur“ und „Jugendliche“ einzeln.</a:t>
            </a:r>
          </a:p>
          <a:p xmlns:a="http://schemas.openxmlformats.org/drawingml/2006/main">
            <a:r>
              <a:t>Reflexion: Welche Auslassung verändert die Aussage am stärksten?</a:t>
            </a:r>
          </a:p>
          <a:p xmlns:a="http://schemas.openxmlformats.org/drawingml/2006/main">
            <a:r>
              <a:t>Erweiterung: Berechne die drei Anteile und benenne die Grundgesamtheit.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4P2: Möglichkeiten verschiedener Darstellungsformen von Inhalten erproben und deren Einfluss auf die Wahrnehmung des Inhalts hinterfragen.</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DGB-K4-P05-AB02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deine Excel-Arbeitsmappe in OneDrive. Markiere die Überschriften und alle zugehörigen Datenzellen zusammen.</a:t>
            </a:r>
          </a:p>
          <a:p xmlns:a="http://schemas.openxmlformats.org/drawingml/2006/main">
            <a:r>
              <a:t>2. Wähle Einfügen &gt; Diagramme &gt; Säule oder Balken. Zeige alle Kategorien mit ihren Werten.</a:t>
            </a:r>
          </a:p>
          <a:p xmlns:a="http://schemas.openxmlformats.org/drawingml/2006/main">
            <a:r>
              <a:t>3. Klicke das Diagramm an. Ändere den Titel und ergänze über die Diagrammeinstellungen Achsenbeschriftungen und Einheiten.</a:t>
            </a:r>
          </a:p>
          <a:p xmlns:a="http://schemas.openxmlformats.org/drawingml/2006/main">
            <a:r>
              <a:t>4. Prüfe Kategorien, Größenverhältnisse und Achsenskala. Bei Säulen und Balken beginnt die Mengenachse bei null.</a:t>
            </a:r>
          </a:p>
          <a:p xmlns:a="http://schemas.openxmlformats.org/drawingml/2006/main">
            <a:r>
              <a:t>5. Lies einen Wert am Diagramm ab und vergleiche ihn mit der Tabelle. Übertrage das Diagramm mit Kopieren/Einfügen in deinen Bericht.</a:t>
            </a:r>
          </a:p>
          <a:p xmlns:a="http://schemas.openxmlformats.org/drawingml/2006/main">
            <a:r>
              <a:t>Prüfung: Das Diagramm zeigt die Daten richtig; Titel, Einheiten und Grenzen sind verständlich.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Daten-, Bild- oder Tonwirkung konkret analysiert; irreführende Version nicht unmarkiert verbreiten.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4P2: Möglichkeiten verschiedener Darstellungsformen von Inhalten erproben und deren Einfluss auf die Wahrnehmung des Inhalts hinterfragen.</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DGB-K4-P05-AB02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deine Excel-Arbeitsmappe in OneDrive. Markiere die Überschriften und alle zugehörigen Datenzellen zusammen.</a:t>
            </a:r>
          </a:p>
          <a:p xmlns:a="http://schemas.openxmlformats.org/drawingml/2006/main">
            <a:r>
              <a:t>2. Wähle Einfügen &gt; Diagramme &gt; Säule oder Balken. Zeige alle Kategorien mit ihren Werten.</a:t>
            </a:r>
          </a:p>
          <a:p xmlns:a="http://schemas.openxmlformats.org/drawingml/2006/main">
            <a:r>
              <a:t>3. Klicke das Diagramm an. Ändere den Titel und ergänze über die Diagrammeinstellungen Achsenbeschriftungen und Einheiten.</a:t>
            </a:r>
          </a:p>
          <a:p xmlns:a="http://schemas.openxmlformats.org/drawingml/2006/main">
            <a:r>
              <a:t>4. Prüfe Kategorien, Größenverhältnisse und Achsenskala. Bei Säulen und Balken beginnt die Mengenachse bei null.</a:t>
            </a:r>
          </a:p>
          <a:p xmlns:a="http://schemas.openxmlformats.org/drawingml/2006/main">
            <a:r>
              <a:t>5. Lies einen Wert am Diagramm ab und vergleiche ihn mit der Tabelle. Übertrage das Diagramm mit Kopieren/Einfügen in deinen Bericht.</a:t>
            </a:r>
          </a:p>
          <a:p xmlns:a="http://schemas.openxmlformats.org/drawingml/2006/main">
            <a:r>
              <a:t>Prüfung: Das Diagramm zeigt die Daten richtig; Titel, Einheiten und Grenzen sind verständlich.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Daten-, Bild- oder Tonwirkung konkret analysiert; irreführende Version nicht unmarkiert verbreiten.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4P2: Möglichkeiten verschiedener Darstellungsformen von Inhalten erproben und deren Einfluss auf die Wahrnehmung des Inhalts hinterfragen.</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DGB-K4-P05-AB02</a:t>
            </a:r>
          </a:p>
          <a:p xmlns:a="http://schemas.openxmlformats.org/drawingml/2006/main">
            <a:r>
              <a:t>Auftrag A: Erstelle ein vollständiges Diagramm und daneben eine bewusst irreführende Variante, klar als Analysebeispiel markiert.</a:t>
            </a:r>
          </a:p>
          <a:p xmlns:a="http://schemas.openxmlformats.org/drawingml/2006/main">
            <a:r>
              <a:t>Auftrag B: Vergleiche zusätzlich zwei Bildausschnitte deiner eigenen Zeichnung oder zwei Betonungen desselben Satzes. Beschreibe den Wirkungseffekt.</a:t>
            </a:r>
          </a:p>
          <a:p xmlns:a="http://schemas.openxmlformats.org/drawingml/2006/main">
            <a:r>
              <a:t>Erwartungshorizont: Daten-, Bild- oder Tonwirkung konkret analysiert; irreführende Version nicht unmarkiert verbreiten.</a:t>
            </a:r>
          </a:p>
          <a:p xmlns:a="http://schemas.openxmlformats.org/drawingml/2006/main">
            <a:r>
              <a:t>Hilfe: Gleicher Ausgangsinhalt kann durch Ausschnitt oder Betonung anders wirken.</a:t>
            </a:r>
          </a:p>
          <a:p xmlns:a="http://schemas.openxmlformats.org/drawingml/2006/main">
            <a:r>
              <a:t>Reflexion: Welche Gestaltung würdest du im endgültigen Beitrag vermeiden?</a:t>
            </a:r>
          </a:p>
          <a:p xmlns:a="http://schemas.openxmlformats.org/drawingml/2006/main">
            <a:r>
              <a:t>Erweiterung: Erkläre, weshalb eine Korrektur oft weniger Aufmerksamkeit bekommt.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4I3: Informationen und Inhalte aktualisieren, verbessern sowie zielgruppen-, medienformat- und anwendungsgerecht aufbereiten und inhaltlich, organisatorisch und sprachlich in bestehende Wissensorganisationsformate einbinden.</a:t>
            </a:r>
          </a:p>
          <a:p xmlns:a="http://schemas.openxmlformats.org/drawingml/2006/main">
            <a:r>
              <a:t>DGB-K4-P05-AB03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05_Redaktionsbeitrag. Öffne deine Themen-Datei oder erstelle sie über Neu &gt; Word-Dokument.</a:t>
            </a:r>
          </a:p>
          <a:p xmlns:a="http://schemas.openxmlformats.org/drawingml/2006/main">
            <a:r>
              <a:t>2. Schreibe die Überschrift „Redaktionell überarbeiten“. Markiere sie und wähle Start &gt; Formatvorlagen &gt; Überschrift 1.</a:t>
            </a:r>
          </a:p>
          <a:p xmlns:a="http://schemas.openxmlformats.org/drawingml/2006/main">
            <a:r>
              <a:t>3. Beginne mit dem Beispiel: „Titel: 12 von 20 wünschen Übungen“.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K4_Redaktionsbeitrag_Kennung;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Bestehendes Wissensformat wird eingehalten, nicht nur neuer Freitext; sachliche Korrektur dokumentiert.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4I3: Informationen und Inhalte aktualisieren, verbessern sowie zielgruppen-, medienformat- und anwendungsgerecht aufbereiten und inhaltlich, organisatorisch und sprachlich in bestehende Wissensorganisationsformate einbinden.</a:t>
            </a:r>
          </a:p>
          <a:p xmlns:a="http://schemas.openxmlformats.org/drawingml/2006/main">
            <a:r>
              <a:t>DGB-K4-P05-AB03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05_Redaktionsbeitrag. Öffne deine Themen-Datei oder erstelle sie über Neu &gt; Word-Dokument.</a:t>
            </a:r>
          </a:p>
          <a:p xmlns:a="http://schemas.openxmlformats.org/drawingml/2006/main">
            <a:r>
              <a:t>2. Schreibe die Überschrift „Redaktionell überarbeiten“. Markiere sie und wähle Start &gt; Formatvorlagen &gt; Überschrift 1.</a:t>
            </a:r>
          </a:p>
          <a:p xmlns:a="http://schemas.openxmlformats.org/drawingml/2006/main">
            <a:r>
              <a:t>3. Beginne mit dem Beispiel: „Titel: 12 von 20 wünschen Übungen“.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K4_Redaktionsbeitrag_Kennung;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Bestehendes Wissensformat wird eingehalten, nicht nur neuer Freitext; sachliche Korrektur dokumentiert.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4I3: Informationen und Inhalte aktualisieren, verbessern sowie zielgruppen-, medienformat- und anwendungsgerecht aufbereiten und inhaltlich, organisatorisch und sprachlich in bestehende Wissensorganisationsformate einbinden.</a:t>
            </a:r>
          </a:p>
          <a:p xmlns:a="http://schemas.openxmlformats.org/drawingml/2006/main">
            <a:r>
              <a:t>DGB-K4-P05-AB03</a:t>
            </a:r>
          </a:p>
          <a:p xmlns:a="http://schemas.openxmlformats.org/drawingml/2006/main">
            <a:r>
              <a:t>Auftrag A: Überarbeite den Text in Titel, Einleitung, Ergebnis und Grenzen. Ergänze Datenherkunft und klare Beschriftungen.</a:t>
            </a:r>
          </a:p>
          <a:p xmlns:a="http://schemas.openxmlformats.org/drawingml/2006/main">
            <a:r>
              <a:t>Auftrag B: Füge ihn in ein vorgegebenes Schema ein: Titel, Kurzfassung, Befund, Grenzen, Quelle, Änderungsvermerk. Passe Sprache und Umfang an die Zielgruppe an.</a:t>
            </a:r>
          </a:p>
          <a:p xmlns:a="http://schemas.openxmlformats.org/drawingml/2006/main">
            <a:r>
              <a:t>Erwartungshorizont: Bestehendes Wissensformat wird eingehalten, nicht nur neuer Freitext; sachliche Korrektur dokumentiert.</a:t>
            </a:r>
          </a:p>
          <a:p xmlns:a="http://schemas.openxmlformats.org/drawingml/2006/main">
            <a:r>
              <a:t>Hilfe: Der Änderungsvermerk nennt, was korrigiert wurde und warum.</a:t>
            </a:r>
          </a:p>
          <a:p xmlns:a="http://schemas.openxmlformats.org/drawingml/2006/main">
            <a:r>
              <a:t>Reflexion: Welche Änderung ist inhaltlich, welche nur sprachlich?</a:t>
            </a:r>
          </a:p>
          <a:p xmlns:a="http://schemas.openxmlformats.org/drawingml/2006/main">
            <a:r>
              <a:t>Erweiterung: Entwirf eine Kurzfassung ohne Verlust der wichtigsten Einschränkung.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DGB-K4-P05-AB04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05_Redaktionsbeitrag. Öffne deine Themen-Datei oder erstelle sie über Neu &gt; Word-Dokument.</a:t>
            </a:r>
          </a:p>
          <a:p xmlns:a="http://schemas.openxmlformats.org/drawingml/2006/main">
            <a:r>
              <a:t>2. Schreibe die Überschrift „Rechte und Verbreitung“. Markiere sie und wähle Start &gt; Formatvorlagen &gt; Überschrift 1.</a:t>
            </a:r>
          </a:p>
          <a:p xmlns:a="http://schemas.openxmlformats.org/drawingml/2006/main">
            <a:r>
              <a:t>3. Beginne mit dem Beispiel: „Kommentar nennt konkreten Vorschlag“.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K4_Redaktionsbeitrag_Kennung;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Eigene Zeichnung statt ungeklärtes Foto; Urheberrecht und Rechte abgebildeter Personen getrennt betrachten. Rechtsdetails durch Lehrperson klären.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DGB-K4-P05-AB04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05_Redaktionsbeitrag. Öffne deine Themen-Datei oder erstelle sie über Neu &gt; Word-Dokument.</a:t>
            </a:r>
          </a:p>
          <a:p xmlns:a="http://schemas.openxmlformats.org/drawingml/2006/main">
            <a:r>
              <a:t>2. Schreibe die Überschrift „Rechte und Verbreitung“. Markiere sie und wähle Start &gt; Formatvorlagen &gt; Überschrift 1.</a:t>
            </a:r>
          </a:p>
          <a:p xmlns:a="http://schemas.openxmlformats.org/drawingml/2006/main">
            <a:r>
              <a:t>3. Beginne mit dem Beispiel: „Kommentar nennt konkreten Vorschlag“.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K4_Redaktionsbeitrag_Kennung;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Eigene Zeichnung statt ungeklärtes Foto; Urheberrecht und Rechte abgebildeter Personen getrennt betrachten. Rechtsdetails durch Lehrperson klären.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DGB-K4-P05-AB04</a:t>
            </a:r>
          </a:p>
          <a:p xmlns:a="http://schemas.openxmlformats.org/drawingml/2006/main">
            <a:r>
              <a:t>Auftrag A: Prüfe am fiktiven Zusatzfall „Foto einer erkennbaren Person ohne geklärte Freigabe“, ob du es für deinen Beitrag verwenden solltest. Plane eine Alternative.</a:t>
            </a:r>
          </a:p>
          <a:p xmlns:a="http://schemas.openxmlformats.org/drawingml/2006/main">
            <a:r>
              <a:t>Auftrag B: Entwirf eine verantwortungsvolle Reaktion auf die virale falsche Überschrift: prüfen, nicht ungeprüft weiterleiten, sachlich korrigieren und Quelle nennen.</a:t>
            </a:r>
          </a:p>
          <a:p xmlns:a="http://schemas.openxmlformats.org/drawingml/2006/main">
            <a:r>
              <a:t>Erwartungshorizont: Eigene Zeichnung statt ungeklärtes Foto; Urheberrecht und Rechte abgebildeter Personen getrennt betrachten. Rechtsdetails durch Lehrperson klären.</a:t>
            </a:r>
          </a:p>
          <a:p xmlns:a="http://schemas.openxmlformats.org/drawingml/2006/main">
            <a:r>
              <a:t>Hilfe: Öffentlich auffindbar bedeutet nicht frei verwendbar.</a:t>
            </a:r>
          </a:p>
          <a:p xmlns:a="http://schemas.openxmlformats.org/drawingml/2006/main">
            <a:r>
              <a:t>Reflexion: Wann könnte eine Wiederholung die Falschmeldung zusätzlich verbreiten?</a:t>
            </a:r>
          </a:p>
          <a:p xmlns:a="http://schemas.openxmlformats.org/drawingml/2006/main">
            <a:r>
              <a:t>Erweiterung: Formuliere eine Korrektur, die die richtige Information in den Mittelpunkt stellt.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4I3: Informationen und Inhalte aktualisieren, verbessern sowie zielgruppen-, medienformat- und anwendungsgerecht aufbereiten und inhaltlich, organisatorisch und sprachlich in bestehende Wissensorganisationsformate einbinden.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4P2: Möglichkeiten verschiedener Darstellungsformen von Inhalten erproben und deren Einfluss auf die Wahrnehmung des Inhalts hinterfragen.</a:t>
            </a:r>
          </a:p>
          <a:p xmlns:a="http://schemas.openxmlformats.org/drawingml/2006/main">
            <a:r>
              <a:t>DGB-K4-P05-AB05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K4_Redaktionsbeitrag_Kennung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öffentliche Publikation ohne Freigabe; Quellen und Änderungsvermerk enthalten.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4I3: Informationen und Inhalte aktualisieren, verbessern sowie zielgruppen-, medienformat- und anwendungsgerecht aufbereiten und inhaltlich, organisatorisch und sprachlich in bestehende Wissensorganisationsformate einbinden.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4P2: Möglichkeiten verschiedener Darstellungsformen von Inhalten erproben und deren Einfluss auf die Wahrnehmung des Inhalts hinterfragen.</a:t>
            </a:r>
          </a:p>
          <a:p xmlns:a="http://schemas.openxmlformats.org/drawingml/2006/main">
            <a:r>
              <a:t>DGB-K4-P05-AB05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K4_Redaktionsbeitrag_Kennung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öffentliche Publikation ohne Freigabe; Quellen und Änderungsvermerk enthalten.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4I3: Informationen und Inhalte aktualisieren, verbessern sowie zielgruppen-, medienformat- und anwendungsgerecht aufbereiten und inhaltlich, organisatorisch und sprachlich in bestehende Wissensorganisationsformate einbinden.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4P2: Möglichkeiten verschiedener Darstellungsformen von Inhalten erproben und deren Einfluss auf die Wahrnehmung des Inhalts hinterfragen.</a:t>
            </a:r>
          </a:p>
          <a:p xmlns:a="http://schemas.openxmlformats.org/drawingml/2006/main">
            <a:r>
              <a:t>DGB-K4-P05-AB05</a:t>
            </a:r>
          </a:p>
          <a:p xmlns:a="http://schemas.openxmlformats.org/drawingml/2006/main">
            <a:r>
              <a:t>Auftrag A: Lasst ein anderes Team Datenbezug, Verständlichkeit, Rechte und Schema prüfen. Verbessert den Beitrag gemeinsam.</a:t>
            </a:r>
          </a:p>
          <a:p xmlns:a="http://schemas.openxmlformats.org/drawingml/2006/main">
            <a:r>
              <a:t>Auftrag B: Gebt einen geschützten Beitrag oder eine PDF ab. Erklärt eine redaktionelle und eine gestalterische Entscheidung.</a:t>
            </a:r>
          </a:p>
          <a:p xmlns:a="http://schemas.openxmlformats.org/drawingml/2006/main">
            <a:r>
              <a:t>Erwartungshorizont: Keine öffentliche Publikation ohne Freigabe; Quellen und Änderungsvermerk enthalten.</a:t>
            </a:r>
          </a:p>
          <a:p xmlns:a="http://schemas.openxmlformats.org/drawingml/2006/main">
            <a:r>
              <a:t>Hilfe: Prüft die endgültige Version, nicht einen älteren Entwurf.</a:t>
            </a:r>
          </a:p>
          <a:p xmlns:a="http://schemas.openxmlformats.org/drawingml/2006/main">
            <a:r>
              <a:t>Reflexion: Woran erkennt ein Publikum eure Sorgfalt?</a:t>
            </a:r>
          </a:p>
          <a:p xmlns:a="http://schemas.openxmlformats.org/drawingml/2006/main">
            <a:r>
              <a:t>Erweiterung: Plant, wie spätere Korrekturen sichtbar bleiben.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4K2: ein Verständnis für die Konstruktion von Medienwirklichkeit durch die Erhebung und Analyse von Informationen und Daten bzw. die Mechanismen der Bild-, Ton- oder Datenmanipulation entwickeln.</a:t>
            </a:r>
          </a:p>
          <a:p xmlns:a="http://schemas.openxmlformats.org/drawingml/2006/main">
            <a:r>
              <a:t>4P2: Möglichkeiten verschiedener Darstellungsformen von Inhalten erproben und deren Einfluss auf die Wahrnehmung des Inhalts hinterfragen.</a:t>
            </a:r>
          </a:p>
          <a:p xmlns:a="http://schemas.openxmlformats.org/drawingml/2006/main">
            <a:r>
              <a:t>4I3: Informationen und Inhalte aktualisieren, verbessern sowie zielgruppen-, medienformat- und anwendungsgerecht aufbereiten und inhaltlich, organisatorisch und sprachlich in bestehende Wissensorganisationsformate einbinden.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4P3: mit bereitgestellten Medien und Software-Applikationen zielgerichtet und kreativ gestaltend kooperieren.</a:t>
            </a:r>
          </a:p>
          <a:p xmlns:a="http://schemas.openxmlformats.org/drawingml/2006/main">
            <a:r>
              <a:t>Endprodukt: Ein redaktionell überarbeiteter Beitrag mit Quellen und Änderungsvermerk als PDF oder geschützter Beitrag.</a:t>
            </a:r>
          </a:p>
          <a:p xmlns:a="http://schemas.openxmlformats.org/drawingml/2006/main">
            <a:r>
              <a:t>Abschlusskriterium: Keine öffentliche Publikation ohne Freigabe; Quellen und Änderungsvermerk enthalten.</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4H3: aufzeigen, wie digitale Kommunikation zu zivilgesellschaftlicher Partizipation und Engagement genutzt wird.</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4P3: mit bereitgestellten Medien und Software-Applikationen zielgerichtet und kreativ gestaltend kooperieren.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Orientierung: Die Simulation schafft einen Anlass für begründete Mitsprache. Beobachten Sie Beteiligung und Zusammenführung, nicht die Beliebtheit eines Vorschlags. Das Ergebnis ist eine Übungsempfehlung und keine reale Entscheidung der Schule.</a:t>
            </a:r>
          </a:p>
          <a:p xmlns:a="http://schemas.openxmlformats.org/drawingml/2006/main">
            <a:r>
              <a:t>Vorbereitung: Geschützten digitalen Sammelbereich vorbereiten. Vier Perspektiven verteilen und einen gleichwertigen Zugang bei Bedienhürden ermöglichen. Namen und voreingestellte Zustimmungen weglassen. Auf jedem Laptop den gezeigten Weg prüfen; Ordner Digitale_Grundbildung/Klasse_4/06_Beteiligungsdossier vorbereiten. Datei K4_Beteiligungsdossier_Kennung verwenden. Bei Abweichungen Menübezeichnung auf der Schulstart-Karte notieren.</a:t>
            </a:r>
          </a:p>
          <a:p xmlns:a="http://schemas.openxmlformats.org/drawingml/2006/main">
            <a:r>
              <a:t>Erste Unterrichtseinheit: 0–5 Alltagssituation und ersten Versuch gemeinsam lesen. Übernimm eine Perspektive: Ruhe, Bewegung, Zugänglichkeit oder Betreuung. Nenne einen begründeten Wunsch für den Raum. Welche andere Perspektive müsste bei deiner Idee ebenfalls berücksichtigt werden?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Klare Frage mit benannten Beteiligten und Grenzen der Simulation.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4H3: aufzeigen, wie digitale Kommunikation zu zivilgesellschaftlicher Partizipation und Engagement genutzt wird.</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4P3: mit bereitgestellten Medien und Software-Applikationen zielgerichtet und kreativ gestaltend kooperieren.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Ziel: Du gestaltest eine faire digitale Beteiligung mit transparenten Regeln.</a:t>
            </a:r>
          </a:p>
          <a:p xmlns:a="http://schemas.openxmlformats.org/drawingml/2006/main">
            <a:r>
              <a:t>Endprodukt: Ein digitales Beteiligungsdossier als PDF mit Fragestellung, Verfahren, Ergebnissen und Empfehlung.</a:t>
            </a:r>
          </a:p>
          <a:p xmlns:a="http://schemas.openxmlformats.org/drawingml/2006/main">
            <a:r>
              <a:t>Vorbereitung: Eigener Laptop, Internetzugang und Microsoft 365 im Browser mit dem von der Schule bereitgestellten Konto. Gezeigter Geräteweg: Windows 11.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4H3: aufzeigen, wie digitale Kommunikation zu zivilgesellschaftlicher Partizipation und Engagement genutzt wird.</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4P3: mit bereitgestellten Medien und Software-Applikationen zielgerichtet und kreativ gestaltend kooperieren.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Vollständige Materialkarte: Fiktive Entscheidungsfrage: Wie soll ein gemeinsamer Aufenthaltsraum genutzt werden? Optionen: ruhige Lesezone, Spielbereich, flexible Kombination. Budget und echte Umsetzung sind nicht Teil des Projekts. Mehrere Teams übernehmen Perspektiven: Ruhebedürfnis, Bewegung, Zugänglichkeit, Betreuung. Es werden nur Vorschläge und Begründungen erfasst, keine Namen. Eine Unterrichtssimulation ersetzt keine reale schulische Entscheidung.</a:t>
            </a:r>
          </a:p>
          <a:p xmlns:a="http://schemas.openxmlformats.org/drawingml/2006/main">
            <a:r>
              <a:t>Geräte und Programme: Eigener Laptop, Internetzugang und Microsoft 365 im Browser mit dem von der Schule bereitgestellten Konto. Gezeigter Geräteweg: Windows 11.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4H3: aufzeigen, wie digitale Kommunikation zu zivilgesellschaftlicher Partizipation und Engagement genutzt wird.</a:t>
            </a:r>
          </a:p>
          <a:p xmlns:a="http://schemas.openxmlformats.org/drawingml/2006/main">
            <a:r>
              <a:t>DGB-K4-P06-AB01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06_Beteiligungsdossier. Öffne deine Themen-Datei oder erstelle sie über Neu &gt; Word-Dokument.</a:t>
            </a:r>
          </a:p>
          <a:p xmlns:a="http://schemas.openxmlformats.org/drawingml/2006/main">
            <a:r>
              <a:t>2. Schreibe die Überschrift „Frage und Beteiligte“. Markiere sie und wähle Start &gt; Formatvorlagen &gt; Überschrift 1.</a:t>
            </a:r>
          </a:p>
          <a:p xmlns:a="http://schemas.openxmlformats.org/drawingml/2006/main">
            <a:r>
              <a:t>3. Beginne mit dem Beispiel: „Frage: Welcher Pausenort passt?“.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K4_Beteiligungsdossier_Kennung;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Beteiligung und Entscheidung unterscheiden; Beispiele etwa Bürgerdialog oder Vereinsprojekt, ohne echte Veröffentlichung.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4H3: aufzeigen, wie digitale Kommunikation zu zivilgesellschaftlicher Partizipation und Engagement genutzt wird.</a:t>
            </a:r>
          </a:p>
          <a:p xmlns:a="http://schemas.openxmlformats.org/drawingml/2006/main">
            <a:r>
              <a:t>DGB-K4-P06-AB01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06_Beteiligungsdossier. Öffne deine Themen-Datei oder erstelle sie über Neu &gt; Word-Dokument.</a:t>
            </a:r>
          </a:p>
          <a:p xmlns:a="http://schemas.openxmlformats.org/drawingml/2006/main">
            <a:r>
              <a:t>2. Schreibe die Überschrift „Frage und Beteiligte“. Markiere sie und wähle Start &gt; Formatvorlagen &gt; Überschrift 1.</a:t>
            </a:r>
          </a:p>
          <a:p xmlns:a="http://schemas.openxmlformats.org/drawingml/2006/main">
            <a:r>
              <a:t>3. Beginne mit dem Beispiel: „Frage: Welcher Pausenort passt?“.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K4_Beteiligungsdossier_Kennung;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Beteiligung und Entscheidung unterscheiden; Beispiele etwa Bürgerdialog oder Vereinsprojekt, ohne echte Veröffentlichung.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4H3: aufzeigen, wie digitale Kommunikation zu zivilgesellschaftlicher Partizipation und Engagement genutzt wird.</a:t>
            </a:r>
          </a:p>
          <a:p xmlns:a="http://schemas.openxmlformats.org/drawingml/2006/main">
            <a:r>
              <a:t>DGB-K4-P06-AB01</a:t>
            </a:r>
          </a:p>
          <a:p xmlns:a="http://schemas.openxmlformats.org/drawingml/2006/main">
            <a:r>
              <a:t>Auftrag A: Formuliert eine offene, verständliche Frage und beschreibt Betroffene, Entscheidungsspielraum und Grenzen der Simulation.</a:t>
            </a:r>
          </a:p>
          <a:p xmlns:a="http://schemas.openxmlformats.org/drawingml/2006/main">
            <a:r>
              <a:t>Auftrag B: Vergleicht digitale Beteiligung mit einem Gespräch vor Ort. Benennt Möglichkeiten für gesellschaftliches Engagement außerhalb der Schule.</a:t>
            </a:r>
          </a:p>
          <a:p xmlns:a="http://schemas.openxmlformats.org/drawingml/2006/main">
            <a:r>
              <a:t>Erwartungshorizont: Beteiligung und Entscheidung unterscheiden; Beispiele etwa Bürgerdialog oder Vereinsprojekt, ohne echte Veröffentlichung.</a:t>
            </a:r>
          </a:p>
          <a:p xmlns:a="http://schemas.openxmlformats.org/drawingml/2006/main">
            <a:r>
              <a:t>Hilfe: Wer wird gehört und wer trifft am Ende die Entscheidung?</a:t>
            </a:r>
          </a:p>
          <a:p xmlns:a="http://schemas.openxmlformats.org/drawingml/2006/main">
            <a:r>
              <a:t>Reflexion: Wann wäre eine digitale Abstimmung allein unfair?</a:t>
            </a:r>
          </a:p>
          <a:p xmlns:a="http://schemas.openxmlformats.org/drawingml/2006/main">
            <a:r>
              <a:t>Erweiterung: Plant eine Möglichkeit für bisher übersehene Perspektiven.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06_Beteiligungsdossier. Öffne deine Themen-Datei oder erstelle sie über Neu &gt; Word-Dokument.</a:t>
            </a:r>
          </a:p>
          <a:p xmlns:a="http://schemas.openxmlformats.org/drawingml/2006/main">
            <a:r>
              <a:t>2. Schreibe die Überschrift „Faire Regeln“. Markiere sie und wähle Start &gt; Formatvorlagen &gt; Überschrift 1.</a:t>
            </a:r>
          </a:p>
          <a:p xmlns:a="http://schemas.openxmlformats.org/drawingml/2006/main">
            <a:r>
              <a:t>3. Beginne mit dem Beispiel: „Vorschläge digital sammeln“.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K4_Beteiligungsdossier_Kennung;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Datensparsamkeit und Transparenz; keine garantierte Anonymität behaupten, wenn System Konten protokolliert.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06_Beteiligungsdossier. Öffne deine Themen-Datei oder erstelle sie über Neu &gt; Word-Dokument.</a:t>
            </a:r>
          </a:p>
          <a:p xmlns:a="http://schemas.openxmlformats.org/drawingml/2006/main">
            <a:r>
              <a:t>2. Schreibe die Überschrift „Faire Regeln“. Markiere sie und wähle Start &gt; Formatvorlagen &gt; Überschrift 1.</a:t>
            </a:r>
          </a:p>
          <a:p xmlns:a="http://schemas.openxmlformats.org/drawingml/2006/main">
            <a:r>
              <a:t>3. Beginne mit dem Beispiel: „Vorschläge digital sammeln“.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K4_Beteiligungsdossier_Kennung;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Datensparsamkeit und Transparenz; keine garantierte Anonymität behaupten, wenn System Konten protokolliert.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DGB-K4-P06-AB02</a:t>
            </a:r>
          </a:p>
          <a:p xmlns:a="http://schemas.openxmlformats.org/drawingml/2006/main">
            <a:r>
              <a:t>Auftrag A: Entwerft Regeln für freiwillige Teilnahme, verständliche Optionen, respektvolle Beiträge und Umgang mit Mehrfachstimmen.</a:t>
            </a:r>
          </a:p>
          <a:p xmlns:a="http://schemas.openxmlformats.org/drawingml/2006/main">
            <a:r>
              <a:t>Auftrag B: Prüft Voreinstellungen und Datenfelder des freigegebenen Werkzeugs. Entfernt unnötige Angaben und voreingestellte Zustimmung.</a:t>
            </a:r>
          </a:p>
          <a:p xmlns:a="http://schemas.openxmlformats.org/drawingml/2006/main">
            <a:r>
              <a:t>Erwartungshorizont: Datensparsamkeit und Transparenz; keine garantierte Anonymität behaupten, wenn System Konten protokolliert.</a:t>
            </a:r>
          </a:p>
          <a:p xmlns:a="http://schemas.openxmlformats.org/drawingml/2006/main">
            <a:r>
              <a:t>Hilfe: Auch die Reihenfolge von Optionen kann Entscheidungen beeinflussen.</a:t>
            </a:r>
          </a:p>
          <a:p xmlns:a="http://schemas.openxmlformats.org/drawingml/2006/main">
            <a:r>
              <a:t>Reflexion: Welche Voreinstellung lenkt besonders stark?</a:t>
            </a:r>
          </a:p>
          <a:p xmlns:a="http://schemas.openxmlformats.org/drawingml/2006/main">
            <a:r>
              <a:t>Erweiterung: Vergleicht mehrere Optionsreihenfolgen und diskutiert mögliche Effekte.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4H3: aufzeigen, wie digitale Kommunikation zu zivilgesellschaftlicher Partizipation und Engagement genutzt wird.</a:t>
            </a:r>
          </a:p>
          <a:p xmlns:a="http://schemas.openxmlformats.org/drawingml/2006/main">
            <a:r>
              <a:t>DGB-K4-P06-AB03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06_Beteiligungsdossier. Öffne deine Themen-Datei oder erstelle sie über Neu &gt; Word-Dokument.</a:t>
            </a:r>
          </a:p>
          <a:p xmlns:a="http://schemas.openxmlformats.org/drawingml/2006/main">
            <a:r>
              <a:t>2. Schreibe die Überschrift „Argumente austauschen“. Markiere sie und wähle Start &gt; Formatvorlagen &gt; Überschrift 1.</a:t>
            </a:r>
          </a:p>
          <a:p xmlns:a="http://schemas.openxmlformats.org/drawingml/2006/main">
            <a:r>
              <a:t>3. Beginne mit dem Beispiel: „Geschütztes Word-Dokument“.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K4_Beteiligungsdossier_Kennung;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Tatsächliche digitale Zusammenarbeit; keine erfundene Zustimmung. Mindestens zwei Teams beteiligt.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4H3: aufzeigen, wie digitale Kommunikation zu zivilgesellschaftlicher Partizipation und Engagement genutzt wird.</a:t>
            </a:r>
          </a:p>
          <a:p xmlns:a="http://schemas.openxmlformats.org/drawingml/2006/main">
            <a:r>
              <a:t>DGB-K4-P06-AB03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06_Beteiligungsdossier. Öffne deine Themen-Datei oder erstelle sie über Neu &gt; Word-Dokument.</a:t>
            </a:r>
          </a:p>
          <a:p xmlns:a="http://schemas.openxmlformats.org/drawingml/2006/main">
            <a:r>
              <a:t>2. Schreibe die Überschrift „Argumente austauschen“. Markiere sie und wähle Start &gt; Formatvorlagen &gt; Überschrift 1.</a:t>
            </a:r>
          </a:p>
          <a:p xmlns:a="http://schemas.openxmlformats.org/drawingml/2006/main">
            <a:r>
              <a:t>3. Beginne mit dem Beispiel: „Geschütztes Word-Dokument“.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K4_Beteiligungsdossier_Kennung;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Tatsächliche digitale Zusammenarbeit; keine erfundene Zustimmung. Mindestens zwei Teams beteiligt.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4H3: aufzeigen, wie digitale Kommunikation zu zivilgesellschaftlicher Partizipation und Engagement genutzt wird.</a:t>
            </a:r>
          </a:p>
          <a:p xmlns:a="http://schemas.openxmlformats.org/drawingml/2006/main">
            <a:r>
              <a:t>DGB-K4-P06-AB03</a:t>
            </a:r>
          </a:p>
          <a:p xmlns:a="http://schemas.openxmlformats.org/drawingml/2006/main">
            <a:r>
              <a:t>Auftrag A: Erstellt je Perspektive zwei begründete Vorschläge und tauscht sie über den geschützten digitalen Arbeitsbereich aus.</a:t>
            </a:r>
          </a:p>
          <a:p xmlns:a="http://schemas.openxmlformats.org/drawingml/2006/main">
            <a:r>
              <a:t>Auftrag B: Führt die Beiträge zusammen. Kennzeichnet Gemeinsamkeiten, Konflikte und ein Minderheitenargument ohne personenbezogene Angaben.</a:t>
            </a:r>
          </a:p>
          <a:p xmlns:a="http://schemas.openxmlformats.org/drawingml/2006/main">
            <a:r>
              <a:t>Erwartungshorizont: Tatsächliche digitale Zusammenarbeit; keine erfundene Zustimmung. Mindestens zwei Teams beteiligt.</a:t>
            </a:r>
          </a:p>
          <a:p xmlns:a="http://schemas.openxmlformats.org/drawingml/2006/main">
            <a:r>
              <a:t>Hilfe: Begründet Interessen, statt andere Gruppen abzuwerten.</a:t>
            </a:r>
          </a:p>
          <a:p xmlns:a="http://schemas.openxmlformats.org/drawingml/2006/main">
            <a:r>
              <a:t>Reflexion: Welches Argument hat eure Sicht erweitert?</a:t>
            </a:r>
          </a:p>
          <a:p xmlns:a="http://schemas.openxmlformats.org/drawingml/2006/main">
            <a:r>
              <a:t>Erweiterung: Entwerft einen Kompromiss, der mehr als eine Perspektive berücksichtigt.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4H3: aufzeigen, wie digitale Kommunikation zu zivilgesellschaftlicher Partizipation und Engagement genutzt wird.</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DGB-K4-P06-AB04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06_Beteiligungsdossier. Öffne deine Themen-Datei oder erstelle sie über Neu &gt; Word-Dokument.</a:t>
            </a:r>
          </a:p>
          <a:p xmlns:a="http://schemas.openxmlformats.org/drawingml/2006/main">
            <a:r>
              <a:t>2. Schreibe die Überschrift „Ergebnis transparent machen“. Markiere sie und wähle Start &gt; Formatvorlagen &gt; Überschrift 1.</a:t>
            </a:r>
          </a:p>
          <a:p xmlns:a="http://schemas.openxmlformats.org/drawingml/2006/main">
            <a:r>
              <a:t>3. Beginne mit dem Beispiel: „Beiträge zählen, Gründe vergleichen“.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K4_Beteiligungsdossier_Kennung;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Ergebnis nur für die Simulation; Minderheiten nicht unsichtbar machen. Repräsentativität nicht behaupten.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4H3: aufzeigen, wie digitale Kommunikation zu zivilgesellschaftlicher Partizipation und Engagement genutzt wird.</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DGB-K4-P06-AB04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06_Beteiligungsdossier. Öffne deine Themen-Datei oder erstelle sie über Neu &gt; Word-Dokument.</a:t>
            </a:r>
          </a:p>
          <a:p xmlns:a="http://schemas.openxmlformats.org/drawingml/2006/main">
            <a:r>
              <a:t>2. Schreibe die Überschrift „Ergebnis transparent machen“. Markiere sie und wähle Start &gt; Formatvorlagen &gt; Überschrift 1.</a:t>
            </a:r>
          </a:p>
          <a:p xmlns:a="http://schemas.openxmlformats.org/drawingml/2006/main">
            <a:r>
              <a:t>3. Beginne mit dem Beispiel: „Beiträge zählen, Gründe vergleichen“.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K4_Beteiligungsdossier_Kennung;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Ergebnis nur für die Simulation; Minderheiten nicht unsichtbar machen. Repräsentativität nicht behaupten.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4H3: aufzeigen, wie digitale Kommunikation zu zivilgesellschaftlicher Partizipation und Engagement genutzt wird.</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DGB-K4-P06-AB04</a:t>
            </a:r>
          </a:p>
          <a:p xmlns:a="http://schemas.openxmlformats.org/drawingml/2006/main">
            <a:r>
              <a:t>Auftrag A: Führt die vereinbarte Simulation durch. Dokumentiert Anzahl der Beiträge, Verfahren und Ergebnis sowie Einschränkungen.</a:t>
            </a:r>
          </a:p>
          <a:p xmlns:a="http://schemas.openxmlformats.org/drawingml/2006/main">
            <a:r>
              <a:t>Auftrag B: Formuliert eine Empfehlung, die auch Minderheiten und Zugangshürden berücksichtigt. Erklärt den Unterschied zwischen Mehrheit und guter Begründung.</a:t>
            </a:r>
          </a:p>
          <a:p xmlns:a="http://schemas.openxmlformats.org/drawingml/2006/main">
            <a:r>
              <a:t>Erwartungshorizont: Ergebnis nur für die Simulation; Minderheiten nicht unsichtbar machen. Repräsentativität nicht behaupten.</a:t>
            </a:r>
          </a:p>
          <a:p xmlns:a="http://schemas.openxmlformats.org/drawingml/2006/main">
            <a:r>
              <a:t>Hilfe: Eine Abstimmungszahl erklärt noch nicht die Gründe einer Entscheidung.</a:t>
            </a:r>
          </a:p>
          <a:p xmlns:a="http://schemas.openxmlformats.org/drawingml/2006/main">
            <a:r>
              <a:t>Reflexion: Welche Einschränkung muss direkt neben dem Ergebnis stehen?</a:t>
            </a:r>
          </a:p>
          <a:p xmlns:a="http://schemas.openxmlformats.org/drawingml/2006/main">
            <a:r>
              <a:t>Erweiterung: Überlegt, wie Nichtteilnahme die Aussage verändern könnte.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4H3: aufzeigen, wie digitale Kommunikation zu zivilgesellschaftlicher Partizipation und Engagement genutzt wird.</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DGB-K4-P06-AB05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K4_Beteiligungsdossier_Kennung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reale Nachricht versenden; Rückmeldeweg wird nur geplant. Dossier erklärt, was mit Beiträgen geschehen soll.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4H3: aufzeigen, wie digitale Kommunikation zu zivilgesellschaftlicher Partizipation und Engagement genutzt wird.</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DGB-K4-P06-AB05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K4_Beteiligungsdossier_Kennung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reale Nachricht versenden; Rückmeldeweg wird nur geplant. Dossier erklärt, was mit Beiträgen geschehen soll.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4P3: mit bereitgestellten Medien und Software-Applikationen zielgerichtet und kreativ gestaltend kooperieren.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4H3: aufzeigen, wie digitale Kommunikation zu zivilgesellschaftlicher Partizipation und Engagement genutzt wird.</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DGB-K4-P06-AB05</a:t>
            </a:r>
          </a:p>
          <a:p xmlns:a="http://schemas.openxmlformats.org/drawingml/2006/main">
            <a:r>
              <a:t>Auftrag A: Erstellt das Dossier mit Frage, Rollen, Regeln, anonymisierten Ergebnissen, Empfehlung und geplantem Rückmeldeweg.</a:t>
            </a:r>
          </a:p>
          <a:p xmlns:a="http://schemas.openxmlformats.org/drawingml/2006/main">
            <a:r>
              <a:t>Auftrag B: Prüft Zugänglichkeit und Rechte, gebt die PDF ab und reflektiert euren individuellen Beitrag zur fairen Beteiligung.</a:t>
            </a:r>
          </a:p>
          <a:p xmlns:a="http://schemas.openxmlformats.org/drawingml/2006/main">
            <a:r>
              <a:t>Erwartungshorizont: Keine reale Nachricht versenden; Rückmeldeweg wird nur geplant. Dossier erklärt, was mit Beiträgen geschehen soll.</a:t>
            </a:r>
          </a:p>
          <a:p xmlns:a="http://schemas.openxmlformats.org/drawingml/2006/main">
            <a:r>
              <a:t>Hilfe: Nennt offen, was die Simulation leisten kann und was nicht.</a:t>
            </a:r>
          </a:p>
          <a:p xmlns:a="http://schemas.openxmlformats.org/drawingml/2006/main">
            <a:r>
              <a:t>Reflexion: Was müsste für ein echtes Beteiligungsprojekt zusätzlich geklärt werden?</a:t>
            </a:r>
          </a:p>
          <a:p xmlns:a="http://schemas.openxmlformats.org/drawingml/2006/main">
            <a:r>
              <a:t>Erweiterung: Entwerft einen datensparsamen Zeitpunkt für das Löschen von Rohbeiträgen.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4.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4H3: aufzeigen, wie digitale Kommunikation zu zivilgesellschaftlicher Partizipation und Engagement genutzt wird.</a:t>
            </a:r>
          </a:p>
          <a:p xmlns:a="http://schemas.openxmlformats.org/drawingml/2006/main">
            <a:r>
              <a:t>4H4: reflektieren, inwieweit technische Konfigurationen Optionen einschränken und lenken. Sie können Vorkehrungen für ihre Eigenständigkeit und informationelle Selbstbestimmung im Kontext von digitaler Vernetzung treffen.</a:t>
            </a:r>
          </a:p>
          <a:p xmlns:a="http://schemas.openxmlformats.org/drawingml/2006/main">
            <a:r>
              <a:t>4P3: mit bereitgestellten Medien und Software-Applikationen zielgerichtet und kreativ gestaltend kooperieren.</a:t>
            </a:r>
          </a:p>
          <a:p xmlns:a="http://schemas.openxmlformats.org/drawingml/2006/main">
            <a:r>
              <a:t>4K4: verantwortungsvoll in digitalen Medien kommunizieren und unter Berücksichtigung des Urheberrechts und des Rechts am eigenen Bild Daten austauschen.</a:t>
            </a:r>
          </a:p>
          <a:p xmlns:a="http://schemas.openxmlformats.org/drawingml/2006/main">
            <a:r>
              <a:t>Endprodukt: Ein digitales Beteiligungsdossier als PDF mit Fragestellung, Verfahren, Ergebnissen und Empfehlung.</a:t>
            </a:r>
          </a:p>
          <a:p xmlns:a="http://schemas.openxmlformats.org/drawingml/2006/main">
            <a:r>
              <a:t>Abschlusskriterium: Keine reale Nachricht versenden; Rückmeldeweg wird nur geplant. Dossier erklärt, was mit Beiträgen geschehen soll.</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4e52751602048e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b205530445c465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249e0a622784da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1817761f2bc4e1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efee8c97778448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77c91847dfd476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2BA2C3F0-57CE-44CA-B5E1-D3561198C425}"/>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3E33328A-DC9F-40B4-961F-4A2C7D60852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2698040D-D355-4C99-97F2-6C6194BBDE3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DD8FAFE9-18BC-4BD0-9484-9E5CDB316195}"/>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F4192D73-1167-414E-9236-2033E2FFB52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B4AA2A93-2C21-42F3-BF45-0171A5C29C94}"/>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9D207BC3-F189-4DE1-8AF1-2DAF64E2F1C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1EF17364-F701-4894-8300-2DE8BE7ED91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4F4048DD-82AB-4364-93D3-8BD8D35B77EA}"/>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C45DC294-4880-44F0-A0E0-8E6A3F55E98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34548596-8F8C-4DFB-9522-168A73D196E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8838FAEF-DBBD-47E3-8A4E-0973BD3038F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A80CC957-40BE-4C30-AC8C-3C419CAB0EB9}"/>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B89EAF6-B6F8-4AA8-82A8-4D463EFD1B9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5466F9D2-AE86-42FA-B36E-78FCCB0FCE3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c6294ace5554926" /><Relationship Type="http://schemas.openxmlformats.org/officeDocument/2006/relationships/slideLayout" Target="/ppt/slideLayouts/slideLayout1.xml" Id="R640ae1e0e10e4ba4" /><Relationship Type="http://schemas.openxmlformats.org/officeDocument/2006/relationships/slideLayout" Target="/ppt/slideLayouts/slideLayout2.xml" Id="Rff4e055e1ae2446f" /><Relationship Type="http://schemas.openxmlformats.org/officeDocument/2006/relationships/slideLayout" Target="/ppt/slideLayouts/slideLayout3.xml" Id="R0460a370eb354687" /><Relationship Type="http://schemas.openxmlformats.org/officeDocument/2006/relationships/slideLayout" Target="/ppt/slideLayouts/slideLayout4.xml" Id="R4643653cf664452d" /><Relationship Type="http://schemas.openxmlformats.org/officeDocument/2006/relationships/slideLayout" Target="/ppt/slideLayouts/slideLayout5.xml" Id="Reab1b003fb414470" /><Relationship Type="http://schemas.openxmlformats.org/officeDocument/2006/relationships/slideLayout" Target="/ppt/slideLayouts/slideLayout6.xml" Id="R01b25abc09df40d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40ae1e0e10e4ba4"/>
    <p:sldLayoutId xmlns:r="http://schemas.openxmlformats.org/officeDocument/2006/relationships" id="2147483650" r:id="Rff4e055e1ae2446f"/>
    <p:sldLayoutId xmlns:r="http://schemas.openxmlformats.org/officeDocument/2006/relationships" id="2147483651" r:id="R0460a370eb354687"/>
    <p:sldLayoutId xmlns:r="http://schemas.openxmlformats.org/officeDocument/2006/relationships" id="2147483652" r:id="R4643653cf664452d"/>
    <p:sldLayoutId xmlns:r="http://schemas.openxmlformats.org/officeDocument/2006/relationships" id="2147483653" r:id="Reab1b003fb414470"/>
    <p:sldLayoutId xmlns:r="http://schemas.openxmlformats.org/officeDocument/2006/relationships" id="2147483654" r:id="R01b25abc09df40d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ad22b950b014f3c" /><Relationship Type="http://schemas.openxmlformats.org/officeDocument/2006/relationships/notesSlide" Target="/ppt/notesSlides/notesSlide1.xml" Id="Rcc78b4bdad8c4ae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77677bf3c414238" /><Relationship Type="http://schemas.openxmlformats.org/officeDocument/2006/relationships/notesSlide" Target="/ppt/notesSlides/notesSlide2.xml" Id="Ra61786e2bcca46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f982fafe6b14e40" /><Relationship Type="http://schemas.openxmlformats.org/officeDocument/2006/relationships/notesSlide" Target="/ppt/notesSlides/notesSlide3.xml" Id="R4e618e2ce29f4bb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69105c2be2f4358" /><Relationship Type="http://schemas.openxmlformats.org/officeDocument/2006/relationships/image" Target="/ppt/media/image.png" Id="R35f554fb00aa4124" /><Relationship Type="http://schemas.openxmlformats.org/officeDocument/2006/relationships/notesSlide" Target="/ppt/notesSlides/notesSlide4.xml" Id="R3f9e5961d506414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fa8a3708ba04588" /><Relationship Type="http://schemas.openxmlformats.org/officeDocument/2006/relationships/notesSlide" Target="/ppt/notesSlides/notesSlide5.xml" Id="R83ebeeddfe0d420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69615deb3394bf7" /><Relationship Type="http://schemas.openxmlformats.org/officeDocument/2006/relationships/image" Target="/ppt/media/image2.png" Id="R955286d6266c4257" /><Relationship Type="http://schemas.openxmlformats.org/officeDocument/2006/relationships/notesSlide" Target="/ppt/notesSlides/notesSlide6.xml" Id="R1adca71e166b467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757a1fbe0064078" /><Relationship Type="http://schemas.openxmlformats.org/officeDocument/2006/relationships/notesSlide" Target="/ppt/notesSlides/notesSlide7.xml" Id="R672b48ea5979458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8b78ced1c1e4809" /><Relationship Type="http://schemas.openxmlformats.org/officeDocument/2006/relationships/notesSlide" Target="/ppt/notesSlides/notesSlide8.xml" Id="Rb3342685a9bc454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405c99a0e6f4cc4" /><Relationship Type="http://schemas.openxmlformats.org/officeDocument/2006/relationships/image" Target="/ppt/media/image3.png" Id="R9caf57a8323849b6" /><Relationship Type="http://schemas.openxmlformats.org/officeDocument/2006/relationships/notesSlide" Target="/ppt/notesSlides/notesSlide9.xml" Id="Rccf0d25ef39840a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e55a5f8ba724125" /><Relationship Type="http://schemas.openxmlformats.org/officeDocument/2006/relationships/notesSlide" Target="/ppt/notesSlides/notesSlide10.xml" Id="R73f029c7725449d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f7493a5d2274605" /><Relationship Type="http://schemas.openxmlformats.org/officeDocument/2006/relationships/notesSlide" Target="/ppt/notesSlides/notesSlide11.xml" Id="Ra3458e2b587a430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9deeeddeac1642ca" /><Relationship Type="http://schemas.openxmlformats.org/officeDocument/2006/relationships/image" Target="/ppt/media/image4.png" Id="Rc531df88d87f4398" /><Relationship Type="http://schemas.openxmlformats.org/officeDocument/2006/relationships/notesSlide" Target="/ppt/notesSlides/notesSlide12.xml" Id="R64d71459bae14d9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552b49e919e6469d" /><Relationship Type="http://schemas.openxmlformats.org/officeDocument/2006/relationships/notesSlide" Target="/ppt/notesSlides/notesSlide13.xml" Id="Rab94e1e0dce6448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786dd45067b145ea" /><Relationship Type="http://schemas.openxmlformats.org/officeDocument/2006/relationships/notesSlide" Target="/ppt/notesSlides/notesSlide14.xml" Id="Re6c55e1064764f6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af4def13fd624126" /><Relationship Type="http://schemas.openxmlformats.org/officeDocument/2006/relationships/image" Target="/ppt/media/image5.png" Id="R47b528aa38c14fc9" /><Relationship Type="http://schemas.openxmlformats.org/officeDocument/2006/relationships/notesSlide" Target="/ppt/notesSlides/notesSlide15.xml" Id="R18a863bab958410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60230d40e0c440d" /><Relationship Type="http://schemas.openxmlformats.org/officeDocument/2006/relationships/notesSlide" Target="/ppt/notesSlides/notesSlide16.xml" Id="R50759aaf7381440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252bcef95a3c4786" /><Relationship Type="http://schemas.openxmlformats.org/officeDocument/2006/relationships/notesSlide" Target="/ppt/notesSlides/notesSlide17.xml" Id="R820ff64dd33241d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37a41ecf8f4d494d" /><Relationship Type="http://schemas.openxmlformats.org/officeDocument/2006/relationships/image" Target="/ppt/media/image6.png" Id="Ra9a557ad98914cdc" /><Relationship Type="http://schemas.openxmlformats.org/officeDocument/2006/relationships/notesSlide" Target="/ppt/notesSlides/notesSlide18.xml" Id="R795d43ecc8fc44a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a9f4361638d74ab5" /><Relationship Type="http://schemas.openxmlformats.org/officeDocument/2006/relationships/notesSlide" Target="/ppt/notesSlides/notesSlide19.xml" Id="R1565ec9deae64c1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af334ccd6a85404f" /><Relationship Type="http://schemas.openxmlformats.org/officeDocument/2006/relationships/notesSlide" Target="/ppt/notesSlides/notesSlide20.xml" Id="R9f3d63daa9b24fe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c564f9cbb74e493d" /><Relationship Type="http://schemas.openxmlformats.org/officeDocument/2006/relationships/notesSlide" Target="/ppt/notesSlides/notesSlide21.xml" Id="Raf7288cbd5a841a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ccb2247eb30f4468" /><Relationship Type="http://schemas.openxmlformats.org/officeDocument/2006/relationships/notesSlide" Target="/ppt/notesSlides/notesSlide22.xml" Id="Re8ae593c491942e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df487627d76b4081" /><Relationship Type="http://schemas.openxmlformats.org/officeDocument/2006/relationships/image" Target="/ppt/media/image7.png" Id="R179b8aaf8b824a2b" /><Relationship Type="http://schemas.openxmlformats.org/officeDocument/2006/relationships/notesSlide" Target="/ppt/notesSlides/notesSlide23.xml" Id="Rfdd7e0db5c99405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fc0cd461c2764f2a" /><Relationship Type="http://schemas.openxmlformats.org/officeDocument/2006/relationships/notesSlide" Target="/ppt/notesSlides/notesSlide24.xml" Id="R46b4117ac6bf428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e035ea23ebd74a95" /><Relationship Type="http://schemas.openxmlformats.org/officeDocument/2006/relationships/image" Target="/ppt/media/image8.png" Id="R569c6a24ffc042f5" /><Relationship Type="http://schemas.openxmlformats.org/officeDocument/2006/relationships/notesSlide" Target="/ppt/notesSlides/notesSlide25.xml" Id="Rabc48408b0624fd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ad53c7615a0d4f83" /><Relationship Type="http://schemas.openxmlformats.org/officeDocument/2006/relationships/notesSlide" Target="/ppt/notesSlides/notesSlide26.xml" Id="Rcc1a6046049e43a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1e4fa0c0e3d94d3d" /><Relationship Type="http://schemas.openxmlformats.org/officeDocument/2006/relationships/notesSlide" Target="/ppt/notesSlides/notesSlide27.xml" Id="Rc41c5aef0f6743a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d7d3268928eb462b" /><Relationship Type="http://schemas.openxmlformats.org/officeDocument/2006/relationships/image" Target="/ppt/media/image9.png" Id="R8df7717f39e54de2" /><Relationship Type="http://schemas.openxmlformats.org/officeDocument/2006/relationships/notesSlide" Target="/ppt/notesSlides/notesSlide28.xml" Id="R83b48f465795454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faf4002ebe114a24" /><Relationship Type="http://schemas.openxmlformats.org/officeDocument/2006/relationships/notesSlide" Target="/ppt/notesSlides/notesSlide29.xml" Id="R83b42e5d789e478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f6d3d9fa9f17447b" /><Relationship Type="http://schemas.openxmlformats.org/officeDocument/2006/relationships/notesSlide" Target="/ppt/notesSlides/notesSlide30.xml" Id="R12b4a04ec2554ce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c37dbd98b54f4ee5" /><Relationship Type="http://schemas.openxmlformats.org/officeDocument/2006/relationships/image" Target="/ppt/media/image10.png" Id="Rf34a9f9b5a17428d" /><Relationship Type="http://schemas.openxmlformats.org/officeDocument/2006/relationships/notesSlide" Target="/ppt/notesSlides/notesSlide31.xml" Id="R1b2770455535491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7ed9a36d385d45d4" /><Relationship Type="http://schemas.openxmlformats.org/officeDocument/2006/relationships/notesSlide" Target="/ppt/notesSlides/notesSlide32.xml" Id="Rf2db6c22d4ed4b4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2065938fbe7144ea" /><Relationship Type="http://schemas.openxmlformats.org/officeDocument/2006/relationships/notesSlide" Target="/ppt/notesSlides/notesSlide33.xml" Id="R99ef68e39b40406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8786dd3bf7814d9a" /><Relationship Type="http://schemas.openxmlformats.org/officeDocument/2006/relationships/image" Target="/ppt/media/image11.png" Id="R3b48587cdd2d4156" /><Relationship Type="http://schemas.openxmlformats.org/officeDocument/2006/relationships/notesSlide" Target="/ppt/notesSlides/notesSlide34.xml" Id="R9e3074cc26e1409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5cf9d633bba0410b" /><Relationship Type="http://schemas.openxmlformats.org/officeDocument/2006/relationships/notesSlide" Target="/ppt/notesSlides/notesSlide35.xml" Id="R1e8f7ca65c1247a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555310fa127141d5" /><Relationship Type="http://schemas.openxmlformats.org/officeDocument/2006/relationships/notesSlide" Target="/ppt/notesSlides/notesSlide36.xml" Id="R59125f01723048e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e12be05eea2942d6" /><Relationship Type="http://schemas.openxmlformats.org/officeDocument/2006/relationships/image" Target="/ppt/media/image12.png" Id="Rb39cf8755f24416a" /><Relationship Type="http://schemas.openxmlformats.org/officeDocument/2006/relationships/notesSlide" Target="/ppt/notesSlides/notesSlide37.xml" Id="R73554da019de4bd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6840a2c2de464749" /><Relationship Type="http://schemas.openxmlformats.org/officeDocument/2006/relationships/notesSlide" Target="/ppt/notesSlides/notesSlide38.xml" Id="R5858376afda449e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f8f3db1ac3a745a5" /><Relationship Type="http://schemas.openxmlformats.org/officeDocument/2006/relationships/notesSlide" Target="/ppt/notesSlides/notesSlide39.xml" Id="Rf1642e326e9c4b0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c5fecaf4c6ac4496" /><Relationship Type="http://schemas.openxmlformats.org/officeDocument/2006/relationships/notesSlide" Target="/ppt/notesSlides/notesSlide40.xml" Id="R5fef6e3226d6413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ff416da556964ea9" /><Relationship Type="http://schemas.openxmlformats.org/officeDocument/2006/relationships/notesSlide" Target="/ppt/notesSlides/notesSlide41.xml" Id="R449b1e25789e4d0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9dce9444fc334565" /><Relationship Type="http://schemas.openxmlformats.org/officeDocument/2006/relationships/image" Target="/ppt/media/image13.png" Id="R966d595f235e4824" /><Relationship Type="http://schemas.openxmlformats.org/officeDocument/2006/relationships/notesSlide" Target="/ppt/notesSlides/notesSlide42.xml" Id="R982bc681da4a4d7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bc2c12ee66f34deb" /><Relationship Type="http://schemas.openxmlformats.org/officeDocument/2006/relationships/notesSlide" Target="/ppt/notesSlides/notesSlide43.xml" Id="Rd6a0d32f5c1a4ee4"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285b199f89624e9a" /><Relationship Type="http://schemas.openxmlformats.org/officeDocument/2006/relationships/image" Target="/ppt/media/image14.png" Id="R07114159783f4890" /><Relationship Type="http://schemas.openxmlformats.org/officeDocument/2006/relationships/notesSlide" Target="/ppt/notesSlides/notesSlide44.xml" Id="R524243d92f774b40"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99faa41ce0144de3" /><Relationship Type="http://schemas.openxmlformats.org/officeDocument/2006/relationships/notesSlide" Target="/ppt/notesSlides/notesSlide45.xml" Id="R9e5786bd887c4587"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3b81b6af6d5a4c7a" /><Relationship Type="http://schemas.openxmlformats.org/officeDocument/2006/relationships/notesSlide" Target="/ppt/notesSlides/notesSlide46.xml" Id="R5b129e3e41c44443"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06988bb511d44460" /><Relationship Type="http://schemas.openxmlformats.org/officeDocument/2006/relationships/image" Target="/ppt/media/image15.png" Id="Rab012dc6aeba405c" /><Relationship Type="http://schemas.openxmlformats.org/officeDocument/2006/relationships/notesSlide" Target="/ppt/notesSlides/notesSlide47.xml" Id="Rc60257e49529451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6.xml" Id="Re9e01b8c53d34862" /><Relationship Type="http://schemas.openxmlformats.org/officeDocument/2006/relationships/notesSlide" Target="/ppt/notesSlides/notesSlide48.xml" Id="Reb34b17a5afd41b3" /></Relationships>
</file>

<file path=ppt/slides/_rels/slide49.xml.rels>&#65279;<?xml version="1.0" encoding="utf-8"?><Relationships xmlns="http://schemas.openxmlformats.org/package/2006/relationships"><Relationship Type="http://schemas.openxmlformats.org/officeDocument/2006/relationships/slideLayout" Target="/ppt/slideLayouts/slideLayout6.xml" Id="R65cc4421b78d48ee" /><Relationship Type="http://schemas.openxmlformats.org/officeDocument/2006/relationships/notesSlide" Target="/ppt/notesSlides/notesSlide49.xml" Id="Ra29279d4fc9a4949" /></Relationships>
</file>

<file path=ppt/slides/_rels/slide50.xml.rels>&#65279;<?xml version="1.0" encoding="utf-8"?><Relationships xmlns="http://schemas.openxmlformats.org/package/2006/relationships"><Relationship Type="http://schemas.openxmlformats.org/officeDocument/2006/relationships/slideLayout" Target="/ppt/slideLayouts/slideLayout6.xml" Id="R9f8c962a62904d31" /><Relationship Type="http://schemas.openxmlformats.org/officeDocument/2006/relationships/image" Target="/ppt/media/image16.png" Id="R023e8cb6b56b408b" /><Relationship Type="http://schemas.openxmlformats.org/officeDocument/2006/relationships/notesSlide" Target="/ppt/notesSlides/notesSlide50.xml" Id="Rea28c1f767124db8" /></Relationships>
</file>

<file path=ppt/slides/_rels/slide51.xml.rels>&#65279;<?xml version="1.0" encoding="utf-8"?><Relationships xmlns="http://schemas.openxmlformats.org/package/2006/relationships"><Relationship Type="http://schemas.openxmlformats.org/officeDocument/2006/relationships/slideLayout" Target="/ppt/slideLayouts/slideLayout6.xml" Id="Rd60ca70c33854db9" /><Relationship Type="http://schemas.openxmlformats.org/officeDocument/2006/relationships/notesSlide" Target="/ppt/notesSlides/notesSlide51.xml" Id="Rd98d4a084a53476c" /></Relationships>
</file>

<file path=ppt/slides/_rels/slide52.xml.rels>&#65279;<?xml version="1.0" encoding="utf-8"?><Relationships xmlns="http://schemas.openxmlformats.org/package/2006/relationships"><Relationship Type="http://schemas.openxmlformats.org/officeDocument/2006/relationships/slideLayout" Target="/ppt/slideLayouts/slideLayout6.xml" Id="R990b9ebcfefc441d" /><Relationship Type="http://schemas.openxmlformats.org/officeDocument/2006/relationships/notesSlide" Target="/ppt/notesSlides/notesSlide52.xml" Id="R2c9b384102794d81" /></Relationships>
</file>

<file path=ppt/slides/_rels/slide53.xml.rels>&#65279;<?xml version="1.0" encoding="utf-8"?><Relationships xmlns="http://schemas.openxmlformats.org/package/2006/relationships"><Relationship Type="http://schemas.openxmlformats.org/officeDocument/2006/relationships/slideLayout" Target="/ppt/slideLayouts/slideLayout6.xml" Id="Rd422ff82b0af4ee9" /><Relationship Type="http://schemas.openxmlformats.org/officeDocument/2006/relationships/image" Target="/ppt/media/image17.png" Id="R3d02a89642e24885" /><Relationship Type="http://schemas.openxmlformats.org/officeDocument/2006/relationships/notesSlide" Target="/ppt/notesSlides/notesSlide53.xml" Id="Reb47cc60e38849fe" /></Relationships>
</file>

<file path=ppt/slides/_rels/slide54.xml.rels>&#65279;<?xml version="1.0" encoding="utf-8"?><Relationships xmlns="http://schemas.openxmlformats.org/package/2006/relationships"><Relationship Type="http://schemas.openxmlformats.org/officeDocument/2006/relationships/slideLayout" Target="/ppt/slideLayouts/slideLayout6.xml" Id="R53a5b218b334452b" /><Relationship Type="http://schemas.openxmlformats.org/officeDocument/2006/relationships/notesSlide" Target="/ppt/notesSlides/notesSlide54.xml" Id="R723718219d6c4cc4" /></Relationships>
</file>

<file path=ppt/slides/_rels/slide55.xml.rels>&#65279;<?xml version="1.0" encoding="utf-8"?><Relationships xmlns="http://schemas.openxmlformats.org/package/2006/relationships"><Relationship Type="http://schemas.openxmlformats.org/officeDocument/2006/relationships/slideLayout" Target="/ppt/slideLayouts/slideLayout6.xml" Id="R0e520b3ed1744106" /><Relationship Type="http://schemas.openxmlformats.org/officeDocument/2006/relationships/notesSlide" Target="/ppt/notesSlides/notesSlide55.xml" Id="R9e33da5122904569" /></Relationships>
</file>

<file path=ppt/slides/_rels/slide56.xml.rels>&#65279;<?xml version="1.0" encoding="utf-8"?><Relationships xmlns="http://schemas.openxmlformats.org/package/2006/relationships"><Relationship Type="http://schemas.openxmlformats.org/officeDocument/2006/relationships/slideLayout" Target="/ppt/slideLayouts/slideLayout6.xml" Id="R40fdcaf4d7774c79" /><Relationship Type="http://schemas.openxmlformats.org/officeDocument/2006/relationships/image" Target="/ppt/media/image18.png" Id="Rd5bbaaa4c6b7453a" /><Relationship Type="http://schemas.openxmlformats.org/officeDocument/2006/relationships/notesSlide" Target="/ppt/notesSlides/notesSlide56.xml" Id="Re7548f83d1d54d0f" /></Relationships>
</file>

<file path=ppt/slides/_rels/slide57.xml.rels>&#65279;<?xml version="1.0" encoding="utf-8"?><Relationships xmlns="http://schemas.openxmlformats.org/package/2006/relationships"><Relationship Type="http://schemas.openxmlformats.org/officeDocument/2006/relationships/slideLayout" Target="/ppt/slideLayouts/slideLayout6.xml" Id="Rc1ff6fe9f04549a4" /><Relationship Type="http://schemas.openxmlformats.org/officeDocument/2006/relationships/notesSlide" Target="/ppt/notesSlides/notesSlide57.xml" Id="R24971e45ab5c48bb" /></Relationships>
</file>

<file path=ppt/slides/_rels/slide58.xml.rels>&#65279;<?xml version="1.0" encoding="utf-8"?><Relationships xmlns="http://schemas.openxmlformats.org/package/2006/relationships"><Relationship Type="http://schemas.openxmlformats.org/officeDocument/2006/relationships/slideLayout" Target="/ppt/slideLayouts/slideLayout6.xml" Id="Rc1fab623e6b048c3" /><Relationship Type="http://schemas.openxmlformats.org/officeDocument/2006/relationships/notesSlide" Target="/ppt/notesSlides/notesSlide58.xml" Id="R10dd249806ad4126" /></Relationships>
</file>

<file path=ppt/slides/_rels/slide59.xml.rels>&#65279;<?xml version="1.0" encoding="utf-8"?><Relationships xmlns="http://schemas.openxmlformats.org/package/2006/relationships"><Relationship Type="http://schemas.openxmlformats.org/officeDocument/2006/relationships/slideLayout" Target="/ppt/slideLayouts/slideLayout6.xml" Id="R994f6b4228414368" /><Relationship Type="http://schemas.openxmlformats.org/officeDocument/2006/relationships/notesSlide" Target="/ppt/notesSlides/notesSlide59.xml" Id="Rd20eae69cf214fd4" /></Relationships>
</file>

<file path=ppt/slides/_rels/slide60.xml.rels>&#65279;<?xml version="1.0" encoding="utf-8"?><Relationships xmlns="http://schemas.openxmlformats.org/package/2006/relationships"><Relationship Type="http://schemas.openxmlformats.org/officeDocument/2006/relationships/slideLayout" Target="/ppt/slideLayouts/slideLayout6.xml" Id="Raceaddc8e1b4469b" /><Relationship Type="http://schemas.openxmlformats.org/officeDocument/2006/relationships/notesSlide" Target="/ppt/notesSlides/notesSlide60.xml" Id="R9b282e1253ba45af" /></Relationships>
</file>

<file path=ppt/slides/_rels/slide61.xml.rels>&#65279;<?xml version="1.0" encoding="utf-8"?><Relationships xmlns="http://schemas.openxmlformats.org/package/2006/relationships"><Relationship Type="http://schemas.openxmlformats.org/officeDocument/2006/relationships/slideLayout" Target="/ppt/slideLayouts/slideLayout6.xml" Id="R4670c1aeec814862" /><Relationship Type="http://schemas.openxmlformats.org/officeDocument/2006/relationships/image" Target="/ppt/media/image19.png" Id="R135d8c9c2d4d442d" /><Relationship Type="http://schemas.openxmlformats.org/officeDocument/2006/relationships/notesSlide" Target="/ppt/notesSlides/notesSlide61.xml" Id="R207ee800a061414f" /></Relationships>
</file>

<file path=ppt/slides/_rels/slide62.xml.rels>&#65279;<?xml version="1.0" encoding="utf-8"?><Relationships xmlns="http://schemas.openxmlformats.org/package/2006/relationships"><Relationship Type="http://schemas.openxmlformats.org/officeDocument/2006/relationships/slideLayout" Target="/ppt/slideLayouts/slideLayout6.xml" Id="Rc5b52dfcb53340b7" /><Relationship Type="http://schemas.openxmlformats.org/officeDocument/2006/relationships/notesSlide" Target="/ppt/notesSlides/notesSlide62.xml" Id="R6cde9d37ffef42a5" /></Relationships>
</file>

<file path=ppt/slides/_rels/slide63.xml.rels>&#65279;<?xml version="1.0" encoding="utf-8"?><Relationships xmlns="http://schemas.openxmlformats.org/package/2006/relationships"><Relationship Type="http://schemas.openxmlformats.org/officeDocument/2006/relationships/slideLayout" Target="/ppt/slideLayouts/slideLayout6.xml" Id="R805b9ccfe3754fb2" /><Relationship Type="http://schemas.openxmlformats.org/officeDocument/2006/relationships/image" Target="/ppt/media/image20.png" Id="Rce8fc8f3383d4310" /><Relationship Type="http://schemas.openxmlformats.org/officeDocument/2006/relationships/notesSlide" Target="/ppt/notesSlides/notesSlide63.xml" Id="R1c761433530a4cf8" /></Relationships>
</file>

<file path=ppt/slides/_rels/slide64.xml.rels>&#65279;<?xml version="1.0" encoding="utf-8"?><Relationships xmlns="http://schemas.openxmlformats.org/package/2006/relationships"><Relationship Type="http://schemas.openxmlformats.org/officeDocument/2006/relationships/slideLayout" Target="/ppt/slideLayouts/slideLayout6.xml" Id="Ra77d8ac5991a4c1e" /><Relationship Type="http://schemas.openxmlformats.org/officeDocument/2006/relationships/notesSlide" Target="/ppt/notesSlides/notesSlide64.xml" Id="Rda89efac535d4e2c" /></Relationships>
</file>

<file path=ppt/slides/_rels/slide65.xml.rels>&#65279;<?xml version="1.0" encoding="utf-8"?><Relationships xmlns="http://schemas.openxmlformats.org/package/2006/relationships"><Relationship Type="http://schemas.openxmlformats.org/officeDocument/2006/relationships/slideLayout" Target="/ppt/slideLayouts/slideLayout6.xml" Id="R3612dd4221344ca2" /><Relationship Type="http://schemas.openxmlformats.org/officeDocument/2006/relationships/notesSlide" Target="/ppt/notesSlides/notesSlide65.xml" Id="R56d0b680335f4e67" /></Relationships>
</file>

<file path=ppt/slides/_rels/slide66.xml.rels>&#65279;<?xml version="1.0" encoding="utf-8"?><Relationships xmlns="http://schemas.openxmlformats.org/package/2006/relationships"><Relationship Type="http://schemas.openxmlformats.org/officeDocument/2006/relationships/slideLayout" Target="/ppt/slideLayouts/slideLayout6.xml" Id="R0c1b158540d6450f" /><Relationship Type="http://schemas.openxmlformats.org/officeDocument/2006/relationships/image" Target="/ppt/media/image21.png" Id="Ra719017c59224241" /><Relationship Type="http://schemas.openxmlformats.org/officeDocument/2006/relationships/notesSlide" Target="/ppt/notesSlides/notesSlide66.xml" Id="Rcc1f595e1e524611" /></Relationships>
</file>

<file path=ppt/slides/_rels/slide67.xml.rels>&#65279;<?xml version="1.0" encoding="utf-8"?><Relationships xmlns="http://schemas.openxmlformats.org/package/2006/relationships"><Relationship Type="http://schemas.openxmlformats.org/officeDocument/2006/relationships/slideLayout" Target="/ppt/slideLayouts/slideLayout6.xml" Id="Rc90b35339a104573" /><Relationship Type="http://schemas.openxmlformats.org/officeDocument/2006/relationships/notesSlide" Target="/ppt/notesSlides/notesSlide67.xml" Id="Rfec656710db54a1c" /></Relationships>
</file>

<file path=ppt/slides/_rels/slide68.xml.rels>&#65279;<?xml version="1.0" encoding="utf-8"?><Relationships xmlns="http://schemas.openxmlformats.org/package/2006/relationships"><Relationship Type="http://schemas.openxmlformats.org/officeDocument/2006/relationships/slideLayout" Target="/ppt/slideLayouts/slideLayout6.xml" Id="R3afe563a3a754756" /><Relationship Type="http://schemas.openxmlformats.org/officeDocument/2006/relationships/notesSlide" Target="/ppt/notesSlides/notesSlide68.xml" Id="R53e53059f2f64b7e" /></Relationships>
</file>

<file path=ppt/slides/_rels/slide69.xml.rels>&#65279;<?xml version="1.0" encoding="utf-8"?><Relationships xmlns="http://schemas.openxmlformats.org/package/2006/relationships"><Relationship Type="http://schemas.openxmlformats.org/officeDocument/2006/relationships/slideLayout" Target="/ppt/slideLayouts/slideLayout6.xml" Id="R8da6280c38d34bc7" /><Relationship Type="http://schemas.openxmlformats.org/officeDocument/2006/relationships/notesSlide" Target="/ppt/notesSlides/notesSlide69.xml" Id="Rc0b9a109e4cf4e8e" /></Relationships>
</file>

<file path=ppt/slides/_rels/slide70.xml.rels>&#65279;<?xml version="1.0" encoding="utf-8"?><Relationships xmlns="http://schemas.openxmlformats.org/package/2006/relationships"><Relationship Type="http://schemas.openxmlformats.org/officeDocument/2006/relationships/slideLayout" Target="/ppt/slideLayouts/slideLayout6.xml" Id="R8e11bb358a304ecf" /><Relationship Type="http://schemas.openxmlformats.org/officeDocument/2006/relationships/notesSlide" Target="/ppt/notesSlides/notesSlide70.xml" Id="R449b82ec07034c4e" /></Relationships>
</file>

<file path=ppt/slides/_rels/slide71.xml.rels>&#65279;<?xml version="1.0" encoding="utf-8"?><Relationships xmlns="http://schemas.openxmlformats.org/package/2006/relationships"><Relationship Type="http://schemas.openxmlformats.org/officeDocument/2006/relationships/slideLayout" Target="/ppt/slideLayouts/slideLayout6.xml" Id="R5be303e4dbcc40d5" /><Relationship Type="http://schemas.openxmlformats.org/officeDocument/2006/relationships/image" Target="/ppt/media/image22.png" Id="R6e1c67d4947241c6" /><Relationship Type="http://schemas.openxmlformats.org/officeDocument/2006/relationships/notesSlide" Target="/ppt/notesSlides/notesSlide71.xml" Id="R36846dc585664295" /></Relationships>
</file>

<file path=ppt/slides/_rels/slide72.xml.rels>&#65279;<?xml version="1.0" encoding="utf-8"?><Relationships xmlns="http://schemas.openxmlformats.org/package/2006/relationships"><Relationship Type="http://schemas.openxmlformats.org/officeDocument/2006/relationships/slideLayout" Target="/ppt/slideLayouts/slideLayout6.xml" Id="Rf436d2e5b08d471a" /><Relationship Type="http://schemas.openxmlformats.org/officeDocument/2006/relationships/notesSlide" Target="/ppt/notesSlides/notesSlide72.xml" Id="R179cedb03b4542c5" /></Relationships>
</file>

<file path=ppt/slides/_rels/slide73.xml.rels>&#65279;<?xml version="1.0" encoding="utf-8"?><Relationships xmlns="http://schemas.openxmlformats.org/package/2006/relationships"><Relationship Type="http://schemas.openxmlformats.org/officeDocument/2006/relationships/slideLayout" Target="/ppt/slideLayouts/slideLayout6.xml" Id="R13d8b34048514bbc" /><Relationship Type="http://schemas.openxmlformats.org/officeDocument/2006/relationships/notesSlide" Target="/ppt/notesSlides/notesSlide73.xml" Id="R15d276134d654d18" /></Relationships>
</file>

<file path=ppt/slides/_rels/slide74.xml.rels>&#65279;<?xml version="1.0" encoding="utf-8"?><Relationships xmlns="http://schemas.openxmlformats.org/package/2006/relationships"><Relationship Type="http://schemas.openxmlformats.org/officeDocument/2006/relationships/slideLayout" Target="/ppt/slideLayouts/slideLayout6.xml" Id="Rf1aa0871397f4586" /><Relationship Type="http://schemas.openxmlformats.org/officeDocument/2006/relationships/notesSlide" Target="/ppt/notesSlides/notesSlide74.xml" Id="R3d60dd98e099487f" /></Relationships>
</file>

<file path=ppt/slides/_rels/slide75.xml.rels>&#65279;<?xml version="1.0" encoding="utf-8"?><Relationships xmlns="http://schemas.openxmlformats.org/package/2006/relationships"><Relationship Type="http://schemas.openxmlformats.org/officeDocument/2006/relationships/slideLayout" Target="/ppt/slideLayouts/slideLayout6.xml" Id="R242da4b30e254fc3" /><Relationship Type="http://schemas.openxmlformats.org/officeDocument/2006/relationships/notesSlide" Target="/ppt/notesSlides/notesSlide75.xml" Id="R1953917c67eb492d" /></Relationships>
</file>

<file path=ppt/slides/_rels/slide76.xml.rels>&#65279;<?xml version="1.0" encoding="utf-8"?><Relationships xmlns="http://schemas.openxmlformats.org/package/2006/relationships"><Relationship Type="http://schemas.openxmlformats.org/officeDocument/2006/relationships/slideLayout" Target="/ppt/slideLayouts/slideLayout6.xml" Id="Rc347969b56f54db5" /><Relationship Type="http://schemas.openxmlformats.org/officeDocument/2006/relationships/image" Target="/ppt/media/image23.png" Id="Ra0d0c3c9fec6418c" /><Relationship Type="http://schemas.openxmlformats.org/officeDocument/2006/relationships/notesSlide" Target="/ppt/notesSlides/notesSlide76.xml" Id="R238f2349bc164cfc" /></Relationships>
</file>

<file path=ppt/slides/_rels/slide77.xml.rels>&#65279;<?xml version="1.0" encoding="utf-8"?><Relationships xmlns="http://schemas.openxmlformats.org/package/2006/relationships"><Relationship Type="http://schemas.openxmlformats.org/officeDocument/2006/relationships/slideLayout" Target="/ppt/slideLayouts/slideLayout6.xml" Id="R66931ba7a6d54759" /><Relationship Type="http://schemas.openxmlformats.org/officeDocument/2006/relationships/notesSlide" Target="/ppt/notesSlides/notesSlide77.xml" Id="R783bda592433453b" /></Relationships>
</file>

<file path=ppt/slides/_rels/slide78.xml.rels>&#65279;<?xml version="1.0" encoding="utf-8"?><Relationships xmlns="http://schemas.openxmlformats.org/package/2006/relationships"><Relationship Type="http://schemas.openxmlformats.org/officeDocument/2006/relationships/slideLayout" Target="/ppt/slideLayouts/slideLayout6.xml" Id="Rbf93df588422456a" /><Relationship Type="http://schemas.openxmlformats.org/officeDocument/2006/relationships/notesSlide" Target="/ppt/notesSlides/notesSlide78.xml" Id="R3e00127c88444148" /></Relationships>
</file>

<file path=ppt/slides/_rels/slide79.xml.rels>&#65279;<?xml version="1.0" encoding="utf-8"?><Relationships xmlns="http://schemas.openxmlformats.org/package/2006/relationships"><Relationship Type="http://schemas.openxmlformats.org/officeDocument/2006/relationships/slideLayout" Target="/ppt/slideLayouts/slideLayout6.xml" Id="R9431f77032694052" /><Relationship Type="http://schemas.openxmlformats.org/officeDocument/2006/relationships/image" Target="/ppt/media/image24.png" Id="R43b43a70499e4b91" /><Relationship Type="http://schemas.openxmlformats.org/officeDocument/2006/relationships/notesSlide" Target="/ppt/notesSlides/notesSlide79.xml" Id="R22cc32b771c24184" /></Relationships>
</file>

<file path=ppt/slides/_rels/slide80.xml.rels>&#65279;<?xml version="1.0" encoding="utf-8"?><Relationships xmlns="http://schemas.openxmlformats.org/package/2006/relationships"><Relationship Type="http://schemas.openxmlformats.org/officeDocument/2006/relationships/slideLayout" Target="/ppt/slideLayouts/slideLayout6.xml" Id="Re2797b213d73460a" /><Relationship Type="http://schemas.openxmlformats.org/officeDocument/2006/relationships/notesSlide" Target="/ppt/notesSlides/notesSlide80.xml" Id="R628a8728871843a8" /></Relationships>
</file>

<file path=ppt/slides/_rels/slide81.xml.rels>&#65279;<?xml version="1.0" encoding="utf-8"?><Relationships xmlns="http://schemas.openxmlformats.org/package/2006/relationships"><Relationship Type="http://schemas.openxmlformats.org/officeDocument/2006/relationships/slideLayout" Target="/ppt/slideLayouts/slideLayout6.xml" Id="R03a322e3008c4b1e" /><Relationship Type="http://schemas.openxmlformats.org/officeDocument/2006/relationships/notesSlide" Target="/ppt/notesSlides/notesSlide81.xml" Id="R2da55d76a99f4cd9" /></Relationships>
</file>

<file path=ppt/slides/_rels/slide82.xml.rels>&#65279;<?xml version="1.0" encoding="utf-8"?><Relationships xmlns="http://schemas.openxmlformats.org/package/2006/relationships"><Relationship Type="http://schemas.openxmlformats.org/officeDocument/2006/relationships/slideLayout" Target="/ppt/slideLayouts/slideLayout6.xml" Id="Re155d8709ffc4d8e" /><Relationship Type="http://schemas.openxmlformats.org/officeDocument/2006/relationships/notesSlide" Target="/ppt/notesSlides/notesSlide82.xml" Id="R41528100068d492b" /></Relationships>
</file>

<file path=ppt/slides/_rels/slide83.xml.rels>&#65279;<?xml version="1.0" encoding="utf-8"?><Relationships xmlns="http://schemas.openxmlformats.org/package/2006/relationships"><Relationship Type="http://schemas.openxmlformats.org/officeDocument/2006/relationships/slideLayout" Target="/ppt/slideLayouts/slideLayout6.xml" Id="Re11f7411da1d42e8" /><Relationship Type="http://schemas.openxmlformats.org/officeDocument/2006/relationships/notesSlide" Target="/ppt/notesSlides/notesSlide83.xml" Id="R9fe03b16bdc140a8" /></Relationships>
</file>

<file path=ppt/slides/_rels/slide84.xml.rels>&#65279;<?xml version="1.0" encoding="utf-8"?><Relationships xmlns="http://schemas.openxmlformats.org/package/2006/relationships"><Relationship Type="http://schemas.openxmlformats.org/officeDocument/2006/relationships/slideLayout" Target="/ppt/slideLayouts/slideLayout6.xml" Id="Rd6bdd1251f46491a" /><Relationship Type="http://schemas.openxmlformats.org/officeDocument/2006/relationships/image" Target="/ppt/media/image25.png" Id="R2a2736dc87ca40b3" /><Relationship Type="http://schemas.openxmlformats.org/officeDocument/2006/relationships/notesSlide" Target="/ppt/notesSlides/notesSlide84.xml" Id="R853dd73752c247e1" /></Relationships>
</file>

<file path=ppt/slides/_rels/slide85.xml.rels>&#65279;<?xml version="1.0" encoding="utf-8"?><Relationships xmlns="http://schemas.openxmlformats.org/package/2006/relationships"><Relationship Type="http://schemas.openxmlformats.org/officeDocument/2006/relationships/slideLayout" Target="/ppt/slideLayouts/slideLayout6.xml" Id="R3645e938d2ae4a02" /><Relationship Type="http://schemas.openxmlformats.org/officeDocument/2006/relationships/notesSlide" Target="/ppt/notesSlides/notesSlide85.xml" Id="Ra7a9d20299774890" /></Relationships>
</file>

<file path=ppt/slides/_rels/slide86.xml.rels>&#65279;<?xml version="1.0" encoding="utf-8"?><Relationships xmlns="http://schemas.openxmlformats.org/package/2006/relationships"><Relationship Type="http://schemas.openxmlformats.org/officeDocument/2006/relationships/slideLayout" Target="/ppt/slideLayouts/slideLayout6.xml" Id="Reefac910878f44d1" /><Relationship Type="http://schemas.openxmlformats.org/officeDocument/2006/relationships/image" Target="/ppt/media/image26.png" Id="R1c29f5364bd9410d" /><Relationship Type="http://schemas.openxmlformats.org/officeDocument/2006/relationships/notesSlide" Target="/ppt/notesSlides/notesSlide86.xml" Id="Rabc302969d7c42fd" /></Relationships>
</file>

<file path=ppt/slides/_rels/slide87.xml.rels>&#65279;<?xml version="1.0" encoding="utf-8"?><Relationships xmlns="http://schemas.openxmlformats.org/package/2006/relationships"><Relationship Type="http://schemas.openxmlformats.org/officeDocument/2006/relationships/slideLayout" Target="/ppt/slideLayouts/slideLayout6.xml" Id="R70597953ef5046be" /><Relationship Type="http://schemas.openxmlformats.org/officeDocument/2006/relationships/notesSlide" Target="/ppt/notesSlides/notesSlide87.xml" Id="R52e9c22145fc441b" /></Relationships>
</file>

<file path=ppt/slides/_rels/slide88.xml.rels>&#65279;<?xml version="1.0" encoding="utf-8"?><Relationships xmlns="http://schemas.openxmlformats.org/package/2006/relationships"><Relationship Type="http://schemas.openxmlformats.org/officeDocument/2006/relationships/slideLayout" Target="/ppt/slideLayouts/slideLayout6.xml" Id="R58d8a889818e4402" /><Relationship Type="http://schemas.openxmlformats.org/officeDocument/2006/relationships/notesSlide" Target="/ppt/notesSlides/notesSlide88.xml" Id="Rc2cc045604554c22" /></Relationships>
</file>

<file path=ppt/slides/_rels/slide89.xml.rels>&#65279;<?xml version="1.0" encoding="utf-8"?><Relationships xmlns="http://schemas.openxmlformats.org/package/2006/relationships"><Relationship Type="http://schemas.openxmlformats.org/officeDocument/2006/relationships/slideLayout" Target="/ppt/slideLayouts/slideLayout6.xml" Id="R8f6b5c0ed88e472d" /><Relationship Type="http://schemas.openxmlformats.org/officeDocument/2006/relationships/image" Target="/ppt/media/image27.png" Id="R385c481fca274e67" /><Relationship Type="http://schemas.openxmlformats.org/officeDocument/2006/relationships/notesSlide" Target="/ppt/notesSlides/notesSlide89.xml" Id="R3a35472e17cd4596" /></Relationships>
</file>

<file path=ppt/slides/_rels/slide90.xml.rels>&#65279;<?xml version="1.0" encoding="utf-8"?><Relationships xmlns="http://schemas.openxmlformats.org/package/2006/relationships"><Relationship Type="http://schemas.openxmlformats.org/officeDocument/2006/relationships/slideLayout" Target="/ppt/slideLayouts/slideLayout6.xml" Id="R24f3c349183d4fe4" /><Relationship Type="http://schemas.openxmlformats.org/officeDocument/2006/relationships/notesSlide" Target="/ppt/notesSlides/notesSlide90.xml" Id="Rf6a7de9d7a774e5c" /></Relationships>
</file>

<file path=ppt/slides/_rels/slide91.xml.rels>&#65279;<?xml version="1.0" encoding="utf-8"?><Relationships xmlns="http://schemas.openxmlformats.org/package/2006/relationships"><Relationship Type="http://schemas.openxmlformats.org/officeDocument/2006/relationships/slideLayout" Target="/ppt/slideLayouts/slideLayout6.xml" Id="R35082eb1329b4a10" /><Relationship Type="http://schemas.openxmlformats.org/officeDocument/2006/relationships/notesSlide" Target="/ppt/notesSlides/notesSlide91.xml" Id="Rdb99eca937494e5b" /></Relationships>
</file>

<file path=ppt/slides/_rels/slide92.xml.rels>&#65279;<?xml version="1.0" encoding="utf-8"?><Relationships xmlns="http://schemas.openxmlformats.org/package/2006/relationships"><Relationship Type="http://schemas.openxmlformats.org/officeDocument/2006/relationships/slideLayout" Target="/ppt/slideLayouts/slideLayout6.xml" Id="R891272711a494e39" /><Relationship Type="http://schemas.openxmlformats.org/officeDocument/2006/relationships/image" Target="/ppt/media/image28.png" Id="R5782a7d8c9e84dd3" /><Relationship Type="http://schemas.openxmlformats.org/officeDocument/2006/relationships/notesSlide" Target="/ppt/notesSlides/notesSlide92.xml" Id="Rb9310fbb0e354fb8" /></Relationships>
</file>

<file path=ppt/slides/_rels/slide93.xml.rels>&#65279;<?xml version="1.0" encoding="utf-8"?><Relationships xmlns="http://schemas.openxmlformats.org/package/2006/relationships"><Relationship Type="http://schemas.openxmlformats.org/officeDocument/2006/relationships/slideLayout" Target="/ppt/slideLayouts/slideLayout6.xml" Id="R01324fc783f14025" /><Relationship Type="http://schemas.openxmlformats.org/officeDocument/2006/relationships/notesSlide" Target="/ppt/notesSlides/notesSlide93.xml" Id="R5a85aaa08e744cab" /></Relationships>
</file>

<file path=ppt/slides/_rels/slide94.xml.rels>&#65279;<?xml version="1.0" encoding="utf-8"?><Relationships xmlns="http://schemas.openxmlformats.org/package/2006/relationships"><Relationship Type="http://schemas.openxmlformats.org/officeDocument/2006/relationships/slideLayout" Target="/ppt/slideLayouts/slideLayout6.xml" Id="Rf1c028b25f8941d9" /><Relationship Type="http://schemas.openxmlformats.org/officeDocument/2006/relationships/notesSlide" Target="/ppt/notesSlides/notesSlide94.xml" Id="Rcab10716d32b4733" /></Relationships>
</file>

<file path=ppt/slides/_rels/slide95.xml.rels>&#65279;<?xml version="1.0" encoding="utf-8"?><Relationships xmlns="http://schemas.openxmlformats.org/package/2006/relationships"><Relationship Type="http://schemas.openxmlformats.org/officeDocument/2006/relationships/slideLayout" Target="/ppt/slideLayouts/slideLayout6.xml" Id="R7e2835fb4dd14bf6" /><Relationship Type="http://schemas.openxmlformats.org/officeDocument/2006/relationships/image" Target="/ppt/media/image29.png" Id="Rea03e75ad08144e6" /><Relationship Type="http://schemas.openxmlformats.org/officeDocument/2006/relationships/notesSlide" Target="/ppt/notesSlides/notesSlide95.xml" Id="R8845f208207540bc" /></Relationships>
</file>

<file path=ppt/slides/_rels/slide96.xml.rels>&#65279;<?xml version="1.0" encoding="utf-8"?><Relationships xmlns="http://schemas.openxmlformats.org/package/2006/relationships"><Relationship Type="http://schemas.openxmlformats.org/officeDocument/2006/relationships/slideLayout" Target="/ppt/slideLayouts/slideLayout6.xml" Id="R592f3b1476b44a06" /><Relationship Type="http://schemas.openxmlformats.org/officeDocument/2006/relationships/notesSlide" Target="/ppt/notesSlides/notesSlide96.xml" Id="Rdf858395296b4d31" /></Relationships>
</file>

<file path=ppt/slides/_rels/slide97.xml.rels>&#65279;<?xml version="1.0" encoding="utf-8"?><Relationships xmlns="http://schemas.openxmlformats.org/package/2006/relationships"><Relationship Type="http://schemas.openxmlformats.org/officeDocument/2006/relationships/slideLayout" Target="/ppt/slideLayouts/slideLayout6.xml" Id="R561e19488ab94aca" /><Relationship Type="http://schemas.openxmlformats.org/officeDocument/2006/relationships/notesSlide" Target="/ppt/notesSlides/notesSlide97.xml" Id="R32a2947919e54d97" /></Relationships>
</file>

<file path=ppt/slides/_rels/slide98.xml.rels>&#65279;<?xml version="1.0" encoding="utf-8"?><Relationships xmlns="http://schemas.openxmlformats.org/package/2006/relationships"><Relationship Type="http://schemas.openxmlformats.org/officeDocument/2006/relationships/slideLayout" Target="/ppt/slideLayouts/slideLayout6.xml" Id="R83fb702900514e1b" /><Relationship Type="http://schemas.openxmlformats.org/officeDocument/2006/relationships/image" Target="/ppt/media/image30.png" Id="R24f1c304caa64a19" /><Relationship Type="http://schemas.openxmlformats.org/officeDocument/2006/relationships/notesSlide" Target="/ppt/notesSlides/notesSlide98.xml" Id="Ra87909e5e1a74b24" /></Relationships>
</file>

<file path=ppt/slides/_rels/slide99.xml.rels>&#65279;<?xml version="1.0" encoding="utf-8"?><Relationships xmlns="http://schemas.openxmlformats.org/package/2006/relationships"><Relationship Type="http://schemas.openxmlformats.org/officeDocument/2006/relationships/slideLayout" Target="/ppt/slideLayouts/slideLayout6.xml" Id="R43812c132305401e" /><Relationship Type="http://schemas.openxmlformats.org/officeDocument/2006/relationships/notesSlide" Target="/ppt/notesSlides/notesSlide99.xml" Id="Rcec3fce5a7b14b04"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6.xml" Id="R4f21388457c344cd" /><Relationship Type="http://schemas.openxmlformats.org/officeDocument/2006/relationships/notesSlide" Target="/ppt/notesSlides/notesSlide100.xml" Id="R0d374bd026a74b48"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6.xml" Id="Rc5fff845e62842bd" /><Relationship Type="http://schemas.openxmlformats.org/officeDocument/2006/relationships/notesSlide" Target="/ppt/notesSlides/notesSlide101.xml" Id="Rfc4b0d4ad7e7492f"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6.xml" Id="R1abb9facf36e49c8" /><Relationship Type="http://schemas.openxmlformats.org/officeDocument/2006/relationships/notesSlide" Target="/ppt/notesSlides/notesSlide102.xml" Id="Rc591a427a5dc4aab"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6.xml" Id="R40a3c76ddf68459f" /><Relationship Type="http://schemas.openxmlformats.org/officeDocument/2006/relationships/image" Target="/ppt/media/image31.png" Id="R410d246ac8fc43c4" /><Relationship Type="http://schemas.openxmlformats.org/officeDocument/2006/relationships/notesSlide" Target="/ppt/notesSlides/notesSlide103.xml" Id="R92e2729b60124036"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6.xml" Id="R31e86fbe8f004068" /><Relationship Type="http://schemas.openxmlformats.org/officeDocument/2006/relationships/notesSlide" Target="/ppt/notesSlides/notesSlide104.xml" Id="R81bc3cab211d483a"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6.xml" Id="R16d256a8bf5d41a3" /><Relationship Type="http://schemas.openxmlformats.org/officeDocument/2006/relationships/image" Target="/ppt/media/image32.png" Id="R2ce38d4475834b61" /><Relationship Type="http://schemas.openxmlformats.org/officeDocument/2006/relationships/notesSlide" Target="/ppt/notesSlides/notesSlide105.xml" Id="R4d041e286621428e"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6.xml" Id="R97268229adac4fdd" /><Relationship Type="http://schemas.openxmlformats.org/officeDocument/2006/relationships/notesSlide" Target="/ppt/notesSlides/notesSlide106.xml" Id="R8c90f72ed1844ce5"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6.xml" Id="R43a4074b0d0e46c9" /><Relationship Type="http://schemas.openxmlformats.org/officeDocument/2006/relationships/notesSlide" Target="/ppt/notesSlides/notesSlide107.xml" Id="R7f51c67e9c14493b"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6.xml" Id="Re4a69c5911044948" /><Relationship Type="http://schemas.openxmlformats.org/officeDocument/2006/relationships/image" Target="/ppt/media/image33.png" Id="R9309a7e6e0cf4e9b" /><Relationship Type="http://schemas.openxmlformats.org/officeDocument/2006/relationships/notesSlide" Target="/ppt/notesSlides/notesSlide108.xml" Id="R23d192e90fa14417"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6.xml" Id="R56a20ea443924132" /><Relationship Type="http://schemas.openxmlformats.org/officeDocument/2006/relationships/notesSlide" Target="/ppt/notesSlides/notesSlide109.xml" Id="R87f49ccb291645c7"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6.xml" Id="R5469d7a3dc9f4448" /><Relationship Type="http://schemas.openxmlformats.org/officeDocument/2006/relationships/notesSlide" Target="/ppt/notesSlides/notesSlide110.xml" Id="R49da513abe8c4c2d"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6.xml" Id="Rd5d570a09ff04246" /><Relationship Type="http://schemas.openxmlformats.org/officeDocument/2006/relationships/image" Target="/ppt/media/image34.png" Id="R11e1ea59c7824980" /><Relationship Type="http://schemas.openxmlformats.org/officeDocument/2006/relationships/notesSlide" Target="/ppt/notesSlides/notesSlide111.xml" Id="R8231d21e083f4404"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6.xml" Id="Rc4b4abf82e344382" /><Relationship Type="http://schemas.openxmlformats.org/officeDocument/2006/relationships/notesSlide" Target="/ppt/notesSlides/notesSlide112.xml" Id="Raa4a85ca84d54913"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6.xml" Id="R22059ecbbc644569" /><Relationship Type="http://schemas.openxmlformats.org/officeDocument/2006/relationships/notesSlide" Target="/ppt/notesSlides/notesSlide113.xml" Id="R27f7ef46b54a4e03"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6.xml" Id="Ra66aa70577ec4922" /><Relationship Type="http://schemas.openxmlformats.org/officeDocument/2006/relationships/image" Target="/ppt/media/image35.png" Id="Rc351b292a5c149db" /><Relationship Type="http://schemas.openxmlformats.org/officeDocument/2006/relationships/notesSlide" Target="/ppt/notesSlides/notesSlide114.xml" Id="Ra8cf29d2c7894f84"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6.xml" Id="R97a233d1da444cb4" /><Relationship Type="http://schemas.openxmlformats.org/officeDocument/2006/relationships/notesSlide" Target="/ppt/notesSlides/notesSlide115.xml" Id="Rb05fd888a50d4701"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6.xml" Id="R51a0fae279d046a3" /><Relationship Type="http://schemas.openxmlformats.org/officeDocument/2006/relationships/notesSlide" Target="/ppt/notesSlides/notesSlide116.xml" Id="R961dc0bc6fa44a37" /></Relationships>
</file>

<file path=ppt/slides/_rels/slide117.xml.rels>&#65279;<?xml version="1.0" encoding="utf-8"?><Relationships xmlns="http://schemas.openxmlformats.org/package/2006/relationships"><Relationship Type="http://schemas.openxmlformats.org/officeDocument/2006/relationships/slideLayout" Target="/ppt/slideLayouts/slideLayout6.xml" Id="R4f97b946ca4543b3" /><Relationship Type="http://schemas.openxmlformats.org/officeDocument/2006/relationships/image" Target="/ppt/media/image36.png" Id="R8259477e0c7e4143" /><Relationship Type="http://schemas.openxmlformats.org/officeDocument/2006/relationships/notesSlide" Target="/ppt/notesSlides/notesSlide117.xml" Id="Rec0a713c266d4087" /></Relationships>
</file>

<file path=ppt/slides/_rels/slide118.xml.rels>&#65279;<?xml version="1.0" encoding="utf-8"?><Relationships xmlns="http://schemas.openxmlformats.org/package/2006/relationships"><Relationship Type="http://schemas.openxmlformats.org/officeDocument/2006/relationships/slideLayout" Target="/ppt/slideLayouts/slideLayout6.xml" Id="R9f77dfae61514cc9" /><Relationship Type="http://schemas.openxmlformats.org/officeDocument/2006/relationships/notesSlide" Target="/ppt/notesSlides/notesSlide118.xml" Id="R55cb3689480043f5" /></Relationships>
</file>

<file path=ppt/slides/_rels/slide119.xml.rels>&#65279;<?xml version="1.0" encoding="utf-8"?><Relationships xmlns="http://schemas.openxmlformats.org/package/2006/relationships"><Relationship Type="http://schemas.openxmlformats.org/officeDocument/2006/relationships/slideLayout" Target="/ppt/slideLayouts/slideLayout6.xml" Id="R2c2cc25c47684a39" /><Relationship Type="http://schemas.openxmlformats.org/officeDocument/2006/relationships/notesSlide" Target="/ppt/notesSlides/notesSlide119.xml" Id="Ra3e7071b3a1a4651" /></Relationships>
</file>

<file path=ppt/slides/_rels/slide120.xml.rels>&#65279;<?xml version="1.0" encoding="utf-8"?><Relationships xmlns="http://schemas.openxmlformats.org/package/2006/relationships"><Relationship Type="http://schemas.openxmlformats.org/officeDocument/2006/relationships/slideLayout" Target="/ppt/slideLayouts/slideLayout6.xml" Id="Rcc65f58231604171" /><Relationship Type="http://schemas.openxmlformats.org/officeDocument/2006/relationships/notesSlide" Target="/ppt/notesSlides/notesSlide120.xml" Id="Rae609de67e0b49fd"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568A3F9-B211-4F8B-9997-10467C92C17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2" name="">
            <a:extLst xmlns:a="http://schemas.openxmlformats.org/drawingml/2006/main">
              <a:ext uri="{FF2B5EF4-FFF2-40B4-BE49-F238E27FC236}">
                <a16:creationId xmlns:a16="http://schemas.microsoft.com/office/drawing/2014/main" id="{15751974-BF6D-4B48-ABE9-8B131495985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a:t>
            </a:r>
          </a:p>
        </p:txBody>
      </p:sp>
      <p:sp>
        <p:nvSpPr>
          <p:cNvPr id="3" name="">
            <a:extLst xmlns:a="http://schemas.openxmlformats.org/drawingml/2006/main">
              <a:ext uri="{FF2B5EF4-FFF2-40B4-BE49-F238E27FC236}">
                <a16:creationId xmlns:a16="http://schemas.microsoft.com/office/drawing/2014/main" id="{7DD5201E-8F57-4CC1-8BF4-0B9477C43619}"/>
              </a:ext>
            </a:extLst>
          </p:cNvPr>
          <p:cNvSpPr>
            <a:spLocks xmlns:a="http://schemas.openxmlformats.org/drawingml/2006/main" noGrp="1"/>
          </p:cNvSpPr>
          <p:nvPr/>
        </p:nvSpPr>
        <p:spPr>
          <a:xfrm xmlns:a="http://schemas.openxmlformats.org/drawingml/2006/main">
            <a:off x="609600" y="723900"/>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DIGITALE BILDUNG / DIGITALE GRUNDBILDUNG</a:t>
            </a:r>
          </a:p>
        </p:txBody>
      </p:sp>
      <p:sp>
        <p:nvSpPr>
          <p:cNvPr id="4" name="">
            <a:extLst xmlns:a="http://schemas.openxmlformats.org/drawingml/2006/main">
              <a:ext uri="{FF2B5EF4-FFF2-40B4-BE49-F238E27FC236}">
                <a16:creationId xmlns:a16="http://schemas.microsoft.com/office/drawing/2014/main" id="{12671DCB-F97F-4486-9FB5-F46DBA896711}"/>
              </a:ext>
            </a:extLst>
          </p:cNvPr>
          <p:cNvSpPr>
            <a:spLocks xmlns:a="http://schemas.openxmlformats.org/drawingml/2006/main" noGrp="1"/>
          </p:cNvSpPr>
          <p:nvPr/>
        </p:nvSpPr>
        <p:spPr>
          <a:xfrm xmlns:a="http://schemas.openxmlformats.org/drawingml/2006/main">
            <a:off x="609600" y="1790700"/>
            <a:ext cx="10477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300" b="0">
                <a:solidFill>
                  <a:srgbClr val="333333"/>
                </a:solidFill>
                <a:latin typeface="Bebas Neue"/>
                <a:ea typeface="Bebas Neue"/>
                <a:cs typeface="Bebas Neue"/>
              </a:defRPr>
            </a:pPr>
            <a:r>
              <a:rPr sz="6300" b="0">
                <a:solidFill>
                  <a:srgbClr val="333333"/>
                </a:solidFill>
                <a:latin typeface="Bebas Neue"/>
                <a:ea typeface="Bebas Neue"/>
                <a:cs typeface="Bebas Neue"/>
              </a:rPr>
              <a:t>4. Klasse</a:t>
            </a:r>
          </a:p>
        </p:txBody>
      </p:sp>
      <p:sp>
        <p:nvSpPr>
          <p:cNvPr id="5" name="">
            <a:extLst xmlns:a="http://schemas.openxmlformats.org/drawingml/2006/main">
              <a:ext uri="{FF2B5EF4-FFF2-40B4-BE49-F238E27FC236}">
                <a16:creationId xmlns:a16="http://schemas.microsoft.com/office/drawing/2014/main" id="{8411B79B-86CF-4AB4-8648-4229B573E561}"/>
              </a:ext>
            </a:extLst>
          </p:cNvPr>
          <p:cNvSpPr>
            <a:spLocks xmlns:a="http://schemas.openxmlformats.org/drawingml/2006/main" noGrp="1"/>
          </p:cNvSpPr>
          <p:nvPr/>
        </p:nvSpPr>
        <p:spPr>
          <a:xfrm xmlns:a="http://schemas.openxmlformats.org/drawingml/2006/main">
            <a:off x="609600" y="3171825"/>
            <a:ext cx="10382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Entscheiden und verantwortlich handeln</a:t>
            </a:r>
          </a:p>
        </p:txBody>
      </p:sp>
      <p:sp>
        <p:nvSpPr>
          <p:cNvPr id="6" name="">
            <a:extLst xmlns:a="http://schemas.openxmlformats.org/drawingml/2006/main">
              <a:ext uri="{FF2B5EF4-FFF2-40B4-BE49-F238E27FC236}">
                <a16:creationId xmlns:a16="http://schemas.microsoft.com/office/drawing/2014/main" id="{C098932C-465A-46CA-A97A-7B9E01889559}"/>
              </a:ext>
            </a:extLst>
          </p:cNvPr>
          <p:cNvSpPr>
            <a:spLocks xmlns:a="http://schemas.openxmlformats.org/drawingml/2006/main" noGrp="1"/>
          </p:cNvSpPr>
          <p:nvPr/>
        </p:nvSpPr>
        <p:spPr>
          <a:xfrm xmlns:a="http://schemas.openxmlformats.org/drawingml/2006/main">
            <a:off x="609600" y="5048250"/>
            <a:ext cx="8572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666666"/>
                </a:solidFill>
                <a:latin typeface="Argentum Sans"/>
                <a:ea typeface="Argentum Sans"/>
                <a:cs typeface="Argentum Sans"/>
              </a:defRPr>
            </a:pPr>
            <a:r>
              <a:rPr sz="2100" b="0">
                <a:solidFill>
                  <a:srgbClr val="666666"/>
                </a:solidFill>
                <a:latin typeface="Argentum Sans"/>
                <a:ea typeface="Argentum Sans"/>
                <a:cs typeface="Argentum Sans"/>
              </a:rPr>
              <a:t>6 Themen für den Unterricht</a:t>
            </a:r>
          </a:p>
        </p:txBody>
      </p:sp>
    </p:spTree>
    <p:extLst>
      <p:ext uri="{BB962C8B-B14F-4D97-AF65-F5344CB8AC3E}">
        <p14:creationId xmlns:p14="http://schemas.microsoft.com/office/powerpoint/2010/main" val="142443839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B7BFFE8-5475-4B1D-8F84-CE630AFA470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8. Schulstufe</a:t>
            </a:r>
          </a:p>
        </p:txBody>
      </p:sp>
      <p:sp>
        <p:nvSpPr>
          <p:cNvPr id="2" name="">
            <a:extLst xmlns:a="http://schemas.openxmlformats.org/drawingml/2006/main">
              <a:ext uri="{FF2B5EF4-FFF2-40B4-BE49-F238E27FC236}">
                <a16:creationId xmlns:a16="http://schemas.microsoft.com/office/drawing/2014/main" id="{101E5CAB-B858-4CE3-A49C-A94A5C4A4E7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Unsere Themen</a:t>
            </a:r>
          </a:p>
        </p:txBody>
      </p:sp>
      <p:sp>
        <p:nvSpPr>
          <p:cNvPr id="3" name="">
            <a:extLst xmlns:a="http://schemas.openxmlformats.org/drawingml/2006/main">
              <a:ext uri="{FF2B5EF4-FFF2-40B4-BE49-F238E27FC236}">
                <a16:creationId xmlns:a16="http://schemas.microsoft.com/office/drawing/2014/main" id="{21DCCB73-B3AD-4AD0-A7E4-6943D9E9C25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CC5F2263-A511-48C6-8183-C8771E1D91C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a:t>
            </a:r>
          </a:p>
        </p:txBody>
      </p:sp>
      <p:sp>
        <p:nvSpPr>
          <p:cNvPr id="5" name="">
            <a:extLst xmlns:a="http://schemas.openxmlformats.org/drawingml/2006/main">
              <a:ext uri="{FF2B5EF4-FFF2-40B4-BE49-F238E27FC236}">
                <a16:creationId xmlns:a16="http://schemas.microsoft.com/office/drawing/2014/main" id="{FE126B5B-3BA8-4865-A4DD-3E5DFC2AEBA0}"/>
              </a:ext>
            </a:extLst>
          </p:cNvPr>
          <p:cNvSpPr>
            <a:spLocks xmlns:a="http://schemas.openxmlformats.org/drawingml/2006/main" noGrp="1"/>
          </p:cNvSpPr>
          <p:nvPr/>
        </p:nvSpPr>
        <p:spPr>
          <a:xfrm xmlns:a="http://schemas.openxmlformats.org/drawingml/2006/main">
            <a:off x="609600" y="200025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50CD7E3C-7D07-48E5-AFC3-1004983EE160}"/>
              </a:ext>
            </a:extLst>
          </p:cNvPr>
          <p:cNvSpPr>
            <a:spLocks xmlns:a="http://schemas.openxmlformats.org/drawingml/2006/main" noGrp="1"/>
          </p:cNvSpPr>
          <p:nvPr/>
        </p:nvSpPr>
        <p:spPr>
          <a:xfrm xmlns:a="http://schemas.openxmlformats.org/drawingml/2006/main">
            <a:off x="1457325" y="200025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Die App unter der Lupe</a:t>
            </a:r>
          </a:p>
        </p:txBody>
      </p:sp>
      <p:sp>
        <p:nvSpPr>
          <p:cNvPr id="7" name="">
            <a:extLst xmlns:a="http://schemas.openxmlformats.org/drawingml/2006/main">
              <a:ext uri="{FF2B5EF4-FFF2-40B4-BE49-F238E27FC236}">
                <a16:creationId xmlns:a16="http://schemas.microsoft.com/office/drawing/2014/main" id="{ADFBFC72-148A-43DA-9261-D29B7BEA7E30}"/>
              </a:ext>
            </a:extLst>
          </p:cNvPr>
          <p:cNvSpPr>
            <a:spLocks xmlns:a="http://schemas.openxmlformats.org/drawingml/2006/main" noGrp="1"/>
          </p:cNvSpPr>
          <p:nvPr/>
        </p:nvSpPr>
        <p:spPr>
          <a:xfrm xmlns:a="http://schemas.openxmlformats.org/drawingml/2006/main">
            <a:off x="609600" y="265747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1F27F55D-A43D-482E-9ADC-02A00FA3DB7D}"/>
              </a:ext>
            </a:extLst>
          </p:cNvPr>
          <p:cNvSpPr>
            <a:spLocks xmlns:a="http://schemas.openxmlformats.org/drawingml/2006/main" noGrp="1"/>
          </p:cNvSpPr>
          <p:nvPr/>
        </p:nvSpPr>
        <p:spPr>
          <a:xfrm xmlns:a="http://schemas.openxmlformats.org/drawingml/2006/main">
            <a:off x="1457325" y="265747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KI im Entscheidungscheck</a:t>
            </a:r>
          </a:p>
        </p:txBody>
      </p:sp>
      <p:sp>
        <p:nvSpPr>
          <p:cNvPr id="9" name="">
            <a:extLst xmlns:a="http://schemas.openxmlformats.org/drawingml/2006/main">
              <a:ext uri="{FF2B5EF4-FFF2-40B4-BE49-F238E27FC236}">
                <a16:creationId xmlns:a16="http://schemas.microsoft.com/office/drawing/2014/main" id="{BC1A1472-0DCD-4DBA-ABF6-EA9B974B267A}"/>
              </a:ext>
            </a:extLst>
          </p:cNvPr>
          <p:cNvSpPr>
            <a:spLocks xmlns:a="http://schemas.openxmlformats.org/drawingml/2006/main" noGrp="1"/>
          </p:cNvSpPr>
          <p:nvPr/>
        </p:nvSpPr>
        <p:spPr>
          <a:xfrm xmlns:a="http://schemas.openxmlformats.org/drawingml/2006/main">
            <a:off x="609600" y="331470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6E701A7F-ED61-4B4F-B3E2-B36D4B232161}"/>
              </a:ext>
            </a:extLst>
          </p:cNvPr>
          <p:cNvSpPr>
            <a:spLocks xmlns:a="http://schemas.openxmlformats.org/drawingml/2006/main" noGrp="1"/>
          </p:cNvSpPr>
          <p:nvPr/>
        </p:nvSpPr>
        <p:spPr>
          <a:xfrm xmlns:a="http://schemas.openxmlformats.org/drawingml/2006/main">
            <a:off x="1457325" y="331470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Daten sicher übertragen und sichern</a:t>
            </a:r>
          </a:p>
        </p:txBody>
      </p:sp>
      <p:sp>
        <p:nvSpPr>
          <p:cNvPr id="11" name="">
            <a:extLst xmlns:a="http://schemas.openxmlformats.org/drawingml/2006/main">
              <a:ext uri="{FF2B5EF4-FFF2-40B4-BE49-F238E27FC236}">
                <a16:creationId xmlns:a16="http://schemas.microsoft.com/office/drawing/2014/main" id="{17699A00-45E8-4B1A-BB96-B30F2FD84F2E}"/>
              </a:ext>
            </a:extLst>
          </p:cNvPr>
          <p:cNvSpPr>
            <a:spLocks xmlns:a="http://schemas.openxmlformats.org/drawingml/2006/main" noGrp="1"/>
          </p:cNvSpPr>
          <p:nvPr/>
        </p:nvSpPr>
        <p:spPr>
          <a:xfrm xmlns:a="http://schemas.openxmlformats.org/drawingml/2006/main">
            <a:off x="609600" y="397192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5ABF168F-C956-40F5-B791-04784A7B1F10}"/>
              </a:ext>
            </a:extLst>
          </p:cNvPr>
          <p:cNvSpPr>
            <a:spLocks xmlns:a="http://schemas.openxmlformats.org/drawingml/2006/main" noGrp="1"/>
          </p:cNvSpPr>
          <p:nvPr/>
        </p:nvSpPr>
        <p:spPr>
          <a:xfrm xmlns:a="http://schemas.openxmlformats.org/drawingml/2006/main">
            <a:off x="1457325" y="397192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Eine Anwendung für den Alltag</a:t>
            </a:r>
          </a:p>
        </p:txBody>
      </p:sp>
      <p:sp>
        <p:nvSpPr>
          <p:cNvPr id="13" name="">
            <a:extLst xmlns:a="http://schemas.openxmlformats.org/drawingml/2006/main">
              <a:ext uri="{FF2B5EF4-FFF2-40B4-BE49-F238E27FC236}">
                <a16:creationId xmlns:a16="http://schemas.microsoft.com/office/drawing/2014/main" id="{6EF8E989-C1AE-41E0-A744-DF25B92B1310}"/>
              </a:ext>
            </a:extLst>
          </p:cNvPr>
          <p:cNvSpPr>
            <a:spLocks xmlns:a="http://schemas.openxmlformats.org/drawingml/2006/main" noGrp="1"/>
          </p:cNvSpPr>
          <p:nvPr/>
        </p:nvSpPr>
        <p:spPr>
          <a:xfrm xmlns:a="http://schemas.openxmlformats.org/drawingml/2006/main">
            <a:off x="609600" y="462915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C2F5043-EC2E-4701-B3A7-407AB257B305}"/>
              </a:ext>
            </a:extLst>
          </p:cNvPr>
          <p:cNvSpPr>
            <a:spLocks xmlns:a="http://schemas.openxmlformats.org/drawingml/2006/main" noGrp="1"/>
          </p:cNvSpPr>
          <p:nvPr/>
        </p:nvSpPr>
        <p:spPr>
          <a:xfrm xmlns:a="http://schemas.openxmlformats.org/drawingml/2006/main">
            <a:off x="1457325" y="462915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Wirklichkeit wird gestaltet</a:t>
            </a:r>
          </a:p>
        </p:txBody>
      </p:sp>
      <p:sp>
        <p:nvSpPr>
          <p:cNvPr id="15" name="">
            <a:extLst xmlns:a="http://schemas.openxmlformats.org/drawingml/2006/main">
              <a:ext uri="{FF2B5EF4-FFF2-40B4-BE49-F238E27FC236}">
                <a16:creationId xmlns:a16="http://schemas.microsoft.com/office/drawing/2014/main" id="{98E98EDE-F03C-451E-88BA-666C09F54302}"/>
              </a:ext>
            </a:extLst>
          </p:cNvPr>
          <p:cNvSpPr>
            <a:spLocks xmlns:a="http://schemas.openxmlformats.org/drawingml/2006/main" noGrp="1"/>
          </p:cNvSpPr>
          <p:nvPr/>
        </p:nvSpPr>
        <p:spPr>
          <a:xfrm xmlns:a="http://schemas.openxmlformats.org/drawingml/2006/main">
            <a:off x="609600" y="528637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06</a:t>
            </a:r>
          </a:p>
        </p:txBody>
      </p:sp>
      <p:sp>
        <p:nvSpPr>
          <p:cNvPr id="16" name="">
            <a:extLst xmlns:a="http://schemas.openxmlformats.org/drawingml/2006/main">
              <a:ext uri="{FF2B5EF4-FFF2-40B4-BE49-F238E27FC236}">
                <a16:creationId xmlns:a16="http://schemas.microsoft.com/office/drawing/2014/main" id="{F9719FB9-69D5-45A9-A1A5-C1F5FC05E0A7}"/>
              </a:ext>
            </a:extLst>
          </p:cNvPr>
          <p:cNvSpPr>
            <a:spLocks xmlns:a="http://schemas.openxmlformats.org/drawingml/2006/main" noGrp="1"/>
          </p:cNvSpPr>
          <p:nvPr/>
        </p:nvSpPr>
        <p:spPr>
          <a:xfrm xmlns:a="http://schemas.openxmlformats.org/drawingml/2006/main">
            <a:off x="1457325" y="528637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Digital mitentscheiden</a:t>
            </a:r>
          </a:p>
        </p:txBody>
      </p:sp>
    </p:spTree>
    <p:extLst>
      <p:ext uri="{BB962C8B-B14F-4D97-AF65-F5344CB8AC3E}">
        <p14:creationId xmlns:p14="http://schemas.microsoft.com/office/powerpoint/2010/main" val="62213842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83CA645-7523-4AD1-B50C-DF07D193407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DEIN ALLTAG</a:t>
            </a:r>
          </a:p>
        </p:txBody>
      </p:sp>
      <p:sp>
        <p:nvSpPr>
          <p:cNvPr id="2" name="">
            <a:extLst xmlns:a="http://schemas.openxmlformats.org/drawingml/2006/main">
              <a:ext uri="{FF2B5EF4-FFF2-40B4-BE49-F238E27FC236}">
                <a16:creationId xmlns:a16="http://schemas.microsoft.com/office/drawing/2014/main" id="{5FC88CBC-FC6E-48BC-824C-B2BE59764B5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 App unter der Lupe</a:t>
            </a:r>
          </a:p>
        </p:txBody>
      </p:sp>
      <p:sp>
        <p:nvSpPr>
          <p:cNvPr id="3" name="">
            <a:extLst xmlns:a="http://schemas.openxmlformats.org/drawingml/2006/main">
              <a:ext uri="{FF2B5EF4-FFF2-40B4-BE49-F238E27FC236}">
                <a16:creationId xmlns:a16="http://schemas.microsoft.com/office/drawing/2014/main" id="{DDD1673D-FF19-4DF0-B531-2963F839EC6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DFF28860-F1F1-408F-BE6A-FFC73B7DE2E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a:t>
            </a:r>
          </a:p>
        </p:txBody>
      </p:sp>
      <p:sp>
        <p:nvSpPr>
          <p:cNvPr id="5" name="">
            <a:extLst xmlns:a="http://schemas.openxmlformats.org/drawingml/2006/main">
              <a:ext uri="{FF2B5EF4-FFF2-40B4-BE49-F238E27FC236}">
                <a16:creationId xmlns:a16="http://schemas.microsoft.com/office/drawing/2014/main" id="{5AE9AD3C-A095-455B-B2F2-93B2F684D22B}"/>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Eine App zeigt auffällige Zustimmungsknöpfe und möchte deinen Standort, obwohl du nur Beiträge lesen willst. Du untersuchst die erfundene App TrendMix wie eine prüfende Redaktion. Welche Daten werden wofür gebraucht? Deine begründeten Schutzentscheidungen helfen dabei, Angebote bewusster zu nutzen und offene Fragen zu erkennen.</a:t>
            </a:r>
          </a:p>
        </p:txBody>
      </p:sp>
      <p:sp>
        <p:nvSpPr>
          <p:cNvPr id="6" name="">
            <a:extLst xmlns:a="http://schemas.openxmlformats.org/drawingml/2006/main">
              <a:ext uri="{FF2B5EF4-FFF2-40B4-BE49-F238E27FC236}">
                <a16:creationId xmlns:a16="http://schemas.microsoft.com/office/drawing/2014/main" id="{02B4CB7A-A2CE-45BA-9DE9-789CB8AC7133}"/>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7A94C84A-2CF1-4B14-B50B-75E59D023415}"/>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Zeichne einen großen Knopf „Alle erlauben“ und daneben klein „Auswahl ändern“. Tauscht die Zeichnungen. Welche Entscheidung fällt leichter, und wie könnte eine gleich verständliche Auswahl aussehen?</a:t>
            </a:r>
          </a:p>
        </p:txBody>
      </p:sp>
    </p:spTree>
    <p:extLst>
      <p:ext uri="{BB962C8B-B14F-4D97-AF65-F5344CB8AC3E}">
        <p14:creationId xmlns:p14="http://schemas.microsoft.com/office/powerpoint/2010/main" val="186097695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46FC61C-8B86-41B7-B390-60A7370CA0E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5 UNTERRICHTSEINHEITEN</a:t>
            </a:r>
          </a:p>
        </p:txBody>
      </p:sp>
      <p:sp>
        <p:nvSpPr>
          <p:cNvPr id="2" name="">
            <a:extLst xmlns:a="http://schemas.openxmlformats.org/drawingml/2006/main">
              <a:ext uri="{FF2B5EF4-FFF2-40B4-BE49-F238E27FC236}">
                <a16:creationId xmlns:a16="http://schemas.microsoft.com/office/drawing/2014/main" id="{3A62982B-0E18-4519-BA4F-A8478F466E3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 App unter der Lupe</a:t>
            </a:r>
          </a:p>
        </p:txBody>
      </p:sp>
      <p:sp>
        <p:nvSpPr>
          <p:cNvPr id="3" name="">
            <a:extLst xmlns:a="http://schemas.openxmlformats.org/drawingml/2006/main">
              <a:ext uri="{FF2B5EF4-FFF2-40B4-BE49-F238E27FC236}">
                <a16:creationId xmlns:a16="http://schemas.microsoft.com/office/drawing/2014/main" id="{8D350810-25D1-4B5C-AA1C-BFCCDF3A5C6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872B6438-B315-410D-A762-E04D72F9438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a:t>
            </a:r>
          </a:p>
        </p:txBody>
      </p:sp>
      <p:sp>
        <p:nvSpPr>
          <p:cNvPr id="5" name="">
            <a:extLst xmlns:a="http://schemas.openxmlformats.org/drawingml/2006/main">
              <a:ext uri="{FF2B5EF4-FFF2-40B4-BE49-F238E27FC236}">
                <a16:creationId xmlns:a16="http://schemas.microsoft.com/office/drawing/2014/main" id="{70000DAC-A2E2-476A-A4D2-0F285E88E2C7}"/>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88C8E649-181B-49BA-89FA-87D27839C3D0}"/>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Datenarten, Zwecke und offene Fragen eines Angebots unterscheiden.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wirtschaftliche Interessen und lenkende Gestaltung analysieren.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Schutzentscheidungen sowie Fragen zu Rechten und Kosten begründen.</a:t>
            </a:r>
          </a:p>
        </p:txBody>
      </p:sp>
      <p:sp>
        <p:nvSpPr>
          <p:cNvPr id="7" name="">
            <a:extLst xmlns:a="http://schemas.openxmlformats.org/drawingml/2006/main">
              <a:ext uri="{FF2B5EF4-FFF2-40B4-BE49-F238E27FC236}">
                <a16:creationId xmlns:a16="http://schemas.microsoft.com/office/drawing/2014/main" id="{0A1321CD-7CFD-4251-A76E-D823A4C849C1}"/>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387DD728-C2D8-4F19-90F1-616695E0F725}"/>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Eine höchstens vierseitige App-Akte als PDF mit Befunden und Schutzentscheidungen.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5f554fb00aa4124"/>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B533A7BF-72D2-4DB9-BF49-555E328128BD}"/>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99962518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2D4E06B-8C22-46BB-AAAD-E0F22A791F1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VORBEREITUNG</a:t>
            </a:r>
          </a:p>
        </p:txBody>
      </p:sp>
      <p:sp>
        <p:nvSpPr>
          <p:cNvPr id="2" name="">
            <a:extLst xmlns:a="http://schemas.openxmlformats.org/drawingml/2006/main">
              <a:ext uri="{FF2B5EF4-FFF2-40B4-BE49-F238E27FC236}">
                <a16:creationId xmlns:a16="http://schemas.microsoft.com/office/drawing/2014/main" id="{24C5F21A-8093-430A-B8F2-0191ECCE82B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D6023F07-17F3-4ECF-BA32-950D35DEFA4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012516CA-EBE2-49B0-A877-2B30B6F6142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a:t>
            </a:r>
          </a:p>
        </p:txBody>
      </p:sp>
      <p:sp>
        <p:nvSpPr>
          <p:cNvPr id="5" name="">
            <a:extLst xmlns:a="http://schemas.openxmlformats.org/drawingml/2006/main">
              <a:ext uri="{FF2B5EF4-FFF2-40B4-BE49-F238E27FC236}">
                <a16:creationId xmlns:a16="http://schemas.microsoft.com/office/drawing/2014/main" id="{8DD210A8-E6FA-4141-AE83-ACDF9C5AD18A}"/>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Ablage und Abgabe: OneDrive. </a:t>
            </a:r>
          </a:p>
        </p:txBody>
      </p:sp>
      <p:sp>
        <p:nvSpPr>
          <p:cNvPr id="6" name="">
            <a:extLst xmlns:a="http://schemas.openxmlformats.org/drawingml/2006/main">
              <a:ext uri="{FF2B5EF4-FFF2-40B4-BE49-F238E27FC236}">
                <a16:creationId xmlns:a16="http://schemas.microsoft.com/office/drawing/2014/main" id="{F28BE5C8-1CAE-4EB9-A7DA-A7177FDF78DA}"/>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 App „TrendMix“: Sie bietet Kurzbeiträge, speichert angeklickte Kategorien und Nutzungszeiten und finanziert sich durch Werbung. Standortfreigabe ist voreingestellt, aber für das Lesen der Beiträge nicht nötig. Die Schaltfläche „Alle erlauben“ ist groß; „Auswahl ändern“ steht klein darunter. Ein erfundener Datensatz zeigt: Konto X klickt abends oft Sportbeiträge und sieht Werbung für Sportschuhe. Weitere Aussagen über X sind nicht belegt. Niemals echte Konten untersuchen.</a:t>
            </a:r>
          </a:p>
        </p:txBody>
      </p:sp>
    </p:spTree>
    <p:extLst>
      <p:ext uri="{BB962C8B-B14F-4D97-AF65-F5344CB8AC3E}">
        <p14:creationId xmlns:p14="http://schemas.microsoft.com/office/powerpoint/2010/main" val="76246116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8FCC312-4856-472B-ABB3-65F01D8B076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1 · ZUERST ANSEHEN</a:t>
            </a:r>
          </a:p>
        </p:txBody>
      </p:sp>
      <p:sp>
        <p:nvSpPr>
          <p:cNvPr id="2" name="">
            <a:extLst xmlns:a="http://schemas.openxmlformats.org/drawingml/2006/main">
              <a:ext uri="{FF2B5EF4-FFF2-40B4-BE49-F238E27FC236}">
                <a16:creationId xmlns:a16="http://schemas.microsoft.com/office/drawing/2014/main" id="{BB4CCFFD-37C3-4720-A99C-2452DD55356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B4C606F0-58D8-449B-8C1D-CDB9E363930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55286d6266c4257"/>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7102043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81906C0-3534-4B9D-8AD1-372E74269BC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1 · GEMEINSAM NACHMACHEN</a:t>
            </a:r>
          </a:p>
        </p:txBody>
      </p:sp>
      <p:sp>
        <p:nvSpPr>
          <p:cNvPr id="2" name="">
            <a:extLst xmlns:a="http://schemas.openxmlformats.org/drawingml/2006/main">
              <a:ext uri="{FF2B5EF4-FFF2-40B4-BE49-F238E27FC236}">
                <a16:creationId xmlns:a16="http://schemas.microsoft.com/office/drawing/2014/main" id="{D348F57C-413A-493B-9BF8-5792E5DC066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und Zweck</a:t>
            </a:r>
          </a:p>
        </p:txBody>
      </p:sp>
      <p:sp>
        <p:nvSpPr>
          <p:cNvPr id="3" name="">
            <a:extLst xmlns:a="http://schemas.openxmlformats.org/drawingml/2006/main">
              <a:ext uri="{FF2B5EF4-FFF2-40B4-BE49-F238E27FC236}">
                <a16:creationId xmlns:a16="http://schemas.microsoft.com/office/drawing/2014/main" id="{46D99A69-4ADB-48D3-8278-DD8B9744C30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BBA05B1A-7F0A-40C8-9187-11F719DCE5F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a:t>
            </a:r>
          </a:p>
        </p:txBody>
      </p:sp>
      <p:sp>
        <p:nvSpPr>
          <p:cNvPr id="5" name="">
            <a:extLst xmlns:a="http://schemas.openxmlformats.org/drawingml/2006/main">
              <a:ext uri="{FF2B5EF4-FFF2-40B4-BE49-F238E27FC236}">
                <a16:creationId xmlns:a16="http://schemas.microsoft.com/office/drawing/2014/main" id="{1992B813-C77F-4D5F-8E91-F1C96870827F}"/>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000E4F2A-844C-4F2A-9AA6-99BBB0D3E66D}"/>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01_Appakte.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78A0F8D5-1D5F-4248-87C2-48EBC5CD7128}"/>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3918E02F-BCA9-4B17-931C-B00374207497}"/>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„Daten und Zweck“.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191AFDFF-BC03-424E-88C7-931806000EED}"/>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9C5C6285-E1E8-48E2-A00D-7DFB5B799B9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„Standort: fürs Lesen nicht nötig“. Ergänze darunter eine Begründung aus der Materialkarte.</a:t>
            </a:r>
          </a:p>
        </p:txBody>
      </p:sp>
      <p:sp>
        <p:nvSpPr>
          <p:cNvPr id="11" name="">
            <a:extLst xmlns:a="http://schemas.openxmlformats.org/drawingml/2006/main">
              <a:ext uri="{FF2B5EF4-FFF2-40B4-BE49-F238E27FC236}">
                <a16:creationId xmlns:a16="http://schemas.microsoft.com/office/drawing/2014/main" id="{F12F7BBA-CC03-4AE8-9679-E2D577EA4089}"/>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B0D6527-B831-46C1-956D-019A249216FF}"/>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33C4AC89-2482-456C-BDC4-99F8515A58FA}"/>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403EB05B-347F-4A06-AA14-2B0FC9B9043A}"/>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K4_Appakte_Kennung; halte deinen eigenen Beitrag fest.</a:t>
            </a:r>
          </a:p>
        </p:txBody>
      </p:sp>
    </p:spTree>
    <p:extLst>
      <p:ext uri="{BB962C8B-B14F-4D97-AF65-F5344CB8AC3E}">
        <p14:creationId xmlns:p14="http://schemas.microsoft.com/office/powerpoint/2010/main" val="20049113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2530F69-05F8-4BA5-92F5-72BA75DC69E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1 · 50 MINUTEN</a:t>
            </a:r>
          </a:p>
        </p:txBody>
      </p:sp>
      <p:sp>
        <p:nvSpPr>
          <p:cNvPr id="2" name="">
            <a:extLst xmlns:a="http://schemas.openxmlformats.org/drawingml/2006/main">
              <a:ext uri="{FF2B5EF4-FFF2-40B4-BE49-F238E27FC236}">
                <a16:creationId xmlns:a16="http://schemas.microsoft.com/office/drawing/2014/main" id="{60128E24-03FA-4069-9EB5-D913352433D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und Zweck</a:t>
            </a:r>
          </a:p>
        </p:txBody>
      </p:sp>
      <p:sp>
        <p:nvSpPr>
          <p:cNvPr id="3" name="">
            <a:extLst xmlns:a="http://schemas.openxmlformats.org/drawingml/2006/main">
              <a:ext uri="{FF2B5EF4-FFF2-40B4-BE49-F238E27FC236}">
                <a16:creationId xmlns:a16="http://schemas.microsoft.com/office/drawing/2014/main" id="{2142D957-DE00-4222-8795-6DDBBDE616F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4942C1E-A094-4561-89A4-6ED305E6F24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a:t>
            </a:r>
          </a:p>
        </p:txBody>
      </p:sp>
      <p:sp>
        <p:nvSpPr>
          <p:cNvPr id="5" name="">
            <a:extLst xmlns:a="http://schemas.openxmlformats.org/drawingml/2006/main">
              <a:ext uri="{FF2B5EF4-FFF2-40B4-BE49-F238E27FC236}">
                <a16:creationId xmlns:a16="http://schemas.microsoft.com/office/drawing/2014/main" id="{F618F74E-30B6-4675-94AB-B927364EADEC}"/>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26B115B0-E1CF-4C64-898E-AEAD5BACE8FA}"/>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eine Tabelle zu Datenart, angegebenem Zweck und Erforderlichkeit im Fall. Trenne ausdrücklich bekannte Angaben von offenen Fragen.</a:t>
            </a:r>
          </a:p>
        </p:txBody>
      </p:sp>
      <p:sp>
        <p:nvSpPr>
          <p:cNvPr id="7" name="">
            <a:extLst xmlns:a="http://schemas.openxmlformats.org/drawingml/2006/main">
              <a:ext uri="{FF2B5EF4-FFF2-40B4-BE49-F238E27FC236}">
                <a16:creationId xmlns:a16="http://schemas.microsoft.com/office/drawing/2014/main" id="{FB8F8CFF-214B-48D2-AF25-79FD9160D3D3}"/>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4281DB6E-6798-44C1-91F8-258E16CF4E46}"/>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Leite zwei mögliche Risiken der Verknüpfung ab. Kennzeichne sie als mögliche Folgen, nicht als bewiesene Eigenschaften von Konto X.</a:t>
            </a:r>
          </a:p>
        </p:txBody>
      </p:sp>
      <p:sp>
        <p:nvSpPr>
          <p:cNvPr id="9" name="">
            <a:extLst xmlns:a="http://schemas.openxmlformats.org/drawingml/2006/main">
              <a:ext uri="{FF2B5EF4-FFF2-40B4-BE49-F238E27FC236}">
                <a16:creationId xmlns:a16="http://schemas.microsoft.com/office/drawing/2014/main" id="{D9217FA0-A5BF-49F7-988E-B3365725213E}"/>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6B18735E-B64F-4724-BE17-0C57A8ADC608}"/>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Aussage wäre trotz vieler Daten unzulässig voreilig?</a:t>
            </a:r>
          </a:p>
        </p:txBody>
      </p:sp>
    </p:spTree>
    <p:extLst>
      <p:ext uri="{BB962C8B-B14F-4D97-AF65-F5344CB8AC3E}">
        <p14:creationId xmlns:p14="http://schemas.microsoft.com/office/powerpoint/2010/main" val="197359965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045859C-129A-4C70-9067-D5AF5F028D4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2 · ZUERST ANSEHEN</a:t>
            </a:r>
          </a:p>
        </p:txBody>
      </p:sp>
      <p:sp>
        <p:nvSpPr>
          <p:cNvPr id="2" name="">
            <a:extLst xmlns:a="http://schemas.openxmlformats.org/drawingml/2006/main">
              <a:ext uri="{FF2B5EF4-FFF2-40B4-BE49-F238E27FC236}">
                <a16:creationId xmlns:a16="http://schemas.microsoft.com/office/drawing/2014/main" id="{E60B8FAF-96C9-42F0-8204-699B29B19E3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5071D84E-E4F6-40BD-8C67-31C385FE985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caf57a8323849b6"/>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80409660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F1544F8-EC04-4BA7-BE83-AE0B1461F0C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2 · GEMEINSAM NACHMACHEN</a:t>
            </a:r>
          </a:p>
        </p:txBody>
      </p:sp>
      <p:sp>
        <p:nvSpPr>
          <p:cNvPr id="2" name="">
            <a:extLst xmlns:a="http://schemas.openxmlformats.org/drawingml/2006/main">
              <a:ext uri="{FF2B5EF4-FFF2-40B4-BE49-F238E27FC236}">
                <a16:creationId xmlns:a16="http://schemas.microsoft.com/office/drawing/2014/main" id="{6599A5C9-8148-45C9-8A70-147E1C6DFFB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Interessen und Selbstbild</a:t>
            </a:r>
          </a:p>
        </p:txBody>
      </p:sp>
      <p:sp>
        <p:nvSpPr>
          <p:cNvPr id="3" name="">
            <a:extLst xmlns:a="http://schemas.openxmlformats.org/drawingml/2006/main">
              <a:ext uri="{FF2B5EF4-FFF2-40B4-BE49-F238E27FC236}">
                <a16:creationId xmlns:a16="http://schemas.microsoft.com/office/drawing/2014/main" id="{169FD95F-9101-4CED-ABA7-2C1D6CDCF1D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3CF0A151-4EDE-4D52-9AB4-2F6656B4855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a:t>
            </a:r>
          </a:p>
        </p:txBody>
      </p:sp>
      <p:sp>
        <p:nvSpPr>
          <p:cNvPr id="5" name="">
            <a:extLst xmlns:a="http://schemas.openxmlformats.org/drawingml/2006/main">
              <a:ext uri="{FF2B5EF4-FFF2-40B4-BE49-F238E27FC236}">
                <a16:creationId xmlns:a16="http://schemas.microsoft.com/office/drawing/2014/main" id="{B23443DF-B4DB-4509-B6D9-9BF43E072DFE}"/>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8A9BD98E-609B-4749-94F0-82862ECA14A4}"/>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01_Appakte.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65567DA6-F5F9-4750-B9DA-1AAEEC03E33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1F47C4F-3B80-4463-8082-9926C4457371}"/>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„Interessen und Selbstbild“.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FFFDE368-ED57-477A-B570-E917BB8A1E7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60CA3F70-53D7-48CE-A06C-6E96164A36A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„Werbung finanziert das Angebot.“. Ergänze darunter eine Begründung aus der Materialkarte.</a:t>
            </a:r>
          </a:p>
        </p:txBody>
      </p:sp>
      <p:sp>
        <p:nvSpPr>
          <p:cNvPr id="11" name="">
            <a:extLst xmlns:a="http://schemas.openxmlformats.org/drawingml/2006/main">
              <a:ext uri="{FF2B5EF4-FFF2-40B4-BE49-F238E27FC236}">
                <a16:creationId xmlns:a16="http://schemas.microsoft.com/office/drawing/2014/main" id="{5B2D38B6-EE7D-440C-BE47-625FB685E539}"/>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DC0691A-E01C-4CB4-86D4-CEE759108843}"/>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0CCA900F-3F88-4223-8C77-D0894F89EC8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A50FA720-B5A1-4796-A13B-ECBE1CC8BB21}"/>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K4_Appakte_Kennung; halte deinen eigenen Beitrag fest.</a:t>
            </a:r>
          </a:p>
        </p:txBody>
      </p:sp>
    </p:spTree>
    <p:extLst>
      <p:ext uri="{BB962C8B-B14F-4D97-AF65-F5344CB8AC3E}">
        <p14:creationId xmlns:p14="http://schemas.microsoft.com/office/powerpoint/2010/main" val="161481406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C28CC58-759D-4D60-A3FF-43FE98579F3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2 · 50 MINUTEN</a:t>
            </a:r>
          </a:p>
        </p:txBody>
      </p:sp>
      <p:sp>
        <p:nvSpPr>
          <p:cNvPr id="2" name="">
            <a:extLst xmlns:a="http://schemas.openxmlformats.org/drawingml/2006/main">
              <a:ext uri="{FF2B5EF4-FFF2-40B4-BE49-F238E27FC236}">
                <a16:creationId xmlns:a16="http://schemas.microsoft.com/office/drawing/2014/main" id="{1A085DAF-EA3F-456B-9D87-E76C28C2A46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Interessen und Selbstbild</a:t>
            </a:r>
          </a:p>
        </p:txBody>
      </p:sp>
      <p:sp>
        <p:nvSpPr>
          <p:cNvPr id="3" name="">
            <a:extLst xmlns:a="http://schemas.openxmlformats.org/drawingml/2006/main">
              <a:ext uri="{FF2B5EF4-FFF2-40B4-BE49-F238E27FC236}">
                <a16:creationId xmlns:a16="http://schemas.microsoft.com/office/drawing/2014/main" id="{C2C2D8B2-C867-48F4-AF9A-2682F23A287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46FC04F1-4926-4820-8FF8-1828983948B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a:t>
            </a:r>
          </a:p>
        </p:txBody>
      </p:sp>
      <p:sp>
        <p:nvSpPr>
          <p:cNvPr id="5" name="">
            <a:extLst xmlns:a="http://schemas.openxmlformats.org/drawingml/2006/main">
              <a:ext uri="{FF2B5EF4-FFF2-40B4-BE49-F238E27FC236}">
                <a16:creationId xmlns:a16="http://schemas.microsoft.com/office/drawing/2014/main" id="{9CBF32BE-1105-4526-8077-D889D425E76A}"/>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54C24380-C43D-4B93-8A15-562F79B34412}"/>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Erkläre, wie Werbung und die Auswahl von Beiträgen zusammenhängen können. Beschreibe einen möglichen Einfluss auf Welt- oder Selbstbild.</a:t>
            </a:r>
          </a:p>
        </p:txBody>
      </p:sp>
      <p:sp>
        <p:nvSpPr>
          <p:cNvPr id="7" name="">
            <a:extLst xmlns:a="http://schemas.openxmlformats.org/drawingml/2006/main">
              <a:ext uri="{FF2B5EF4-FFF2-40B4-BE49-F238E27FC236}">
                <a16:creationId xmlns:a16="http://schemas.microsoft.com/office/drawing/2014/main" id="{66874101-E63C-463C-BC3A-5B374004C95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F2227C26-160E-4574-B2B6-37BE53DAF57B}"/>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Entwirf eine alternative Auswahl, die verschiedene Perspektiven sichtbar macht und stereotype Rollenbilder durchbricht.</a:t>
            </a:r>
          </a:p>
        </p:txBody>
      </p:sp>
      <p:sp>
        <p:nvSpPr>
          <p:cNvPr id="9" name="">
            <a:extLst xmlns:a="http://schemas.openxmlformats.org/drawingml/2006/main">
              <a:ext uri="{FF2B5EF4-FFF2-40B4-BE49-F238E27FC236}">
                <a16:creationId xmlns:a16="http://schemas.microsoft.com/office/drawing/2014/main" id="{654960B5-E3C7-481D-A623-FBA04912F041}"/>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5853E720-24B0-4598-892D-24F3098D5C27}"/>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könnte eine vielfältigere Auswahl verändern?</a:t>
            </a:r>
          </a:p>
        </p:txBody>
      </p:sp>
    </p:spTree>
    <p:extLst>
      <p:ext uri="{BB962C8B-B14F-4D97-AF65-F5344CB8AC3E}">
        <p14:creationId xmlns:p14="http://schemas.microsoft.com/office/powerpoint/2010/main" val="522639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1661FB9-B6BC-4137-AF01-6B623B0CBFF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3 · ZUERST ANSEHEN</a:t>
            </a:r>
          </a:p>
        </p:txBody>
      </p:sp>
      <p:sp>
        <p:nvSpPr>
          <p:cNvPr id="2" name="">
            <a:extLst xmlns:a="http://schemas.openxmlformats.org/drawingml/2006/main">
              <a:ext uri="{FF2B5EF4-FFF2-40B4-BE49-F238E27FC236}">
                <a16:creationId xmlns:a16="http://schemas.microsoft.com/office/drawing/2014/main" id="{9471F275-6758-42E0-BFFC-CA1B3B3C68A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5CE480F2-CBF6-4BDF-9E57-9513C7FDACC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531df88d87f4398"/>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44404933"/>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57A0715-36C2-465F-8AD7-16FA8161907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3 · GEMEINSAM NACHMACHEN</a:t>
            </a:r>
          </a:p>
        </p:txBody>
      </p:sp>
      <p:sp>
        <p:nvSpPr>
          <p:cNvPr id="2" name="">
            <a:extLst xmlns:a="http://schemas.openxmlformats.org/drawingml/2006/main">
              <a:ext uri="{FF2B5EF4-FFF2-40B4-BE49-F238E27FC236}">
                <a16:creationId xmlns:a16="http://schemas.microsoft.com/office/drawing/2014/main" id="{A6BE0CB6-C5DB-40BE-AA4D-A762307DFBE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Voreinstellungen verändern</a:t>
            </a:r>
          </a:p>
        </p:txBody>
      </p:sp>
      <p:sp>
        <p:nvSpPr>
          <p:cNvPr id="3" name="">
            <a:extLst xmlns:a="http://schemas.openxmlformats.org/drawingml/2006/main">
              <a:ext uri="{FF2B5EF4-FFF2-40B4-BE49-F238E27FC236}">
                <a16:creationId xmlns:a16="http://schemas.microsoft.com/office/drawing/2014/main" id="{E3EB3E39-A2B0-4C52-901D-B125E040A3B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5325C899-CA53-49C4-B59B-65E03CA057E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13</a:t>
            </a:r>
          </a:p>
        </p:txBody>
      </p:sp>
      <p:sp>
        <p:nvSpPr>
          <p:cNvPr id="5" name="">
            <a:extLst xmlns:a="http://schemas.openxmlformats.org/drawingml/2006/main">
              <a:ext uri="{FF2B5EF4-FFF2-40B4-BE49-F238E27FC236}">
                <a16:creationId xmlns:a16="http://schemas.microsoft.com/office/drawing/2014/main" id="{5C9A370E-6B84-4280-A7FA-E5D8B67DEA25}"/>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2350B49F-B79E-4CB2-9121-F3AB0257134A}"/>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01_Appakte.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C195C1C4-D13C-49E9-9D26-DD0A639AEF3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A787CFF5-345B-41F6-94F3-FC7E49857DD4}"/>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„Voreinstellungen verändern“.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71A7944A-388F-4845-8D90-B90407E22F43}"/>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96E04EED-AE84-45B4-9C32-8C651B9B2C7E}"/>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„Beide Optionen gleich lesbar“. Ergänze darunter eine Begründung aus der Materialkarte.</a:t>
            </a:r>
          </a:p>
        </p:txBody>
      </p:sp>
      <p:sp>
        <p:nvSpPr>
          <p:cNvPr id="11" name="">
            <a:extLst xmlns:a="http://schemas.openxmlformats.org/drawingml/2006/main">
              <a:ext uri="{FF2B5EF4-FFF2-40B4-BE49-F238E27FC236}">
                <a16:creationId xmlns:a16="http://schemas.microsoft.com/office/drawing/2014/main" id="{98EC6FE9-8062-4241-A80A-842D8AFE85D9}"/>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263DDD72-40DE-486B-9336-B174407CFFE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357762ED-4E09-426B-8ED0-A58259112E8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48A23547-29BC-44E5-B76E-692124E6D034}"/>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K4_Appakte_Kennung; halte deinen eigenen Beitrag fest.</a:t>
            </a:r>
          </a:p>
        </p:txBody>
      </p:sp>
    </p:spTree>
    <p:extLst>
      <p:ext uri="{BB962C8B-B14F-4D97-AF65-F5344CB8AC3E}">
        <p14:creationId xmlns:p14="http://schemas.microsoft.com/office/powerpoint/2010/main" val="146025540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E0D1E02-F8EF-4FFE-9244-CB65A91321F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3 · 50 MINUTEN</a:t>
            </a:r>
          </a:p>
        </p:txBody>
      </p:sp>
      <p:sp>
        <p:nvSpPr>
          <p:cNvPr id="2" name="">
            <a:extLst xmlns:a="http://schemas.openxmlformats.org/drawingml/2006/main">
              <a:ext uri="{FF2B5EF4-FFF2-40B4-BE49-F238E27FC236}">
                <a16:creationId xmlns:a16="http://schemas.microsoft.com/office/drawing/2014/main" id="{CBFFDBE7-2A7B-4E8B-A043-F885B91CD7F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Voreinstellungen verändern</a:t>
            </a:r>
          </a:p>
        </p:txBody>
      </p:sp>
      <p:sp>
        <p:nvSpPr>
          <p:cNvPr id="3" name="">
            <a:extLst xmlns:a="http://schemas.openxmlformats.org/drawingml/2006/main">
              <a:ext uri="{FF2B5EF4-FFF2-40B4-BE49-F238E27FC236}">
                <a16:creationId xmlns:a16="http://schemas.microsoft.com/office/drawing/2014/main" id="{C1942F83-6333-465B-B156-B01F92D0607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4D9B9F40-67F2-45B9-8F61-91DFD5925AA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14</a:t>
            </a:r>
          </a:p>
        </p:txBody>
      </p:sp>
      <p:sp>
        <p:nvSpPr>
          <p:cNvPr id="5" name="">
            <a:extLst xmlns:a="http://schemas.openxmlformats.org/drawingml/2006/main">
              <a:ext uri="{FF2B5EF4-FFF2-40B4-BE49-F238E27FC236}">
                <a16:creationId xmlns:a16="http://schemas.microsoft.com/office/drawing/2014/main" id="{6F30D96C-5A92-4789-B837-42FCC6547215}"/>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DE66E886-CAB2-4F49-A15A-4052602E99BD}"/>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Analysiere die beiden Schaltflächen und den Standortstandard. Beschreibe, wie Gestaltung die Entscheidung lenkt.</a:t>
            </a:r>
          </a:p>
        </p:txBody>
      </p:sp>
      <p:sp>
        <p:nvSpPr>
          <p:cNvPr id="7" name="">
            <a:extLst xmlns:a="http://schemas.openxmlformats.org/drawingml/2006/main">
              <a:ext uri="{FF2B5EF4-FFF2-40B4-BE49-F238E27FC236}">
                <a16:creationId xmlns:a16="http://schemas.microsoft.com/office/drawing/2014/main" id="{B9DE7C00-CF03-42C9-84F7-70E6EF504714}"/>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965E0CBD-6BFE-4639-8421-18742393ED2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Zeichne eine faire Alternative mit gleich verständlichen Optionen. Formuliere drei Schutzentscheidungen für Nutzende.</a:t>
            </a:r>
          </a:p>
        </p:txBody>
      </p:sp>
      <p:sp>
        <p:nvSpPr>
          <p:cNvPr id="9" name="">
            <a:extLst xmlns:a="http://schemas.openxmlformats.org/drawingml/2006/main">
              <a:ext uri="{FF2B5EF4-FFF2-40B4-BE49-F238E27FC236}">
                <a16:creationId xmlns:a16="http://schemas.microsoft.com/office/drawing/2014/main" id="{B42E28C0-A7ED-4664-A934-9672C0DE8835}"/>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D7E14E32-7913-44EA-951E-2CA31D5856A7}"/>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Wie verändert ein Standard die Wahrscheinlichkeit einer Entscheidung?</a:t>
            </a:r>
          </a:p>
        </p:txBody>
      </p:sp>
    </p:spTree>
    <p:extLst>
      <p:ext uri="{BB962C8B-B14F-4D97-AF65-F5344CB8AC3E}">
        <p14:creationId xmlns:p14="http://schemas.microsoft.com/office/powerpoint/2010/main" val="1430563841"/>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BD25FA9-7DB1-468E-9E2C-5A93D1BFA3C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4 · ZUERST ANSEHEN</a:t>
            </a:r>
          </a:p>
        </p:txBody>
      </p:sp>
      <p:sp>
        <p:nvSpPr>
          <p:cNvPr id="2" name="">
            <a:extLst xmlns:a="http://schemas.openxmlformats.org/drawingml/2006/main">
              <a:ext uri="{FF2B5EF4-FFF2-40B4-BE49-F238E27FC236}">
                <a16:creationId xmlns:a16="http://schemas.microsoft.com/office/drawing/2014/main" id="{0D7F9DD1-1C91-410C-A313-10E3F84D6CC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0F5B6CD6-C7B5-4E2B-94FD-B5A7A9E3742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47b528aa38c14fc9"/>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58826656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FA504191-0DAB-42AC-AB34-0938E32D3D2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4 · GEMEINSAM NACHMACHEN</a:t>
            </a:r>
          </a:p>
        </p:txBody>
      </p:sp>
      <p:sp>
        <p:nvSpPr>
          <p:cNvPr id="2" name="">
            <a:extLst xmlns:a="http://schemas.openxmlformats.org/drawingml/2006/main">
              <a:ext uri="{FF2B5EF4-FFF2-40B4-BE49-F238E27FC236}">
                <a16:creationId xmlns:a16="http://schemas.microsoft.com/office/drawing/2014/main" id="{4AECAFF2-AAB7-4B4B-A207-BFFFCE1EC57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Rechte und Verbraucherfragen</a:t>
            </a:r>
          </a:p>
        </p:txBody>
      </p:sp>
      <p:sp>
        <p:nvSpPr>
          <p:cNvPr id="3" name="">
            <a:extLst xmlns:a="http://schemas.openxmlformats.org/drawingml/2006/main">
              <a:ext uri="{FF2B5EF4-FFF2-40B4-BE49-F238E27FC236}">
                <a16:creationId xmlns:a16="http://schemas.microsoft.com/office/drawing/2014/main" id="{EE8CD3B3-1344-4F73-BD05-E71892B3697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C9689E6C-E94D-4DDE-B87A-0CE87A592ED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16</a:t>
            </a:r>
          </a:p>
        </p:txBody>
      </p:sp>
      <p:sp>
        <p:nvSpPr>
          <p:cNvPr id="5" name="">
            <a:extLst xmlns:a="http://schemas.openxmlformats.org/drawingml/2006/main">
              <a:ext uri="{FF2B5EF4-FFF2-40B4-BE49-F238E27FC236}">
                <a16:creationId xmlns:a16="http://schemas.microsoft.com/office/drawing/2014/main" id="{057E78A3-7218-47F9-AA30-75D25211DD24}"/>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7C3EC94-5E06-4533-833B-ADD14CC3211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01_Appakte.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82022B32-AA96-4386-93AB-8BFDD5AB0279}"/>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CF15133F-B646-44F8-B891-5BA9A87B86AB}"/>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„Rechte und Verbraucherfragen“.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DCC21B33-C7B2-47FA-A377-108FE3615488}"/>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3BFD2056-4529-4F41-9AC2-1C9152FF9AF3}"/>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„Welche Daten habt ihr über mich?“. Ergänze darunter eine Begründung aus der Materialkarte.</a:t>
            </a:r>
          </a:p>
        </p:txBody>
      </p:sp>
      <p:sp>
        <p:nvSpPr>
          <p:cNvPr id="11" name="">
            <a:extLst xmlns:a="http://schemas.openxmlformats.org/drawingml/2006/main">
              <a:ext uri="{FF2B5EF4-FFF2-40B4-BE49-F238E27FC236}">
                <a16:creationId xmlns:a16="http://schemas.microsoft.com/office/drawing/2014/main" id="{7983D5AD-729B-4C5F-BD99-137A2FF2C36B}"/>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E0415C5A-A626-4F48-9C6E-A932D0BBF66B}"/>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9CFB722F-E52E-4F51-9011-42905B392555}"/>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C88C4505-5110-49CF-90A1-ABBC3D9506D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K4_Appakte_Kennung; halte deinen eigenen Beitrag fest.</a:t>
            </a:r>
          </a:p>
        </p:txBody>
      </p:sp>
    </p:spTree>
    <p:extLst>
      <p:ext uri="{BB962C8B-B14F-4D97-AF65-F5344CB8AC3E}">
        <p14:creationId xmlns:p14="http://schemas.microsoft.com/office/powerpoint/2010/main" val="83781633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18757BF-F65D-4853-90DD-9818AA3716F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4 · 50 MINUTEN</a:t>
            </a:r>
          </a:p>
        </p:txBody>
      </p:sp>
      <p:sp>
        <p:nvSpPr>
          <p:cNvPr id="2" name="">
            <a:extLst xmlns:a="http://schemas.openxmlformats.org/drawingml/2006/main">
              <a:ext uri="{FF2B5EF4-FFF2-40B4-BE49-F238E27FC236}">
                <a16:creationId xmlns:a16="http://schemas.microsoft.com/office/drawing/2014/main" id="{416B1514-9D52-4712-8B77-1D9576CF212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Rechte und Verbraucherfragen</a:t>
            </a:r>
          </a:p>
        </p:txBody>
      </p:sp>
      <p:sp>
        <p:nvSpPr>
          <p:cNvPr id="3" name="">
            <a:extLst xmlns:a="http://schemas.openxmlformats.org/drawingml/2006/main">
              <a:ext uri="{FF2B5EF4-FFF2-40B4-BE49-F238E27FC236}">
                <a16:creationId xmlns:a16="http://schemas.microsoft.com/office/drawing/2014/main" id="{44CD1297-74D1-43D8-B39C-E32D89F9E94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136424B2-138C-44D2-93CE-19277002AF5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17</a:t>
            </a:r>
          </a:p>
        </p:txBody>
      </p:sp>
      <p:sp>
        <p:nvSpPr>
          <p:cNvPr id="5" name="">
            <a:extLst xmlns:a="http://schemas.openxmlformats.org/drawingml/2006/main">
              <a:ext uri="{FF2B5EF4-FFF2-40B4-BE49-F238E27FC236}">
                <a16:creationId xmlns:a16="http://schemas.microsoft.com/office/drawing/2014/main" id="{9E47E9C1-CFB2-4137-AB42-08601AE7BD9A}"/>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94784AAE-F740-477F-98AF-4D5A7821F181}"/>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anhand der Rechtskarte im Handbuch die Grundideen Information, Auskunft und Löschung. Ordne zwei davon einer Frage an TrendMix zu.</a:t>
            </a:r>
          </a:p>
        </p:txBody>
      </p:sp>
      <p:sp>
        <p:nvSpPr>
          <p:cNvPr id="7" name="">
            <a:extLst xmlns:a="http://schemas.openxmlformats.org/drawingml/2006/main">
              <a:ext uri="{FF2B5EF4-FFF2-40B4-BE49-F238E27FC236}">
                <a16:creationId xmlns:a16="http://schemas.microsoft.com/office/drawing/2014/main" id="{3561BD1B-A099-4EA5-B771-58B4E90419AF}"/>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46110A7F-A487-48BF-9D4F-9EA79F253B5D}"/>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Ergänze einen fiktiven Kaufdialog: Preis und laufende Kosten sind unklar. Formuliere Fragen, die vor einer Entscheidung geklärt werden müssen.</a:t>
            </a:r>
          </a:p>
        </p:txBody>
      </p:sp>
      <p:sp>
        <p:nvSpPr>
          <p:cNvPr id="9" name="">
            <a:extLst xmlns:a="http://schemas.openxmlformats.org/drawingml/2006/main">
              <a:ext uri="{FF2B5EF4-FFF2-40B4-BE49-F238E27FC236}">
                <a16:creationId xmlns:a16="http://schemas.microsoft.com/office/drawing/2014/main" id="{871722F2-6B75-430A-8AB5-5A62B85DECF5}"/>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D6943AD0-40D9-462C-AFF9-5A14A22593F1}"/>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Information brauchst du vor einer Zustimmung?</a:t>
            </a:r>
          </a:p>
        </p:txBody>
      </p:sp>
    </p:spTree>
    <p:extLst>
      <p:ext uri="{BB962C8B-B14F-4D97-AF65-F5344CB8AC3E}">
        <p14:creationId xmlns:p14="http://schemas.microsoft.com/office/powerpoint/2010/main" val="180081662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8A7CA94-C26F-4116-AFD0-EC884D0E970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5 · ZUERST ANSEHEN</a:t>
            </a:r>
          </a:p>
        </p:txBody>
      </p:sp>
      <p:sp>
        <p:nvSpPr>
          <p:cNvPr id="2" name="">
            <a:extLst xmlns:a="http://schemas.openxmlformats.org/drawingml/2006/main">
              <a:ext uri="{FF2B5EF4-FFF2-40B4-BE49-F238E27FC236}">
                <a16:creationId xmlns:a16="http://schemas.microsoft.com/office/drawing/2014/main" id="{A5ADA257-29BA-4296-9117-6AF70B357B9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48F826F4-A76A-48E3-AF69-17A6CDB68AE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9a557ad98914cdc"/>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075281460"/>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7CD6CE3-67D8-430B-9E04-DF5DB001046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5 · GEMEINSAM NACHMACHEN</a:t>
            </a:r>
          </a:p>
        </p:txBody>
      </p:sp>
      <p:sp>
        <p:nvSpPr>
          <p:cNvPr id="2" name="">
            <a:extLst xmlns:a="http://schemas.openxmlformats.org/drawingml/2006/main">
              <a:ext uri="{FF2B5EF4-FFF2-40B4-BE49-F238E27FC236}">
                <a16:creationId xmlns:a16="http://schemas.microsoft.com/office/drawing/2014/main" id="{F94468CE-0CCC-4EF3-B95A-8B1C5C1072D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App-Akte abschließen</a:t>
            </a:r>
          </a:p>
        </p:txBody>
      </p:sp>
      <p:sp>
        <p:nvSpPr>
          <p:cNvPr id="3" name="">
            <a:extLst xmlns:a="http://schemas.openxmlformats.org/drawingml/2006/main">
              <a:ext uri="{FF2B5EF4-FFF2-40B4-BE49-F238E27FC236}">
                <a16:creationId xmlns:a16="http://schemas.microsoft.com/office/drawing/2014/main" id="{3E1FD922-F432-4711-AF3B-9206CB239C5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F7C53DC4-A39D-4270-A598-44776465A46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19</a:t>
            </a:r>
          </a:p>
        </p:txBody>
      </p:sp>
      <p:sp>
        <p:nvSpPr>
          <p:cNvPr id="5" name="">
            <a:extLst xmlns:a="http://schemas.openxmlformats.org/drawingml/2006/main">
              <a:ext uri="{FF2B5EF4-FFF2-40B4-BE49-F238E27FC236}">
                <a16:creationId xmlns:a16="http://schemas.microsoft.com/office/drawing/2014/main" id="{71890DC0-CAD9-4E6C-8C83-BCE14DBF100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AA7456A3-DFA3-4F2B-BA6C-19C906588804}"/>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K4_Appakte_Kennung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0DA0D389-6316-42E9-8F53-399565423888}"/>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425E2C87-2591-4994-839A-830E92BCDF13}"/>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F71C3F13-73CE-406E-B4B6-B21FED1147D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656F0325-DF05-41E6-B32D-8473C7014442}"/>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BA1DD0A8-AB32-484B-914C-48A2228BB22D}"/>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71CDBC7-68B4-42C4-9C1F-C6A563B2D5C7}"/>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DB831A9F-B506-4DE6-B75F-BCF03315B9B6}"/>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2816585-BC52-4EBD-B46C-0F7442109955}"/>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2062742690"/>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43EBB66-F712-4A3F-9C17-8500878B401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5 · 50 MINUTEN</a:t>
            </a:r>
          </a:p>
        </p:txBody>
      </p:sp>
      <p:sp>
        <p:nvSpPr>
          <p:cNvPr id="2" name="">
            <a:extLst xmlns:a="http://schemas.openxmlformats.org/drawingml/2006/main">
              <a:ext uri="{FF2B5EF4-FFF2-40B4-BE49-F238E27FC236}">
                <a16:creationId xmlns:a16="http://schemas.microsoft.com/office/drawing/2014/main" id="{8BD330BD-EF10-41D5-AFE6-A48D74A87C8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App-Akte abschließen</a:t>
            </a:r>
          </a:p>
        </p:txBody>
      </p:sp>
      <p:sp>
        <p:nvSpPr>
          <p:cNvPr id="3" name="">
            <a:extLst xmlns:a="http://schemas.openxmlformats.org/drawingml/2006/main">
              <a:ext uri="{FF2B5EF4-FFF2-40B4-BE49-F238E27FC236}">
                <a16:creationId xmlns:a16="http://schemas.microsoft.com/office/drawing/2014/main" id="{311BC337-7FA2-4CEC-AA95-2DD794FD3BF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8E778BF2-C46D-42D5-B55B-2F768F9CE44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20</a:t>
            </a:r>
          </a:p>
        </p:txBody>
      </p:sp>
      <p:sp>
        <p:nvSpPr>
          <p:cNvPr id="5" name="">
            <a:extLst xmlns:a="http://schemas.openxmlformats.org/drawingml/2006/main">
              <a:ext uri="{FF2B5EF4-FFF2-40B4-BE49-F238E27FC236}">
                <a16:creationId xmlns:a16="http://schemas.microsoft.com/office/drawing/2014/main" id="{0BD93E02-200D-4DC8-942F-995493DE8790}"/>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1AA6B93A-0404-4DD1-B127-2114E8B1727F}"/>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Ordne die Akte in Fall, Daten, Interessen, Gestaltung, Rechte und Schutz. Kennzeichne Befund, Vermutung und Empfehlung.</a:t>
            </a:r>
          </a:p>
        </p:txBody>
      </p:sp>
      <p:sp>
        <p:nvSpPr>
          <p:cNvPr id="7" name="">
            <a:extLst xmlns:a="http://schemas.openxmlformats.org/drawingml/2006/main">
              <a:ext uri="{FF2B5EF4-FFF2-40B4-BE49-F238E27FC236}">
                <a16:creationId xmlns:a16="http://schemas.microsoft.com/office/drawing/2014/main" id="{C00D7107-2D9F-4BCC-B282-ACF1E8F896C9}"/>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8D5E563-402A-4E53-9EA1-7CAC62C445C6}"/>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ein anderes Team eine unbelegte Schlussfolgerung suchen. Überarbeite, exportiere und begründe deine wichtigste Schutzentscheidung.</a:t>
            </a:r>
          </a:p>
        </p:txBody>
      </p:sp>
      <p:sp>
        <p:nvSpPr>
          <p:cNvPr id="9" name="">
            <a:extLst xmlns:a="http://schemas.openxmlformats.org/drawingml/2006/main">
              <a:ext uri="{FF2B5EF4-FFF2-40B4-BE49-F238E27FC236}">
                <a16:creationId xmlns:a16="http://schemas.microsoft.com/office/drawing/2014/main" id="{57D7E040-FEEE-4A61-918D-57C4C7FBED17}"/>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A37C29B2-90BD-4455-BED6-1E9DE4F5B0DE}"/>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Unsicherheit bleibt trotz sorgfältiger Analyse?</a:t>
            </a:r>
          </a:p>
        </p:txBody>
      </p:sp>
    </p:spTree>
    <p:extLst>
      <p:ext uri="{BB962C8B-B14F-4D97-AF65-F5344CB8AC3E}">
        <p14:creationId xmlns:p14="http://schemas.microsoft.com/office/powerpoint/2010/main" val="172504159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E1FCD2F-8A58-4FF8-A665-AD3EB80AD6B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ABSCHLUSS</a:t>
            </a:r>
          </a:p>
        </p:txBody>
      </p:sp>
      <p:sp>
        <p:nvSpPr>
          <p:cNvPr id="2" name="">
            <a:extLst xmlns:a="http://schemas.openxmlformats.org/drawingml/2006/main">
              <a:ext uri="{FF2B5EF4-FFF2-40B4-BE49-F238E27FC236}">
                <a16:creationId xmlns:a16="http://schemas.microsoft.com/office/drawing/2014/main" id="{9479FE07-F2EC-4928-8210-D0AD2B62288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FC52CD34-C6BF-43FD-86D7-80FB951660C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910199F0-788D-4A9C-9744-8F0D2D20581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21</a:t>
            </a:r>
          </a:p>
        </p:txBody>
      </p:sp>
      <p:sp>
        <p:nvSpPr>
          <p:cNvPr id="5" name="">
            <a:extLst xmlns:a="http://schemas.openxmlformats.org/drawingml/2006/main">
              <a:ext uri="{FF2B5EF4-FFF2-40B4-BE49-F238E27FC236}">
                <a16:creationId xmlns:a16="http://schemas.microsoft.com/office/drawing/2014/main" id="{173ECA22-1552-436F-BCD1-9F0C31C7316F}"/>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Datentabelle mit bekannten Angaben und ausdrücklich offenen Fragen.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Analyse der Schaltflächen und Skizze einer fairen Alternative.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App-Akte mit getrennten Befunden, Vermutungen und Empfehlungen.</a:t>
            </a:r>
          </a:p>
        </p:txBody>
      </p:sp>
      <p:sp>
        <p:nvSpPr>
          <p:cNvPr id="6" name="">
            <a:extLst xmlns:a="http://schemas.openxmlformats.org/drawingml/2006/main">
              <a:ext uri="{FF2B5EF4-FFF2-40B4-BE49-F238E27FC236}">
                <a16:creationId xmlns:a16="http://schemas.microsoft.com/office/drawing/2014/main" id="{CA4B60B0-5BD4-4CE9-ACB9-09347A4BC063}"/>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8FE71799-E3AD-43AA-AF97-75434AACBCF2}"/>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870068319"/>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659316D-0615-46CD-BF5B-266E03E9340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DEIN ALLTAG</a:t>
            </a:r>
          </a:p>
        </p:txBody>
      </p:sp>
      <p:sp>
        <p:nvSpPr>
          <p:cNvPr id="2" name="">
            <a:extLst xmlns:a="http://schemas.openxmlformats.org/drawingml/2006/main">
              <a:ext uri="{FF2B5EF4-FFF2-40B4-BE49-F238E27FC236}">
                <a16:creationId xmlns:a16="http://schemas.microsoft.com/office/drawing/2014/main" id="{A3856C50-36AB-4564-BD2B-015B97C87DF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KI im Entscheidungscheck</a:t>
            </a:r>
          </a:p>
        </p:txBody>
      </p:sp>
      <p:sp>
        <p:nvSpPr>
          <p:cNvPr id="3" name="">
            <a:extLst xmlns:a="http://schemas.openxmlformats.org/drawingml/2006/main">
              <a:ext uri="{FF2B5EF4-FFF2-40B4-BE49-F238E27FC236}">
                <a16:creationId xmlns:a16="http://schemas.microsoft.com/office/drawing/2014/main" id="{6DCEC5FF-0C2F-4246-9487-30FD8950E01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BCBBE39E-6390-48D7-9B14-BE992B84997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22</a:t>
            </a:r>
          </a:p>
        </p:txBody>
      </p:sp>
      <p:sp>
        <p:nvSpPr>
          <p:cNvPr id="5" name="">
            <a:extLst xmlns:a="http://schemas.openxmlformats.org/drawingml/2006/main">
              <a:ext uri="{FF2B5EF4-FFF2-40B4-BE49-F238E27FC236}">
                <a16:creationId xmlns:a16="http://schemas.microsoft.com/office/drawing/2014/main" id="{F9AA309C-0E6B-4E59-A742-8995468C57DB}"/>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 Assistenzsystem soll Hindernisse auf einem Schulbus-Testgelände erkennen. Bei Dunkelheit übersieht es in der Übung deutlich mehr Hindernisse als bei Tageslicht. Ihr übernehmt verschiedene Rollen und prüft, welche Nutzung überhaupt verantwortbar wäre. Die Anhörung zeigt, wie aus Daten, Rückfragen und unterschiedlichen Interessen ein begründetes Urteil entsteht.</a:t>
            </a:r>
          </a:p>
        </p:txBody>
      </p:sp>
      <p:sp>
        <p:nvSpPr>
          <p:cNvPr id="6" name="">
            <a:extLst xmlns:a="http://schemas.openxmlformats.org/drawingml/2006/main">
              <a:ext uri="{FF2B5EF4-FFF2-40B4-BE49-F238E27FC236}">
                <a16:creationId xmlns:a16="http://schemas.microsoft.com/office/drawing/2014/main" id="{F7A768FE-547D-4789-8BA5-F8E8792EC47A}"/>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E2611ECA-6D88-47D5-80BC-C13A21F1859B}"/>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Rechne aus: 46 von 50 Hindernissen werden am Tag erkannt, 30 von 50 in der Dunkelheit. Wie viele werden jeweils übersehen? Welche Frage würdest du der Entwicklung zuerst stellen?</a:t>
            </a:r>
          </a:p>
        </p:txBody>
      </p:sp>
    </p:spTree>
    <p:extLst>
      <p:ext uri="{BB962C8B-B14F-4D97-AF65-F5344CB8AC3E}">
        <p14:creationId xmlns:p14="http://schemas.microsoft.com/office/powerpoint/2010/main" val="181963608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49E767F-2D5D-4E0D-9D82-57C86DF34F3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5 UNTERRICHTSEINHEITEN</a:t>
            </a:r>
          </a:p>
        </p:txBody>
      </p:sp>
      <p:sp>
        <p:nvSpPr>
          <p:cNvPr id="2" name="">
            <a:extLst xmlns:a="http://schemas.openxmlformats.org/drawingml/2006/main">
              <a:ext uri="{FF2B5EF4-FFF2-40B4-BE49-F238E27FC236}">
                <a16:creationId xmlns:a16="http://schemas.microsoft.com/office/drawing/2014/main" id="{B6AC677A-9D8B-414D-A7D3-F3417FDFEEB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KI im Entscheidungscheck</a:t>
            </a:r>
          </a:p>
        </p:txBody>
      </p:sp>
      <p:sp>
        <p:nvSpPr>
          <p:cNvPr id="3" name="">
            <a:extLst xmlns:a="http://schemas.openxmlformats.org/drawingml/2006/main">
              <a:ext uri="{FF2B5EF4-FFF2-40B4-BE49-F238E27FC236}">
                <a16:creationId xmlns:a16="http://schemas.microsoft.com/office/drawing/2014/main" id="{6791E91B-9A2F-4C23-A0EB-740C2DBEABE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6B470E9E-93E4-43B2-8E11-4154E45A832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23</a:t>
            </a:r>
          </a:p>
        </p:txBody>
      </p:sp>
      <p:sp>
        <p:nvSpPr>
          <p:cNvPr id="5" name="">
            <a:extLst xmlns:a="http://schemas.openxmlformats.org/drawingml/2006/main">
              <a:ext uri="{FF2B5EF4-FFF2-40B4-BE49-F238E27FC236}">
                <a16:creationId xmlns:a16="http://schemas.microsoft.com/office/drawing/2014/main" id="{59DF5D7B-0109-4FC6-8E96-5F192CCE2D54}"/>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CA28EC7F-7F56-4569-8377-D3E8BD67D8E8}"/>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Leistungsangaben eines KI-Beispiels berechnen und ihre Grenzen benennen.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unterschiedliche Perspektiven mit Bezug auf Belege vertreten.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 Urteil mit Bedingungen und menschlicher Verantwortung begründen.</a:t>
            </a:r>
          </a:p>
        </p:txBody>
      </p:sp>
      <p:sp>
        <p:nvSpPr>
          <p:cNvPr id="7" name="">
            <a:extLst xmlns:a="http://schemas.openxmlformats.org/drawingml/2006/main">
              <a:ext uri="{FF2B5EF4-FFF2-40B4-BE49-F238E27FC236}">
                <a16:creationId xmlns:a16="http://schemas.microsoft.com/office/drawing/2014/main" id="{1D5F81DF-0B2D-4589-9B34-FD14181A022E}"/>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530286E0-7688-4DD0-8601-C194795B7F06}"/>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Eine sechsminütige aufgezeichnete Anhörung als Audiodatei oder ein gleichwertiges schriftliches Dialogprotokoll.</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79b8aaf8b824a2b"/>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170CA031-4B30-4202-A2E3-D390397808F3}"/>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1151875381"/>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C00A60F-6B8E-447B-AB0D-A3789B4088C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VORBEREITUNG</a:t>
            </a:r>
          </a:p>
        </p:txBody>
      </p:sp>
      <p:sp>
        <p:nvSpPr>
          <p:cNvPr id="2" name="">
            <a:extLst xmlns:a="http://schemas.openxmlformats.org/drawingml/2006/main">
              <a:ext uri="{FF2B5EF4-FFF2-40B4-BE49-F238E27FC236}">
                <a16:creationId xmlns:a16="http://schemas.microsoft.com/office/drawing/2014/main" id="{96D57180-C6DE-42DF-8840-B605512706B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BCEB4AE2-0B70-4C92-9185-1BDB6D6EC55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D07E750-17A3-4CC9-8DC8-F674471106A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24</a:t>
            </a:r>
          </a:p>
        </p:txBody>
      </p:sp>
      <p:sp>
        <p:nvSpPr>
          <p:cNvPr id="5" name="">
            <a:extLst xmlns:a="http://schemas.openxmlformats.org/drawingml/2006/main">
              <a:ext uri="{FF2B5EF4-FFF2-40B4-BE49-F238E27FC236}">
                <a16:creationId xmlns:a16="http://schemas.microsoft.com/office/drawing/2014/main" id="{BC510E82-368E-4CC6-9F73-9EBB04D5014B}"/>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Excel und Word. Ablage und Abgabe: OneDrive. </a:t>
            </a:r>
          </a:p>
        </p:txBody>
      </p:sp>
      <p:sp>
        <p:nvSpPr>
          <p:cNvPr id="6" name="">
            <a:extLst xmlns:a="http://schemas.openxmlformats.org/drawingml/2006/main">
              <a:ext uri="{FF2B5EF4-FFF2-40B4-BE49-F238E27FC236}">
                <a16:creationId xmlns:a16="http://schemas.microsoft.com/office/drawing/2014/main" id="{8BBFA1ED-E8FD-454F-9261-F23F146C9429}"/>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Fiktiver Fall: Ein Assistenzsystem soll Hindernisse auf einem Schulbus-Testgelände erkennen. In 100 vorbereiteten Testbildern erkennt es bei Tageslicht 46 von 50 Hindernissen, bei Dunkelheit 30 von 50. Das System darf in diesem Fall nicht allein steuern. Die Daten sind erfunden und erlauben keine Aussage über reale Fahrzeuge. Unbekannt: Fehlalarme, Wetter, seltene Situationen. Rollen: Entwicklung, Fahrgäste, Sicherheitsprüfung, Entscheidungsgremium.</a:t>
            </a:r>
          </a:p>
        </p:txBody>
      </p:sp>
    </p:spTree>
    <p:extLst>
      <p:ext uri="{BB962C8B-B14F-4D97-AF65-F5344CB8AC3E}">
        <p14:creationId xmlns:p14="http://schemas.microsoft.com/office/powerpoint/2010/main" val="75646618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32FDEAC-3984-43EE-8AD9-C81E14A148C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1 · ZUERST ANSEHEN</a:t>
            </a:r>
          </a:p>
        </p:txBody>
      </p:sp>
      <p:sp>
        <p:nvSpPr>
          <p:cNvPr id="2" name="">
            <a:extLst xmlns:a="http://schemas.openxmlformats.org/drawingml/2006/main">
              <a:ext uri="{FF2B5EF4-FFF2-40B4-BE49-F238E27FC236}">
                <a16:creationId xmlns:a16="http://schemas.microsoft.com/office/drawing/2014/main" id="{0A6D1183-A38C-4BC0-B715-DE36960EEE3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F7798FB9-6E18-4220-A90A-E931F8D6338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69c6a24ffc042f5"/>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030494752"/>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4D5A19C8-B586-45A1-A4A5-AAE8729C467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1 · GEMEINSAM NACHMACHEN</a:t>
            </a:r>
          </a:p>
        </p:txBody>
      </p:sp>
      <p:sp>
        <p:nvSpPr>
          <p:cNvPr id="2" name="">
            <a:extLst xmlns:a="http://schemas.openxmlformats.org/drawingml/2006/main">
              <a:ext uri="{FF2B5EF4-FFF2-40B4-BE49-F238E27FC236}">
                <a16:creationId xmlns:a16="http://schemas.microsoft.com/office/drawing/2014/main" id="{6F8CACAA-E6FD-4B90-A1FB-E74805E443E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System und Grenzen</a:t>
            </a:r>
          </a:p>
        </p:txBody>
      </p:sp>
      <p:sp>
        <p:nvSpPr>
          <p:cNvPr id="3" name="">
            <a:extLst xmlns:a="http://schemas.openxmlformats.org/drawingml/2006/main">
              <a:ext uri="{FF2B5EF4-FFF2-40B4-BE49-F238E27FC236}">
                <a16:creationId xmlns:a16="http://schemas.microsoft.com/office/drawing/2014/main" id="{BBCC6D3C-801A-4448-B26A-617A0086D27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2A6BD0F1-6973-4724-839C-E5E292E3843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26</a:t>
            </a:r>
          </a:p>
        </p:txBody>
      </p:sp>
      <p:sp>
        <p:nvSpPr>
          <p:cNvPr id="5" name="">
            <a:extLst xmlns:a="http://schemas.openxmlformats.org/drawingml/2006/main">
              <a:ext uri="{FF2B5EF4-FFF2-40B4-BE49-F238E27FC236}">
                <a16:creationId xmlns:a16="http://schemas.microsoft.com/office/drawing/2014/main" id="{BCA96893-BB8D-4CAB-AB68-FC3F1F90194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E9951B78-5F7F-4783-ADBF-9A8A61A549E5}"/>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Themenordner in OneDrive. Wähle Neu &gt; Excel-Arbeitsmappe und benenne sie K4_KI_Urteil_Kennung.</a:t>
            </a:r>
          </a:p>
        </p:txBody>
      </p:sp>
      <p:sp>
        <p:nvSpPr>
          <p:cNvPr id="7" name="">
            <a:extLst xmlns:a="http://schemas.openxmlformats.org/drawingml/2006/main">
              <a:ext uri="{FF2B5EF4-FFF2-40B4-BE49-F238E27FC236}">
                <a16:creationId xmlns:a16="http://schemas.microsoft.com/office/drawing/2014/main" id="{6682889F-BDC6-49C0-84FD-B80367D86A3E}"/>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14F3DF30-BA8F-4C63-9AE6-477B5776F947}"/>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Zelle A1 an. Trage eine Spaltenüberschrift ein. Mit Tab gehst du nach rechts, mit Enter eine Zeile weiter.</a:t>
            </a:r>
          </a:p>
        </p:txBody>
      </p:sp>
      <p:sp>
        <p:nvSpPr>
          <p:cNvPr id="9" name="">
            <a:extLst xmlns:a="http://schemas.openxmlformats.org/drawingml/2006/main">
              <a:ext uri="{FF2B5EF4-FFF2-40B4-BE49-F238E27FC236}">
                <a16:creationId xmlns:a16="http://schemas.microsoft.com/office/drawing/2014/main" id="{89C1E44D-875E-4723-8B0D-24EDE8EB02A6}"/>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814538DF-DB65-42D9-9B02-780DA435033F}"/>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Übertrage die Werte der Materialkarte vollständig. Das Modell beginnt mit: Tag: =46/50 → 92 %.</a:t>
            </a:r>
          </a:p>
        </p:txBody>
      </p:sp>
      <p:sp>
        <p:nvSpPr>
          <p:cNvPr id="11" name="">
            <a:extLst xmlns:a="http://schemas.openxmlformats.org/drawingml/2006/main">
              <a:ext uri="{FF2B5EF4-FFF2-40B4-BE49-F238E27FC236}">
                <a16:creationId xmlns:a16="http://schemas.microsoft.com/office/drawing/2014/main" id="{ABB220DB-9B2D-4E0B-9CE5-5E1634D7FEDB}"/>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5B45FFE8-F6DD-4FEB-B8E0-B4B66371A4B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die Ergebniszelle an. Jede Formel beginnt mit =. Verwende Zellbezüge und drücke Enter; vergleiche mit einer Handrechnung.</a:t>
            </a:r>
          </a:p>
        </p:txBody>
      </p:sp>
      <p:sp>
        <p:nvSpPr>
          <p:cNvPr id="13" name="">
            <a:extLst xmlns:a="http://schemas.openxmlformats.org/drawingml/2006/main">
              <a:ext uri="{FF2B5EF4-FFF2-40B4-BE49-F238E27FC236}">
                <a16:creationId xmlns:a16="http://schemas.microsoft.com/office/drawing/2014/main" id="{73A60344-CC89-4997-9A2F-3BFC99211EDF}"/>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84139818-A28A-4E80-99B2-1D56E8B54662}"/>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Überschriften, Einheiten und Werte paarweise. Warte auf die Speicherung; schließe und öffne die Arbeitsmappe aus OneDrive erneut.</a:t>
            </a:r>
          </a:p>
        </p:txBody>
      </p:sp>
    </p:spTree>
    <p:extLst>
      <p:ext uri="{BB962C8B-B14F-4D97-AF65-F5344CB8AC3E}">
        <p14:creationId xmlns:p14="http://schemas.microsoft.com/office/powerpoint/2010/main" val="161680855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7665E6E-558C-452A-ACD2-EF4B6E60198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1 · 50 MINUTEN</a:t>
            </a:r>
          </a:p>
        </p:txBody>
      </p:sp>
      <p:sp>
        <p:nvSpPr>
          <p:cNvPr id="2" name="">
            <a:extLst xmlns:a="http://schemas.openxmlformats.org/drawingml/2006/main">
              <a:ext uri="{FF2B5EF4-FFF2-40B4-BE49-F238E27FC236}">
                <a16:creationId xmlns:a16="http://schemas.microsoft.com/office/drawing/2014/main" id="{330AD796-6FE5-4D9E-9A52-40E8792CF60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System und Grenzen</a:t>
            </a:r>
          </a:p>
        </p:txBody>
      </p:sp>
      <p:sp>
        <p:nvSpPr>
          <p:cNvPr id="3" name="">
            <a:extLst xmlns:a="http://schemas.openxmlformats.org/drawingml/2006/main">
              <a:ext uri="{FF2B5EF4-FFF2-40B4-BE49-F238E27FC236}">
                <a16:creationId xmlns:a16="http://schemas.microsoft.com/office/drawing/2014/main" id="{CEFAEDFE-6EDB-418C-A876-54223F92325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90FB052-0F3B-4E5C-8FA3-3DE6FCB7D12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27</a:t>
            </a:r>
          </a:p>
        </p:txBody>
      </p:sp>
      <p:sp>
        <p:nvSpPr>
          <p:cNvPr id="5" name="">
            <a:extLst xmlns:a="http://schemas.openxmlformats.org/drawingml/2006/main">
              <a:ext uri="{FF2B5EF4-FFF2-40B4-BE49-F238E27FC236}">
                <a16:creationId xmlns:a16="http://schemas.microsoft.com/office/drawing/2014/main" id="{0A3E3B04-AAEF-4C8B-A572-9D792D756DE8}"/>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7961B497-035E-46C0-B36F-8A226F99C243}"/>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Beschreibe Eingabe, Ausgabe und menschliche Verantwortung. Berechne die Erkennungsanteile in beiden Gruppen.</a:t>
            </a:r>
          </a:p>
        </p:txBody>
      </p:sp>
      <p:sp>
        <p:nvSpPr>
          <p:cNvPr id="7" name="">
            <a:extLst xmlns:a="http://schemas.openxmlformats.org/drawingml/2006/main">
              <a:ext uri="{FF2B5EF4-FFF2-40B4-BE49-F238E27FC236}">
                <a16:creationId xmlns:a16="http://schemas.microsoft.com/office/drawing/2014/main" id="{9C380857-0E1C-4783-89C6-421A203562B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5CC45F04-B6A8-4B72-AD79-CF568C55E0B7}"/>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Nenne zwei mögliche Vorteile und zwei Grenzen. Erkläre, welche Informationen für eine Sicherheitsentscheidung fehlen.</a:t>
            </a:r>
          </a:p>
        </p:txBody>
      </p:sp>
      <p:sp>
        <p:nvSpPr>
          <p:cNvPr id="9" name="">
            <a:extLst xmlns:a="http://schemas.openxmlformats.org/drawingml/2006/main">
              <a:ext uri="{FF2B5EF4-FFF2-40B4-BE49-F238E27FC236}">
                <a16:creationId xmlns:a16="http://schemas.microsoft.com/office/drawing/2014/main" id="{1AE9C763-6274-4F05-A18E-4C16A5A9F9E9}"/>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3FD4137F-8C8C-4C0F-B18D-9FD01F4E6D88}"/>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reicht die Gesamtquote allein nicht aus?</a:t>
            </a:r>
          </a:p>
        </p:txBody>
      </p:sp>
    </p:spTree>
    <p:extLst>
      <p:ext uri="{BB962C8B-B14F-4D97-AF65-F5344CB8AC3E}">
        <p14:creationId xmlns:p14="http://schemas.microsoft.com/office/powerpoint/2010/main" val="909746526"/>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6707C6B-BE5F-48DC-8029-C5B173E5302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2 · ZUERST ANSEHEN</a:t>
            </a:r>
          </a:p>
        </p:txBody>
      </p:sp>
      <p:sp>
        <p:nvSpPr>
          <p:cNvPr id="2" name="">
            <a:extLst xmlns:a="http://schemas.openxmlformats.org/drawingml/2006/main">
              <a:ext uri="{FF2B5EF4-FFF2-40B4-BE49-F238E27FC236}">
                <a16:creationId xmlns:a16="http://schemas.microsoft.com/office/drawing/2014/main" id="{3C581564-F932-454A-90BD-DE756C64A4E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2624058B-DECC-4C01-962F-319795234E2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df7717f39e54de2"/>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90841593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F109B2DD-D47E-48B4-BB24-454FE462FA1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2 · GEMEINSAM NACHMACHEN</a:t>
            </a:r>
          </a:p>
        </p:txBody>
      </p:sp>
      <p:sp>
        <p:nvSpPr>
          <p:cNvPr id="2" name="">
            <a:extLst xmlns:a="http://schemas.openxmlformats.org/drawingml/2006/main">
              <a:ext uri="{FF2B5EF4-FFF2-40B4-BE49-F238E27FC236}">
                <a16:creationId xmlns:a16="http://schemas.microsoft.com/office/drawing/2014/main" id="{49B8A08D-E8F3-4C4D-9B39-43A68B0E420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Positionen prüfen</a:t>
            </a:r>
          </a:p>
        </p:txBody>
      </p:sp>
      <p:sp>
        <p:nvSpPr>
          <p:cNvPr id="3" name="">
            <a:extLst xmlns:a="http://schemas.openxmlformats.org/drawingml/2006/main">
              <a:ext uri="{FF2B5EF4-FFF2-40B4-BE49-F238E27FC236}">
                <a16:creationId xmlns:a16="http://schemas.microsoft.com/office/drawing/2014/main" id="{480E0D40-7E73-4145-9E29-34A56704530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C5BC4B73-36FD-4507-8FA6-66700746896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29</a:t>
            </a:r>
          </a:p>
        </p:txBody>
      </p:sp>
      <p:sp>
        <p:nvSpPr>
          <p:cNvPr id="5" name="">
            <a:extLst xmlns:a="http://schemas.openxmlformats.org/drawingml/2006/main">
              <a:ext uri="{FF2B5EF4-FFF2-40B4-BE49-F238E27FC236}">
                <a16:creationId xmlns:a16="http://schemas.microsoft.com/office/drawing/2014/main" id="{19A3C771-85E0-43C2-9EAA-90FEAEDA9378}"/>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FC10863E-E6B5-4281-9D00-0CA34179CDD2}"/>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02_KI_Urteil.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0B592CB6-D38F-4932-807A-696ACEE9C50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7FB5920F-1EBB-4AD1-A8AF-CCE253340990}"/>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„Positionen prüfen“.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C6BBAFAF-2FA8-43D5-BD38-634DB6FA85FD}"/>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90B309E4-1826-461D-9A9B-B9E56A36C842}"/>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„Nicht: KI macht nie Fehler.“. Ergänze darunter eine Begründung aus der Materialkarte.</a:t>
            </a:r>
          </a:p>
        </p:txBody>
      </p:sp>
      <p:sp>
        <p:nvSpPr>
          <p:cNvPr id="11" name="">
            <a:extLst xmlns:a="http://schemas.openxmlformats.org/drawingml/2006/main">
              <a:ext uri="{FF2B5EF4-FFF2-40B4-BE49-F238E27FC236}">
                <a16:creationId xmlns:a16="http://schemas.microsoft.com/office/drawing/2014/main" id="{592B2A7E-FC96-40AC-ACCA-CD5CC154F837}"/>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878DB0D-0E75-43E3-9FFA-3EC89EB622C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849EAB38-C424-4839-AF40-B059C5B17D5D}"/>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8423D29D-EC5D-4129-94BA-EC9A968E9FA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K4_KI_Urteil_Kennung; halte deinen eigenen Beitrag fest.</a:t>
            </a:r>
          </a:p>
        </p:txBody>
      </p:sp>
    </p:spTree>
    <p:extLst>
      <p:ext uri="{BB962C8B-B14F-4D97-AF65-F5344CB8AC3E}">
        <p14:creationId xmlns:p14="http://schemas.microsoft.com/office/powerpoint/2010/main" val="1908821986"/>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9267FE1-4CF6-4EA9-AC78-C6F5F95B53B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2 · 50 MINUTEN</a:t>
            </a:r>
          </a:p>
        </p:txBody>
      </p:sp>
      <p:sp>
        <p:nvSpPr>
          <p:cNvPr id="2" name="">
            <a:extLst xmlns:a="http://schemas.openxmlformats.org/drawingml/2006/main">
              <a:ext uri="{FF2B5EF4-FFF2-40B4-BE49-F238E27FC236}">
                <a16:creationId xmlns:a16="http://schemas.microsoft.com/office/drawing/2014/main" id="{828DAE41-3837-449D-85C6-D108D708C89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Positionen prüfen</a:t>
            </a:r>
          </a:p>
        </p:txBody>
      </p:sp>
      <p:sp>
        <p:nvSpPr>
          <p:cNvPr id="3" name="">
            <a:extLst xmlns:a="http://schemas.openxmlformats.org/drawingml/2006/main">
              <a:ext uri="{FF2B5EF4-FFF2-40B4-BE49-F238E27FC236}">
                <a16:creationId xmlns:a16="http://schemas.microsoft.com/office/drawing/2014/main" id="{C1DD2C4A-75C1-4078-89F5-E1144325528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CE42EA1A-2E93-4D72-936F-8F5717B5C27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30</a:t>
            </a:r>
          </a:p>
        </p:txBody>
      </p:sp>
      <p:sp>
        <p:nvSpPr>
          <p:cNvPr id="5" name="">
            <a:extLst xmlns:a="http://schemas.openxmlformats.org/drawingml/2006/main">
              <a:ext uri="{FF2B5EF4-FFF2-40B4-BE49-F238E27FC236}">
                <a16:creationId xmlns:a16="http://schemas.microsoft.com/office/drawing/2014/main" id="{EB3C50CE-621F-441B-B42C-FCFB7EDA167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D7761492-0CE8-419B-8CB7-06464CC1F684}"/>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Formuliere die Aussagen „KI macht nie Fehler“ und „KI ist immer gefährlich“ als prüfbare, differenzierte Positionen um.</a:t>
            </a:r>
          </a:p>
        </p:txBody>
      </p:sp>
      <p:sp>
        <p:nvSpPr>
          <p:cNvPr id="7" name="">
            <a:extLst xmlns:a="http://schemas.openxmlformats.org/drawingml/2006/main">
              <a:ext uri="{FF2B5EF4-FFF2-40B4-BE49-F238E27FC236}">
                <a16:creationId xmlns:a16="http://schemas.microsoft.com/office/drawing/2014/main" id="{4D35ABD4-6F88-4A93-BF40-151947300AD4}"/>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A7DF3E80-95F1-4D00-A3BC-666C1BCEFF0F}"/>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Verteile die Rollen. Jede Rolle entwickelt zwei Argumente mit Bezug auf die Fallkarte und eine kritische Nachfrage.</a:t>
            </a:r>
          </a:p>
        </p:txBody>
      </p:sp>
      <p:sp>
        <p:nvSpPr>
          <p:cNvPr id="9" name="">
            <a:extLst xmlns:a="http://schemas.openxmlformats.org/drawingml/2006/main">
              <a:ext uri="{FF2B5EF4-FFF2-40B4-BE49-F238E27FC236}">
                <a16:creationId xmlns:a16="http://schemas.microsoft.com/office/drawing/2014/main" id="{F32D42A3-8A97-49DE-9AC8-AB7B50E730C6}"/>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EE18E50F-4FDC-4322-B7BC-593383A6BAEA}"/>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Annahme steckt in einer pauschalen Aussage?</a:t>
            </a:r>
          </a:p>
        </p:txBody>
      </p:sp>
    </p:spTree>
    <p:extLst>
      <p:ext uri="{BB962C8B-B14F-4D97-AF65-F5344CB8AC3E}">
        <p14:creationId xmlns:p14="http://schemas.microsoft.com/office/powerpoint/2010/main" val="1579780914"/>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AF80396-B05B-4C24-8244-E33039A1FC5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3 · ZUERST ANSEHEN</a:t>
            </a:r>
          </a:p>
        </p:txBody>
      </p:sp>
      <p:sp>
        <p:nvSpPr>
          <p:cNvPr id="2" name="">
            <a:extLst xmlns:a="http://schemas.openxmlformats.org/drawingml/2006/main">
              <a:ext uri="{FF2B5EF4-FFF2-40B4-BE49-F238E27FC236}">
                <a16:creationId xmlns:a16="http://schemas.microsoft.com/office/drawing/2014/main" id="{8C6825EB-D3B6-4F3A-9BC2-39FA3757BB7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500342CA-4499-4BE1-81FA-CFB40CE64C5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34a9f9b5a17428d"/>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294862276"/>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31496E7-8B9F-42B6-ACAC-1E2D7A860F8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3 · GEMEINSAM NACHMACHEN</a:t>
            </a:r>
          </a:p>
        </p:txBody>
      </p:sp>
      <p:sp>
        <p:nvSpPr>
          <p:cNvPr id="2" name="">
            <a:extLst xmlns:a="http://schemas.openxmlformats.org/drawingml/2006/main">
              <a:ext uri="{FF2B5EF4-FFF2-40B4-BE49-F238E27FC236}">
                <a16:creationId xmlns:a16="http://schemas.microsoft.com/office/drawing/2014/main" id="{2E720683-4F81-43E4-85DF-863C57AFCDC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Normen und Fairness</a:t>
            </a:r>
          </a:p>
        </p:txBody>
      </p:sp>
      <p:sp>
        <p:nvSpPr>
          <p:cNvPr id="3" name="">
            <a:extLst xmlns:a="http://schemas.openxmlformats.org/drawingml/2006/main">
              <a:ext uri="{FF2B5EF4-FFF2-40B4-BE49-F238E27FC236}">
                <a16:creationId xmlns:a16="http://schemas.microsoft.com/office/drawing/2014/main" id="{EBDABFEE-ECF8-4BF8-8211-D47B469546B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30C128A1-777D-43C9-82B1-89E2044974E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32</a:t>
            </a:r>
          </a:p>
        </p:txBody>
      </p:sp>
      <p:sp>
        <p:nvSpPr>
          <p:cNvPr id="5" name="">
            <a:extLst xmlns:a="http://schemas.openxmlformats.org/drawingml/2006/main">
              <a:ext uri="{FF2B5EF4-FFF2-40B4-BE49-F238E27FC236}">
                <a16:creationId xmlns:a16="http://schemas.microsoft.com/office/drawing/2014/main" id="{EEB4E7E9-EF09-4068-A9DA-AEC304F6CFF9}"/>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F69115C3-BE4B-42E5-8C0D-1259810AE0DB}"/>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02_KI_Urteil.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B1E6A1F5-475F-4C3C-B323-18AB28D4D290}"/>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BB57D8EF-8EF6-409B-AE0D-0942033C67A8}"/>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„Normen und Fairness“.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3E003BBE-1046-4675-B2B3-AC3CBEF98805}"/>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5EAFD75C-F3D5-4AD0-8EB5-50842D139DBF}"/>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„Weitere Tests: Regen und Blendung“. Ergänze darunter eine Begründung aus der Materialkarte.</a:t>
            </a:r>
          </a:p>
        </p:txBody>
      </p:sp>
      <p:sp>
        <p:nvSpPr>
          <p:cNvPr id="11" name="">
            <a:extLst xmlns:a="http://schemas.openxmlformats.org/drawingml/2006/main">
              <a:ext uri="{FF2B5EF4-FFF2-40B4-BE49-F238E27FC236}">
                <a16:creationId xmlns:a16="http://schemas.microsoft.com/office/drawing/2014/main" id="{02F76717-8CB2-4095-A7D2-786BF65932FB}"/>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C9DA5127-A5FD-48AC-AE87-BFBBC5B49D48}"/>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AA30DEB9-CA00-40C4-A7FA-7C6141426866}"/>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9C99D4D3-1720-417C-8BDB-774378017EA5}"/>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K4_KI_Urteil_Kennung; halte deinen eigenen Beitrag fest.</a:t>
            </a:r>
          </a:p>
        </p:txBody>
      </p:sp>
    </p:spTree>
    <p:extLst>
      <p:ext uri="{BB962C8B-B14F-4D97-AF65-F5344CB8AC3E}">
        <p14:creationId xmlns:p14="http://schemas.microsoft.com/office/powerpoint/2010/main" val="195779633"/>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3537602-F348-4044-AC11-F42D6A84991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3 · 50 MINUTEN</a:t>
            </a:r>
          </a:p>
        </p:txBody>
      </p:sp>
      <p:sp>
        <p:nvSpPr>
          <p:cNvPr id="2" name="">
            <a:extLst xmlns:a="http://schemas.openxmlformats.org/drawingml/2006/main">
              <a:ext uri="{FF2B5EF4-FFF2-40B4-BE49-F238E27FC236}">
                <a16:creationId xmlns:a16="http://schemas.microsoft.com/office/drawing/2014/main" id="{5769E450-33E6-47FA-B1EE-5BF0A447583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Normen und Fairness</a:t>
            </a:r>
          </a:p>
        </p:txBody>
      </p:sp>
      <p:sp>
        <p:nvSpPr>
          <p:cNvPr id="3" name="">
            <a:extLst xmlns:a="http://schemas.openxmlformats.org/drawingml/2006/main">
              <a:ext uri="{FF2B5EF4-FFF2-40B4-BE49-F238E27FC236}">
                <a16:creationId xmlns:a16="http://schemas.microsoft.com/office/drawing/2014/main" id="{75F1DC14-4DAB-47D6-B478-921A136F99E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1E061FA4-D9E7-4D0E-8547-72E6015019F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33</a:t>
            </a:r>
          </a:p>
        </p:txBody>
      </p:sp>
      <p:sp>
        <p:nvSpPr>
          <p:cNvPr id="5" name="">
            <a:extLst xmlns:a="http://schemas.openxmlformats.org/drawingml/2006/main">
              <a:ext uri="{FF2B5EF4-FFF2-40B4-BE49-F238E27FC236}">
                <a16:creationId xmlns:a16="http://schemas.microsoft.com/office/drawing/2014/main" id="{6E8A9FFA-F5F9-439E-91F5-AB84C2732F5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8CF29A9A-6348-494D-9BDF-500D69FC737B}"/>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welche Situationen und Betroffenen in den Testdaten fehlen könnten. Erkläre, wer die Erfolgskriterien festlegt.</a:t>
            </a:r>
          </a:p>
        </p:txBody>
      </p:sp>
      <p:sp>
        <p:nvSpPr>
          <p:cNvPr id="7" name="">
            <a:extLst xmlns:a="http://schemas.openxmlformats.org/drawingml/2006/main">
              <a:ext uri="{FF2B5EF4-FFF2-40B4-BE49-F238E27FC236}">
                <a16:creationId xmlns:a16="http://schemas.microsoft.com/office/drawing/2014/main" id="{A8ABC509-0D12-4494-9FDE-979F4A67F58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6F22B7CE-99FD-40E5-BAC5-A5AC902F7C28}"/>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Entwirf zusätzliche Testkategorien und eine Regel für menschliche Kontrolle. Vermeide stereotype Annahmen über Gruppen.</a:t>
            </a:r>
          </a:p>
        </p:txBody>
      </p:sp>
      <p:sp>
        <p:nvSpPr>
          <p:cNvPr id="9" name="">
            <a:extLst xmlns:a="http://schemas.openxmlformats.org/drawingml/2006/main">
              <a:ext uri="{FF2B5EF4-FFF2-40B4-BE49-F238E27FC236}">
                <a16:creationId xmlns:a16="http://schemas.microsoft.com/office/drawing/2014/main" id="{AD000CDC-6EBD-4520-904B-7FA621E6104E}"/>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6012E67D-894F-4AB5-9D44-1C902C73085B}"/>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Wessen Perspektive könnte übersehen worden sein?</a:t>
            </a:r>
          </a:p>
        </p:txBody>
      </p:sp>
    </p:spTree>
    <p:extLst>
      <p:ext uri="{BB962C8B-B14F-4D97-AF65-F5344CB8AC3E}">
        <p14:creationId xmlns:p14="http://schemas.microsoft.com/office/powerpoint/2010/main" val="524776371"/>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CF501E0-F88F-4EDE-A7A9-BAD6B0118C0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4 · ZUERST ANSEHEN</a:t>
            </a:r>
          </a:p>
        </p:txBody>
      </p:sp>
      <p:sp>
        <p:nvSpPr>
          <p:cNvPr id="2" name="">
            <a:extLst xmlns:a="http://schemas.openxmlformats.org/drawingml/2006/main">
              <a:ext uri="{FF2B5EF4-FFF2-40B4-BE49-F238E27FC236}">
                <a16:creationId xmlns:a16="http://schemas.microsoft.com/office/drawing/2014/main" id="{0CBA767F-8A35-4BFB-A2CF-E5CE52AE7C5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50A76BBB-4A80-4E6A-9A2B-EAC3BBB7D17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b48587cdd2d4156"/>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502031633"/>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8AF9773-D008-4B50-8B9D-4B79CAA25D9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4 · GEMEINSAM NACHMACHEN</a:t>
            </a:r>
          </a:p>
        </p:txBody>
      </p:sp>
      <p:sp>
        <p:nvSpPr>
          <p:cNvPr id="2" name="">
            <a:extLst xmlns:a="http://schemas.openxmlformats.org/drawingml/2006/main">
              <a:ext uri="{FF2B5EF4-FFF2-40B4-BE49-F238E27FC236}">
                <a16:creationId xmlns:a16="http://schemas.microsoft.com/office/drawing/2014/main" id="{8B7B1A53-A74C-4A33-9E10-F4C7F9B7FD7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Anhörung gestalten</a:t>
            </a:r>
          </a:p>
        </p:txBody>
      </p:sp>
      <p:sp>
        <p:nvSpPr>
          <p:cNvPr id="3" name="">
            <a:extLst xmlns:a="http://schemas.openxmlformats.org/drawingml/2006/main">
              <a:ext uri="{FF2B5EF4-FFF2-40B4-BE49-F238E27FC236}">
                <a16:creationId xmlns:a16="http://schemas.microsoft.com/office/drawing/2014/main" id="{007D98B6-82EC-4D7D-9400-0B7050D1B0F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5CB4ABF1-E9DF-404B-9555-409553F64D7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35</a:t>
            </a:r>
          </a:p>
        </p:txBody>
      </p:sp>
      <p:sp>
        <p:nvSpPr>
          <p:cNvPr id="5" name="">
            <a:extLst xmlns:a="http://schemas.openxmlformats.org/drawingml/2006/main">
              <a:ext uri="{FF2B5EF4-FFF2-40B4-BE49-F238E27FC236}">
                <a16:creationId xmlns:a16="http://schemas.microsoft.com/office/drawing/2014/main" id="{7918442C-E6AA-4E17-817E-36C7475A5C7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44712D8-2F84-405C-B5F1-B5623130FE9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02_KI_Urteil.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79271784-8BB0-439A-BD95-0A226D06751D}"/>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E36129FE-1732-4CC1-B978-3D21BA0BC108}"/>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„Anhörung gestalten“.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2305BA00-AF10-4A3D-85C7-3F8D4A169F09}"/>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437959F-55DD-4E96-894F-60BFA42ECDB8}"/>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„Rollen fair im Dialog vertreten“. Ergänze darunter eine Begründung aus der Materialkarte.</a:t>
            </a:r>
          </a:p>
        </p:txBody>
      </p:sp>
      <p:sp>
        <p:nvSpPr>
          <p:cNvPr id="11" name="">
            <a:extLst xmlns:a="http://schemas.openxmlformats.org/drawingml/2006/main">
              <a:ext uri="{FF2B5EF4-FFF2-40B4-BE49-F238E27FC236}">
                <a16:creationId xmlns:a16="http://schemas.microsoft.com/office/drawing/2014/main" id="{F08E0470-7796-46E8-8C90-36D09C17F21A}"/>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8E3DF63-F449-439E-8646-1AAA8DE20E5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C76ACBC6-E584-4A23-93E6-1E784D54E9D9}"/>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16A3AE49-0DBC-4EBC-A66A-539614DB360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K4_KI_Urteil_Kennung; halte deinen eigenen Beitrag fest.</a:t>
            </a:r>
          </a:p>
        </p:txBody>
      </p:sp>
    </p:spTree>
    <p:extLst>
      <p:ext uri="{BB962C8B-B14F-4D97-AF65-F5344CB8AC3E}">
        <p14:creationId xmlns:p14="http://schemas.microsoft.com/office/powerpoint/2010/main" val="934579305"/>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E096BD6-BD17-454F-A796-0D8FF1449E9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4 · 50 MINUTEN</a:t>
            </a:r>
          </a:p>
        </p:txBody>
      </p:sp>
      <p:sp>
        <p:nvSpPr>
          <p:cNvPr id="2" name="">
            <a:extLst xmlns:a="http://schemas.openxmlformats.org/drawingml/2006/main">
              <a:ext uri="{FF2B5EF4-FFF2-40B4-BE49-F238E27FC236}">
                <a16:creationId xmlns:a16="http://schemas.microsoft.com/office/drawing/2014/main" id="{9E0E31ED-A65E-4B39-A4AA-E2C54DA9C8B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Anhörung gestalten</a:t>
            </a:r>
          </a:p>
        </p:txBody>
      </p:sp>
      <p:sp>
        <p:nvSpPr>
          <p:cNvPr id="3" name="">
            <a:extLst xmlns:a="http://schemas.openxmlformats.org/drawingml/2006/main">
              <a:ext uri="{FF2B5EF4-FFF2-40B4-BE49-F238E27FC236}">
                <a16:creationId xmlns:a16="http://schemas.microsoft.com/office/drawing/2014/main" id="{21F3251B-7ABE-4E88-9DFF-E14F9922825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FE72E600-F313-4C23-98D9-9DBE4C324AD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36</a:t>
            </a:r>
          </a:p>
        </p:txBody>
      </p:sp>
      <p:sp>
        <p:nvSpPr>
          <p:cNvPr id="5" name="">
            <a:extLst xmlns:a="http://schemas.openxmlformats.org/drawingml/2006/main">
              <a:ext uri="{FF2B5EF4-FFF2-40B4-BE49-F238E27FC236}">
                <a16:creationId xmlns:a16="http://schemas.microsoft.com/office/drawing/2014/main" id="{584D59CF-ED5C-46E0-B412-B20C9365005E}"/>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6B4FBF15-1A84-4306-BD4B-6EFA4DFB61B2}"/>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Plant Einleitung, Befragung, Gegenargumente und Urteil. Vergleicht sachliche und dramatisierende Darstellung derselben Zahlen.</a:t>
            </a:r>
          </a:p>
        </p:txBody>
      </p:sp>
      <p:sp>
        <p:nvSpPr>
          <p:cNvPr id="7" name="">
            <a:extLst xmlns:a="http://schemas.openxmlformats.org/drawingml/2006/main">
              <a:ext uri="{FF2B5EF4-FFF2-40B4-BE49-F238E27FC236}">
                <a16:creationId xmlns:a16="http://schemas.microsoft.com/office/drawing/2014/main" id="{0DA4C519-37C9-49A6-8420-23B54F10FC0B}"/>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AFFD040B-179B-486E-B23B-C153B0E72CB4}"/>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Erstellt gemeinsam Aufnahme oder Dialogprotokoll. Kennzeichnet den Fall als fiktiv und stellt alle Rollen fair dar.</a:t>
            </a:r>
          </a:p>
        </p:txBody>
      </p:sp>
      <p:sp>
        <p:nvSpPr>
          <p:cNvPr id="9" name="">
            <a:extLst xmlns:a="http://schemas.openxmlformats.org/drawingml/2006/main">
              <a:ext uri="{FF2B5EF4-FFF2-40B4-BE49-F238E27FC236}">
                <a16:creationId xmlns:a16="http://schemas.microsoft.com/office/drawing/2014/main" id="{3BD72625-95DE-4DC3-85D0-787214543A8A}"/>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7749C022-E9D8-4014-9BD4-C7DEE28ECBA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Inszenierung könnte das Urteil unbemerkt lenken?</a:t>
            </a:r>
          </a:p>
        </p:txBody>
      </p:sp>
    </p:spTree>
    <p:extLst>
      <p:ext uri="{BB962C8B-B14F-4D97-AF65-F5344CB8AC3E}">
        <p14:creationId xmlns:p14="http://schemas.microsoft.com/office/powerpoint/2010/main" val="1234223302"/>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36F261F-11AD-4BAF-9C0D-EE1DAFFBAF3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5 · ZUERST ANSEHEN</a:t>
            </a:r>
          </a:p>
        </p:txBody>
      </p:sp>
      <p:sp>
        <p:nvSpPr>
          <p:cNvPr id="2" name="">
            <a:extLst xmlns:a="http://schemas.openxmlformats.org/drawingml/2006/main">
              <a:ext uri="{FF2B5EF4-FFF2-40B4-BE49-F238E27FC236}">
                <a16:creationId xmlns:a16="http://schemas.microsoft.com/office/drawing/2014/main" id="{6B9E7B0C-865F-4C62-A65F-D8449EF4D65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ACB8B729-7B34-40C9-B79E-8C6D0BECC13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39cf8755f24416a"/>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424339406"/>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4FDEB76-B147-4140-848C-C605A57BA3C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5 · GEMEINSAM NACHMACHEN</a:t>
            </a:r>
          </a:p>
        </p:txBody>
      </p:sp>
      <p:sp>
        <p:nvSpPr>
          <p:cNvPr id="2" name="">
            <a:extLst xmlns:a="http://schemas.openxmlformats.org/drawingml/2006/main">
              <a:ext uri="{FF2B5EF4-FFF2-40B4-BE49-F238E27FC236}">
                <a16:creationId xmlns:a16="http://schemas.microsoft.com/office/drawing/2014/main" id="{4BE114B1-1AF3-4596-A064-14C514183E1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Urteil begründen</a:t>
            </a:r>
          </a:p>
        </p:txBody>
      </p:sp>
      <p:sp>
        <p:nvSpPr>
          <p:cNvPr id="3" name="">
            <a:extLst xmlns:a="http://schemas.openxmlformats.org/drawingml/2006/main">
              <a:ext uri="{FF2B5EF4-FFF2-40B4-BE49-F238E27FC236}">
                <a16:creationId xmlns:a16="http://schemas.microsoft.com/office/drawing/2014/main" id="{52495738-9F44-4BBC-A072-A8C3386CECC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52E2BB82-46E8-406A-BCED-30E689E345D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38</a:t>
            </a:r>
          </a:p>
        </p:txBody>
      </p:sp>
      <p:sp>
        <p:nvSpPr>
          <p:cNvPr id="5" name="">
            <a:extLst xmlns:a="http://schemas.openxmlformats.org/drawingml/2006/main">
              <a:ext uri="{FF2B5EF4-FFF2-40B4-BE49-F238E27FC236}">
                <a16:creationId xmlns:a16="http://schemas.microsoft.com/office/drawing/2014/main" id="{55BE1B44-53AC-423A-A696-B9CE1466849E}"/>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84F959F3-45AC-4F8F-B5A7-5801161BD6BB}"/>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K4_KI_Urteil_Kennung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14AF627B-B09F-4F0B-AAD5-1A45192A92EF}"/>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BA4060A4-6751-4256-BE27-3A877EC14D44}"/>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FB33165A-5655-444A-A91B-C2D9A5D1A657}"/>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B96ABCD1-2D73-4209-95A7-90FDA0647F86}"/>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6A1A61C4-EBEC-4BE4-8635-ED936CE102AE}"/>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561509B5-10A9-4EFA-BA54-C01A7287525E}"/>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E628E979-6C89-4492-BA30-372FE96B1E32}"/>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BA161DC-C1F2-421F-9682-B6CB96E0D586}"/>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549020640"/>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05FF9D2-9DDB-49F1-ADDD-45109E8A5E7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5 · 50 MINUTEN</a:t>
            </a:r>
          </a:p>
        </p:txBody>
      </p:sp>
      <p:sp>
        <p:nvSpPr>
          <p:cNvPr id="2" name="">
            <a:extLst xmlns:a="http://schemas.openxmlformats.org/drawingml/2006/main">
              <a:ext uri="{FF2B5EF4-FFF2-40B4-BE49-F238E27FC236}">
                <a16:creationId xmlns:a16="http://schemas.microsoft.com/office/drawing/2014/main" id="{0D961109-4743-44A2-BF7F-D0CD41FB834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Urteil begründen</a:t>
            </a:r>
          </a:p>
        </p:txBody>
      </p:sp>
      <p:sp>
        <p:nvSpPr>
          <p:cNvPr id="3" name="">
            <a:extLst xmlns:a="http://schemas.openxmlformats.org/drawingml/2006/main">
              <a:ext uri="{FF2B5EF4-FFF2-40B4-BE49-F238E27FC236}">
                <a16:creationId xmlns:a16="http://schemas.microsoft.com/office/drawing/2014/main" id="{1925DA71-861A-40FD-8CBF-83CC9418C6D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46F60F2A-A721-48C5-A6EB-9D0A03D878C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39</a:t>
            </a:r>
          </a:p>
        </p:txBody>
      </p:sp>
      <p:sp>
        <p:nvSpPr>
          <p:cNvPr id="5" name="">
            <a:extLst xmlns:a="http://schemas.openxmlformats.org/drawingml/2006/main">
              <a:ext uri="{FF2B5EF4-FFF2-40B4-BE49-F238E27FC236}">
                <a16:creationId xmlns:a16="http://schemas.microsoft.com/office/drawing/2014/main" id="{129DEE14-5400-4888-9F01-72B9DA2C4141}"/>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862C38C3-7D71-40E3-86EC-41360DD52E5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Formuliert ein Urteil mit Bedingungen, Grenzen und offenen Prüfaufträgen. Eine Ablehnung oder eingeschränkte Nutzung ist bei Begründung möglich.</a:t>
            </a:r>
          </a:p>
        </p:txBody>
      </p:sp>
      <p:sp>
        <p:nvSpPr>
          <p:cNvPr id="7" name="">
            <a:extLst xmlns:a="http://schemas.openxmlformats.org/drawingml/2006/main">
              <a:ext uri="{FF2B5EF4-FFF2-40B4-BE49-F238E27FC236}">
                <a16:creationId xmlns:a16="http://schemas.microsoft.com/office/drawing/2014/main" id="{6A6809B2-7F12-402F-90CF-4AC2CCAF605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EBF91932-5B8E-4659-84B6-9214F5B86337}"/>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Prüft Nachvollziehbarkeit und Verständlichkeit. Gebt genau ein Endprodukt ab und erläutert euren individuellen Beitrag.</a:t>
            </a:r>
          </a:p>
        </p:txBody>
      </p:sp>
      <p:sp>
        <p:nvSpPr>
          <p:cNvPr id="9" name="">
            <a:extLst xmlns:a="http://schemas.openxmlformats.org/drawingml/2006/main">
              <a:ext uri="{FF2B5EF4-FFF2-40B4-BE49-F238E27FC236}">
                <a16:creationId xmlns:a16="http://schemas.microsoft.com/office/drawing/2014/main" id="{317C6450-CF0B-44F2-B112-672FFBED214F}"/>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1700C330-59F3-4C03-8FDB-79891D60F089}"/>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neue Information würde euer Urteil verändern?</a:t>
            </a:r>
          </a:p>
        </p:txBody>
      </p:sp>
    </p:spTree>
    <p:extLst>
      <p:ext uri="{BB962C8B-B14F-4D97-AF65-F5344CB8AC3E}">
        <p14:creationId xmlns:p14="http://schemas.microsoft.com/office/powerpoint/2010/main" val="1740856251"/>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92D7BAD-9BF3-41FA-AB74-D3FA068F6A7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ABSCHLUSS</a:t>
            </a:r>
          </a:p>
        </p:txBody>
      </p:sp>
      <p:sp>
        <p:nvSpPr>
          <p:cNvPr id="2" name="">
            <a:extLst xmlns:a="http://schemas.openxmlformats.org/drawingml/2006/main">
              <a:ext uri="{FF2B5EF4-FFF2-40B4-BE49-F238E27FC236}">
                <a16:creationId xmlns:a16="http://schemas.microsoft.com/office/drawing/2014/main" id="{9C63D09C-BF44-4EFA-898B-2354257E460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04FBEE47-E5C1-4A55-86BC-7B8C5ADF17A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B435AF5-1F8B-40D1-B551-0284ABA7DEE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40</a:t>
            </a:r>
          </a:p>
        </p:txBody>
      </p:sp>
      <p:sp>
        <p:nvSpPr>
          <p:cNvPr id="5" name="">
            <a:extLst xmlns:a="http://schemas.openxmlformats.org/drawingml/2006/main">
              <a:ext uri="{FF2B5EF4-FFF2-40B4-BE49-F238E27FC236}">
                <a16:creationId xmlns:a16="http://schemas.microsoft.com/office/drawing/2014/main" id="{68681134-C10D-4132-8E11-170AA763B4F5}"/>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Korrekte Anteile und Liste der noch fehlenden Testinformationen.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Zwei belegte Argumente und eine Nachfrage je Rolle.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Anhörung oder Dialogprotokoll mit begründetem Urteil und offenen Prüfaufträgen.</a:t>
            </a:r>
          </a:p>
        </p:txBody>
      </p:sp>
      <p:sp>
        <p:nvSpPr>
          <p:cNvPr id="6" name="">
            <a:extLst xmlns:a="http://schemas.openxmlformats.org/drawingml/2006/main">
              <a:ext uri="{FF2B5EF4-FFF2-40B4-BE49-F238E27FC236}">
                <a16:creationId xmlns:a16="http://schemas.microsoft.com/office/drawing/2014/main" id="{6337B1E4-4F03-4894-853E-0D911A384869}"/>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1D64592F-2309-42E0-B654-22E858D25DED}"/>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2071781751"/>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6E83F6A-7A4C-4232-A0F2-157BB4B9F38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DEIN ALLTAG</a:t>
            </a:r>
          </a:p>
        </p:txBody>
      </p:sp>
      <p:sp>
        <p:nvSpPr>
          <p:cNvPr id="2" name="">
            <a:extLst xmlns:a="http://schemas.openxmlformats.org/drawingml/2006/main">
              <a:ext uri="{FF2B5EF4-FFF2-40B4-BE49-F238E27FC236}">
                <a16:creationId xmlns:a16="http://schemas.microsoft.com/office/drawing/2014/main" id="{8D3211DE-BC98-41E5-A079-9D477361A07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sicher übertragen und sichern</a:t>
            </a:r>
          </a:p>
        </p:txBody>
      </p:sp>
      <p:sp>
        <p:nvSpPr>
          <p:cNvPr id="3" name="">
            <a:extLst xmlns:a="http://schemas.openxmlformats.org/drawingml/2006/main">
              <a:ext uri="{FF2B5EF4-FFF2-40B4-BE49-F238E27FC236}">
                <a16:creationId xmlns:a16="http://schemas.microsoft.com/office/drawing/2014/main" id="{565D57AD-EA18-4C4B-B4C1-B95A73250FE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219ACB48-DD56-4F85-A8F1-733AB66771E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41</a:t>
            </a:r>
          </a:p>
        </p:txBody>
      </p:sp>
      <p:sp>
        <p:nvSpPr>
          <p:cNvPr id="5" name="">
            <a:extLst xmlns:a="http://schemas.openxmlformats.org/drawingml/2006/main">
              <a:ext uri="{FF2B5EF4-FFF2-40B4-BE49-F238E27FC236}">
                <a16:creationId xmlns:a16="http://schemas.microsoft.com/office/drawing/2014/main" id="{53DB1C43-ECFC-4065-AF75-911C32D96138}"/>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Eine Datei wurde versehentlich verändert. Eine andere soll unterwegs geschützt bleiben. Du probierst mit harmlosen Testdaten aus, wie Verschlüsselung und Sicherung helfen und welche unterschiedlichen Probleme sie lösen. Du hältst fest, was du tatsächlich wieder öffnen oder wiederherstellen konntest. So wird aus Sicherheitswissen eine überprüfbare Handlung.</a:t>
            </a:r>
          </a:p>
        </p:txBody>
      </p:sp>
      <p:sp>
        <p:nvSpPr>
          <p:cNvPr id="6" name="">
            <a:extLst xmlns:a="http://schemas.openxmlformats.org/drawingml/2006/main">
              <a:ext uri="{FF2B5EF4-FFF2-40B4-BE49-F238E27FC236}">
                <a16:creationId xmlns:a16="http://schemas.microsoft.com/office/drawing/2014/main" id="{2A3A0E6A-0C41-4D6C-B425-4294B5720304}"/>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6931698E-17D7-4713-B1AB-D025D9A3F953}"/>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Lies „Version 1: Testdaten ohne Personenbezug“. Überlege zwei getrennte Fälle: Jemand liest unerlaubt mit, oder die Datei wird überschrieben. Welcher Fall braucht Schutz vor Einsicht, welcher eine frühere Kopie?</a:t>
            </a:r>
          </a:p>
        </p:txBody>
      </p:sp>
    </p:spTree>
    <p:extLst>
      <p:ext uri="{BB962C8B-B14F-4D97-AF65-F5344CB8AC3E}">
        <p14:creationId xmlns:p14="http://schemas.microsoft.com/office/powerpoint/2010/main" val="357380115"/>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69BC797-FCE1-4915-B876-AF60A35A3D1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5 UNTERRICHTSEINHEITEN</a:t>
            </a:r>
          </a:p>
        </p:txBody>
      </p:sp>
      <p:sp>
        <p:nvSpPr>
          <p:cNvPr id="2" name="">
            <a:extLst xmlns:a="http://schemas.openxmlformats.org/drawingml/2006/main">
              <a:ext uri="{FF2B5EF4-FFF2-40B4-BE49-F238E27FC236}">
                <a16:creationId xmlns:a16="http://schemas.microsoft.com/office/drawing/2014/main" id="{0063BFD0-6B57-414A-8434-2F2BC98DDE3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sicher übertragen und sichern</a:t>
            </a:r>
          </a:p>
        </p:txBody>
      </p:sp>
      <p:sp>
        <p:nvSpPr>
          <p:cNvPr id="3" name="">
            <a:extLst xmlns:a="http://schemas.openxmlformats.org/drawingml/2006/main">
              <a:ext uri="{FF2B5EF4-FFF2-40B4-BE49-F238E27FC236}">
                <a16:creationId xmlns:a16="http://schemas.microsoft.com/office/drawing/2014/main" id="{F45B2944-13D4-43FC-BA9F-236CB8A7173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05C0A32E-FA99-4D81-B92A-CAB29351B86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42</a:t>
            </a:r>
          </a:p>
        </p:txBody>
      </p:sp>
      <p:sp>
        <p:nvSpPr>
          <p:cNvPr id="5" name="">
            <a:extLst xmlns:a="http://schemas.openxmlformats.org/drawingml/2006/main">
              <a:ext uri="{FF2B5EF4-FFF2-40B4-BE49-F238E27FC236}">
                <a16:creationId xmlns:a16="http://schemas.microsoft.com/office/drawing/2014/main" id="{4E4CBA26-674F-48E7-BFB0-6FCC3A93736B}"/>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E7B7B3A6-0EFE-4701-A83B-BB0256CC6801}"/>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Systemschichten und grundlegende Aufgaben von Netzprotokollen erklären.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Testdatei mit einem freigegebenen Verfahren ver- und entschlüsseln.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Sicherung erstellen und einen älteren Stand getrennt wiederherstellen.</a:t>
            </a:r>
          </a:p>
        </p:txBody>
      </p:sp>
      <p:sp>
        <p:nvSpPr>
          <p:cNvPr id="7" name="">
            <a:extLst xmlns:a="http://schemas.openxmlformats.org/drawingml/2006/main">
              <a:ext uri="{FF2B5EF4-FFF2-40B4-BE49-F238E27FC236}">
                <a16:creationId xmlns:a16="http://schemas.microsoft.com/office/drawing/2014/main" id="{370F1FD2-85A2-4CA4-8746-8C696E768A7B}"/>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FE99E9C0-E72F-46A8-A996-2653D0D6B5B0}"/>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höchstens vierseitiges Sicherheitslabor-Protokoll als PDF mit überprüften Praxisnachweisen.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66d595f235e4824"/>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C396EFDC-2914-4BFE-9440-A9ACB7AD0AB7}"/>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374817776"/>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7695FD6-215D-4910-B76C-13B2A1A5CD7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VORBEREITUNG</a:t>
            </a:r>
          </a:p>
        </p:txBody>
      </p:sp>
      <p:sp>
        <p:nvSpPr>
          <p:cNvPr id="2" name="">
            <a:extLst xmlns:a="http://schemas.openxmlformats.org/drawingml/2006/main">
              <a:ext uri="{FF2B5EF4-FFF2-40B4-BE49-F238E27FC236}">
                <a16:creationId xmlns:a16="http://schemas.microsoft.com/office/drawing/2014/main" id="{1994EE05-1009-410B-9F9A-1357E475ACE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A5E55F04-26A7-4194-8AC3-8A8B646E756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E0521998-0B10-4D3F-901F-838FDEDF72E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43</a:t>
            </a:r>
          </a:p>
        </p:txBody>
      </p:sp>
      <p:sp>
        <p:nvSpPr>
          <p:cNvPr id="5" name="">
            <a:extLst xmlns:a="http://schemas.openxmlformats.org/drawingml/2006/main">
              <a:ext uri="{FF2B5EF4-FFF2-40B4-BE49-F238E27FC236}">
                <a16:creationId xmlns:a16="http://schemas.microsoft.com/office/drawing/2014/main" id="{E1D9FBE8-6930-42A9-86E4-E3803B090564}"/>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und 7-Zip. Ablage und Abgabe: OneDrive. 7-Zip wird von der Schule für das Testlabor bereitgestellt; ausschließlich harmlose Testdateien verwenden. </a:t>
            </a:r>
          </a:p>
        </p:txBody>
      </p:sp>
      <p:sp>
        <p:nvSpPr>
          <p:cNvPr id="6" name="">
            <a:extLst xmlns:a="http://schemas.openxmlformats.org/drawingml/2006/main">
              <a:ext uri="{FF2B5EF4-FFF2-40B4-BE49-F238E27FC236}">
                <a16:creationId xmlns:a16="http://schemas.microsoft.com/office/drawing/2014/main" id="{330A8195-1F6E-4D86-878A-1A242ADCE41F}"/>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Testdatei: Erstelle Labor.txt mit „Version 1: Testdaten ohne Personenbezug“. Fachkarte: DNS löst Namen in passende Adressen auf. IP ermöglicht Adressierung und Weiterleitung. TCP stellt bei seiner Verwendung einen geordneten, zuverlässigen Datenstrom bereit. HTTPS nutzt HTTP über eine abgesicherte TLS-Verbindung; nicht jede Internetanwendung nutzt TCP. Anwendung, Betriebssystem und Hardware erfüllen unterschiedliche Aufgaben. Verwende nur Testpasswörter und unkritische Dateien.</a:t>
            </a:r>
          </a:p>
        </p:txBody>
      </p:sp>
    </p:spTree>
    <p:extLst>
      <p:ext uri="{BB962C8B-B14F-4D97-AF65-F5344CB8AC3E}">
        <p14:creationId xmlns:p14="http://schemas.microsoft.com/office/powerpoint/2010/main" val="1900339683"/>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2A39FE5-B213-4B4E-9BAA-B2264DE33E0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1 · ZUERST ANSEHEN</a:t>
            </a:r>
          </a:p>
        </p:txBody>
      </p:sp>
      <p:sp>
        <p:nvSpPr>
          <p:cNvPr id="2" name="">
            <a:extLst xmlns:a="http://schemas.openxmlformats.org/drawingml/2006/main">
              <a:ext uri="{FF2B5EF4-FFF2-40B4-BE49-F238E27FC236}">
                <a16:creationId xmlns:a16="http://schemas.microsoft.com/office/drawing/2014/main" id="{16D4D02F-0A6C-4C91-9E2F-DAC4FC4FF18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9E604CE5-0E3B-4204-B51A-B50F3AE3408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7114159783f489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4209614"/>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FC588EBA-38C9-4FF8-9761-D4530756177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1 · GEMEINSAM NACHMACHEN</a:t>
            </a:r>
          </a:p>
        </p:txBody>
      </p:sp>
      <p:sp>
        <p:nvSpPr>
          <p:cNvPr id="2" name="">
            <a:extLst xmlns:a="http://schemas.openxmlformats.org/drawingml/2006/main">
              <a:ext uri="{FF2B5EF4-FFF2-40B4-BE49-F238E27FC236}">
                <a16:creationId xmlns:a16="http://schemas.microsoft.com/office/drawing/2014/main" id="{19509608-34BB-4017-8525-B7DDCF14DA9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Schichten und Datenweg</a:t>
            </a:r>
          </a:p>
        </p:txBody>
      </p:sp>
      <p:sp>
        <p:nvSpPr>
          <p:cNvPr id="3" name="">
            <a:extLst xmlns:a="http://schemas.openxmlformats.org/drawingml/2006/main">
              <a:ext uri="{FF2B5EF4-FFF2-40B4-BE49-F238E27FC236}">
                <a16:creationId xmlns:a16="http://schemas.microsoft.com/office/drawing/2014/main" id="{3B075194-0497-4ECF-9781-E49B3BB2B46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48B32649-1430-4C20-B85F-D62E26E8BC2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45</a:t>
            </a:r>
          </a:p>
        </p:txBody>
      </p:sp>
      <p:sp>
        <p:nvSpPr>
          <p:cNvPr id="5" name="">
            <a:extLst xmlns:a="http://schemas.openxmlformats.org/drawingml/2006/main">
              <a:ext uri="{FF2B5EF4-FFF2-40B4-BE49-F238E27FC236}">
                <a16:creationId xmlns:a16="http://schemas.microsoft.com/office/drawing/2014/main" id="{F299A47E-A26D-4DF4-B1AC-566DFE3122F9}"/>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7D0104D4-3EF4-4F1C-876C-F5A43A7A606B}"/>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03_Sicherheitslabor.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7CAD44D4-42FB-47DA-80D9-9DA52BBE5AAF}"/>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E6CF61E-F841-4E88-9D19-03F88173E6E4}"/>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„Schichten und Datenweg“.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8D71F02B-E106-417A-BA6D-BA475E9813E8}"/>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8417A3A4-BFB2-4A56-B0D9-674FF63D344D}"/>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„Anwendung: Text bearbeiten“. Ergänze darunter eine Begründung aus der Materialkarte.</a:t>
            </a:r>
          </a:p>
        </p:txBody>
      </p:sp>
      <p:sp>
        <p:nvSpPr>
          <p:cNvPr id="11" name="">
            <a:extLst xmlns:a="http://schemas.openxmlformats.org/drawingml/2006/main">
              <a:ext uri="{FF2B5EF4-FFF2-40B4-BE49-F238E27FC236}">
                <a16:creationId xmlns:a16="http://schemas.microsoft.com/office/drawing/2014/main" id="{B9C2836F-655C-4016-BAE4-089E6388931B}"/>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6B41C495-C658-41D3-9EC6-B58A4D787F5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220C43B2-6A48-4909-9054-4DCA3BE96F0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57C9E722-B191-4612-A639-4706933F0DAA}"/>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K4_Sicherheitslabor_Kennung; halte deinen eigenen Beitrag fest.</a:t>
            </a:r>
          </a:p>
        </p:txBody>
      </p:sp>
    </p:spTree>
    <p:extLst>
      <p:ext uri="{BB962C8B-B14F-4D97-AF65-F5344CB8AC3E}">
        <p14:creationId xmlns:p14="http://schemas.microsoft.com/office/powerpoint/2010/main" val="1988990478"/>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8475105-2492-4FB8-BB67-EAD85D37836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1 · 50 MINUTEN</a:t>
            </a:r>
          </a:p>
        </p:txBody>
      </p:sp>
      <p:sp>
        <p:nvSpPr>
          <p:cNvPr id="2" name="">
            <a:extLst xmlns:a="http://schemas.openxmlformats.org/drawingml/2006/main">
              <a:ext uri="{FF2B5EF4-FFF2-40B4-BE49-F238E27FC236}">
                <a16:creationId xmlns:a16="http://schemas.microsoft.com/office/drawing/2014/main" id="{191A4F26-AD1E-4803-BA42-3B83865939F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Schichten und Datenweg</a:t>
            </a:r>
          </a:p>
        </p:txBody>
      </p:sp>
      <p:sp>
        <p:nvSpPr>
          <p:cNvPr id="3" name="">
            <a:extLst xmlns:a="http://schemas.openxmlformats.org/drawingml/2006/main">
              <a:ext uri="{FF2B5EF4-FFF2-40B4-BE49-F238E27FC236}">
                <a16:creationId xmlns:a16="http://schemas.microsoft.com/office/drawing/2014/main" id="{01FF5CB2-7D96-4BB2-A73F-5A6477CD83C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13C8F2E4-F1AA-4E47-BAED-9FBD48886D2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46</a:t>
            </a:r>
          </a:p>
        </p:txBody>
      </p:sp>
      <p:sp>
        <p:nvSpPr>
          <p:cNvPr id="5" name="">
            <a:extLst xmlns:a="http://schemas.openxmlformats.org/drawingml/2006/main">
              <a:ext uri="{FF2B5EF4-FFF2-40B4-BE49-F238E27FC236}">
                <a16:creationId xmlns:a16="http://schemas.microsoft.com/office/drawing/2014/main" id="{27DE63A3-8E8A-4AE6-A13F-C643C9CBCAF6}"/>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34310F74-6549-436F-BFBF-7FBDF1DB70EB}"/>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Zeichne für das Speichern und Versenden der Testdatei Anwendung, Betriebssystem und Hardware. Vergleiche ihre Aufgaben.</a:t>
            </a:r>
          </a:p>
        </p:txBody>
      </p:sp>
      <p:sp>
        <p:nvSpPr>
          <p:cNvPr id="7" name="">
            <a:extLst xmlns:a="http://schemas.openxmlformats.org/drawingml/2006/main">
              <a:ext uri="{FF2B5EF4-FFF2-40B4-BE49-F238E27FC236}">
                <a16:creationId xmlns:a16="http://schemas.microsoft.com/office/drawing/2014/main" id="{CE2FB237-2A6D-49CA-8341-77F04852398B}"/>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AEDB6BAB-45D3-4717-9D71-A01EECFF4DB9}"/>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Erkläre an einem Webabruf die Aufgaben von DNS, IP und HTTPS; erläutere zusätzlich die Funktion von TCP, wenn es verwendet wird.</a:t>
            </a:r>
          </a:p>
        </p:txBody>
      </p:sp>
      <p:sp>
        <p:nvSpPr>
          <p:cNvPr id="9" name="">
            <a:extLst xmlns:a="http://schemas.openxmlformats.org/drawingml/2006/main">
              <a:ext uri="{FF2B5EF4-FFF2-40B4-BE49-F238E27FC236}">
                <a16:creationId xmlns:a16="http://schemas.microsoft.com/office/drawing/2014/main" id="{157E641F-32E2-47B3-A8BF-CEAA2721A480}"/>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491E71ED-95BE-438C-8D98-BE12BF1EF967}"/>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kann ein Fehler auf verschiedenen Ebenen liegen?</a:t>
            </a:r>
          </a:p>
        </p:txBody>
      </p:sp>
    </p:spTree>
    <p:extLst>
      <p:ext uri="{BB962C8B-B14F-4D97-AF65-F5344CB8AC3E}">
        <p14:creationId xmlns:p14="http://schemas.microsoft.com/office/powerpoint/2010/main" val="1693537315"/>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B3F1AC4-8686-48AF-99BF-ADA1B47D41F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2 · ZUERST ANSEHEN</a:t>
            </a:r>
          </a:p>
        </p:txBody>
      </p:sp>
      <p:sp>
        <p:nvSpPr>
          <p:cNvPr id="2" name="">
            <a:extLst xmlns:a="http://schemas.openxmlformats.org/drawingml/2006/main">
              <a:ext uri="{FF2B5EF4-FFF2-40B4-BE49-F238E27FC236}">
                <a16:creationId xmlns:a16="http://schemas.microsoft.com/office/drawing/2014/main" id="{65C55420-0B3C-486D-AA12-0CB56788D4D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F0347CD9-6F7E-4044-80A4-AAD1FA03AB2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b012dc6aeba405c"/>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284707517"/>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99C3AA7-58CB-4E0F-8CA4-85E1DE9AB64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2 · GEMEINSAM NACHMACHEN</a:t>
            </a:r>
          </a:p>
        </p:txBody>
      </p:sp>
      <p:sp>
        <p:nvSpPr>
          <p:cNvPr id="2" name="">
            <a:extLst xmlns:a="http://schemas.openxmlformats.org/drawingml/2006/main">
              <a:ext uri="{FF2B5EF4-FFF2-40B4-BE49-F238E27FC236}">
                <a16:creationId xmlns:a16="http://schemas.microsoft.com/office/drawing/2014/main" id="{AFD2BA95-43CD-4F3F-A581-8BDAC7CE4BD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Verschlüsselung vorbereiten</a:t>
            </a:r>
          </a:p>
        </p:txBody>
      </p:sp>
      <p:sp>
        <p:nvSpPr>
          <p:cNvPr id="3" name="">
            <a:extLst xmlns:a="http://schemas.openxmlformats.org/drawingml/2006/main">
              <a:ext uri="{FF2B5EF4-FFF2-40B4-BE49-F238E27FC236}">
                <a16:creationId xmlns:a16="http://schemas.microsoft.com/office/drawing/2014/main" id="{EFC32A61-3A9A-4FFE-82F8-FAC9E898393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076B1945-F360-4A57-BB1A-64C029D737D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48</a:t>
            </a:r>
          </a:p>
        </p:txBody>
      </p:sp>
      <p:sp>
        <p:nvSpPr>
          <p:cNvPr id="5" name="">
            <a:extLst xmlns:a="http://schemas.openxmlformats.org/drawingml/2006/main">
              <a:ext uri="{FF2B5EF4-FFF2-40B4-BE49-F238E27FC236}">
                <a16:creationId xmlns:a16="http://schemas.microsoft.com/office/drawing/2014/main" id="{A7D86CDA-AA39-43F0-A79D-D60BD64A5479}"/>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0160C0A8-00D9-4FF3-95FC-A493B58C3BB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Editor über die Windows-Suche. Schreibe „Version 1: Testdaten ohne Personenbezug“ und speichere lokal Labor.txt.</a:t>
            </a:r>
          </a:p>
        </p:txBody>
      </p:sp>
      <p:sp>
        <p:nvSpPr>
          <p:cNvPr id="7" name="">
            <a:extLst xmlns:a="http://schemas.openxmlformats.org/drawingml/2006/main">
              <a:ext uri="{FF2B5EF4-FFF2-40B4-BE49-F238E27FC236}">
                <a16:creationId xmlns:a16="http://schemas.microsoft.com/office/drawing/2014/main" id="{59F24220-3CC1-4337-9AFF-312441DEBC1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4AEBD602-035B-4B5E-9C35-82D5DDB6C82C}"/>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Kopiere Labor.txt in den lokalen Testordner. Starte den von der Schule installierten 7-Zip File Manager und markiere die Testkopie.</a:t>
            </a:r>
          </a:p>
        </p:txBody>
      </p:sp>
      <p:sp>
        <p:nvSpPr>
          <p:cNvPr id="9" name="">
            <a:extLst xmlns:a="http://schemas.openxmlformats.org/drawingml/2006/main">
              <a:ext uri="{FF2B5EF4-FFF2-40B4-BE49-F238E27FC236}">
                <a16:creationId xmlns:a16="http://schemas.microsoft.com/office/drawing/2014/main" id="{1CDB7DB1-26EF-435C-A9C2-94944651E250}"/>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6F05E0A3-F10F-4125-80CC-E24FF08D279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Hinzufügen. Wähle Archivformat 7z und unter Verschlüsselung AES-256. Verwende ein neues, nur hierfür gültiges Testpasswort.</a:t>
            </a:r>
          </a:p>
        </p:txBody>
      </p:sp>
      <p:sp>
        <p:nvSpPr>
          <p:cNvPr id="11" name="">
            <a:extLst xmlns:a="http://schemas.openxmlformats.org/drawingml/2006/main">
              <a:ext uri="{FF2B5EF4-FFF2-40B4-BE49-F238E27FC236}">
                <a16:creationId xmlns:a16="http://schemas.microsoft.com/office/drawing/2014/main" id="{F4B48904-653A-4CC4-A12B-C5172549044F}"/>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B98251B7-6924-4590-81C7-2670B174AE08}"/>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Aktiviere Dateinamen verschlüsseln, wenn verfügbar. Bestätige OK; Labor.7z entsteht. Schließe das Archivfenster.</a:t>
            </a:r>
          </a:p>
        </p:txBody>
      </p:sp>
      <p:sp>
        <p:nvSpPr>
          <p:cNvPr id="13" name="">
            <a:extLst xmlns:a="http://schemas.openxmlformats.org/drawingml/2006/main">
              <a:ext uri="{FF2B5EF4-FFF2-40B4-BE49-F238E27FC236}">
                <a16:creationId xmlns:a16="http://schemas.microsoft.com/office/drawing/2014/main" id="{5DD95598-4CC8-4884-A17D-D743CE4F7DD7}"/>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F7892743-A76A-4AE4-A167-DB5A7BB0D31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Labor.7z neu und prüfe ohne Eingabe des richtigen Testpassworts: Der Inhalt darf nicht lesbar sein. Das Original bleibt unverschlüsselt.</a:t>
            </a:r>
          </a:p>
        </p:txBody>
      </p:sp>
    </p:spTree>
    <p:extLst>
      <p:ext uri="{BB962C8B-B14F-4D97-AF65-F5344CB8AC3E}">
        <p14:creationId xmlns:p14="http://schemas.microsoft.com/office/powerpoint/2010/main" val="1557865960"/>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B9571A9-943F-42D3-9FB0-958CF601F43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2 · 50 MINUTEN</a:t>
            </a:r>
          </a:p>
        </p:txBody>
      </p:sp>
      <p:sp>
        <p:nvSpPr>
          <p:cNvPr id="2" name="">
            <a:extLst xmlns:a="http://schemas.openxmlformats.org/drawingml/2006/main">
              <a:ext uri="{FF2B5EF4-FFF2-40B4-BE49-F238E27FC236}">
                <a16:creationId xmlns:a16="http://schemas.microsoft.com/office/drawing/2014/main" id="{4D17B59D-15E0-40EE-9EDE-04E49CB6600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Verschlüsselung vorbereiten</a:t>
            </a:r>
          </a:p>
        </p:txBody>
      </p:sp>
      <p:sp>
        <p:nvSpPr>
          <p:cNvPr id="3" name="">
            <a:extLst xmlns:a="http://schemas.openxmlformats.org/drawingml/2006/main">
              <a:ext uri="{FF2B5EF4-FFF2-40B4-BE49-F238E27FC236}">
                <a16:creationId xmlns:a16="http://schemas.microsoft.com/office/drawing/2014/main" id="{BA32BCD2-B578-49D3-8675-F20E6CD998E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5AC6DE36-906D-4435-9B23-050A45D268A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49</a:t>
            </a:r>
          </a:p>
        </p:txBody>
      </p:sp>
      <p:sp>
        <p:nvSpPr>
          <p:cNvPr id="5" name="">
            <a:extLst xmlns:a="http://schemas.openxmlformats.org/drawingml/2006/main">
              <a:ext uri="{FF2B5EF4-FFF2-40B4-BE49-F238E27FC236}">
                <a16:creationId xmlns:a16="http://schemas.microsoft.com/office/drawing/2014/main" id="{CCA5D2AD-C671-4C80-9587-F1AE04E73D8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165FE3EA-CE7B-4A54-8FF2-58E9B3EFF91D}"/>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die Testdatei und bewahre das unkritische Original auf. Plane mit der Lehrperson das freigegebene Verschlüsselungsverfahren.</a:t>
            </a:r>
          </a:p>
        </p:txBody>
      </p:sp>
      <p:sp>
        <p:nvSpPr>
          <p:cNvPr id="7" name="">
            <a:extLst xmlns:a="http://schemas.openxmlformats.org/drawingml/2006/main">
              <a:ext uri="{FF2B5EF4-FFF2-40B4-BE49-F238E27FC236}">
                <a16:creationId xmlns:a16="http://schemas.microsoft.com/office/drawing/2014/main" id="{F984D9F2-DBE9-4731-A167-4F3A106FE494}"/>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33E49B94-A220-4ABA-96FF-7BF915B80ABF}"/>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Verschlüssele eine Kopie mit der bereitgestellten Software. Prüfe, dass die verschlüsselte Ausgabe nicht ohne den vorgesehenen Schlüssel bzw. das Passwort geöffnet wird.</a:t>
            </a:r>
          </a:p>
        </p:txBody>
      </p:sp>
      <p:sp>
        <p:nvSpPr>
          <p:cNvPr id="9" name="">
            <a:extLst xmlns:a="http://schemas.openxmlformats.org/drawingml/2006/main">
              <a:ext uri="{FF2B5EF4-FFF2-40B4-BE49-F238E27FC236}">
                <a16:creationId xmlns:a16="http://schemas.microsoft.com/office/drawing/2014/main" id="{D6577BBB-D686-4E57-9A28-BF466298736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02633315-AC88-4B20-ADDB-A7AEC1633AEE}"/>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ist Verschlüsselung etwas anderes als Verstecken?</a:t>
            </a:r>
          </a:p>
        </p:txBody>
      </p:sp>
    </p:spTree>
    <p:extLst>
      <p:ext uri="{BB962C8B-B14F-4D97-AF65-F5344CB8AC3E}">
        <p14:creationId xmlns:p14="http://schemas.microsoft.com/office/powerpoint/2010/main" val="2086914775"/>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FA11A69-7E31-4B48-A421-6C85124C6CE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3 · ZUERST ANSEHEN</a:t>
            </a:r>
          </a:p>
        </p:txBody>
      </p:sp>
      <p:sp>
        <p:nvSpPr>
          <p:cNvPr id="2" name="">
            <a:extLst xmlns:a="http://schemas.openxmlformats.org/drawingml/2006/main">
              <a:ext uri="{FF2B5EF4-FFF2-40B4-BE49-F238E27FC236}">
                <a16:creationId xmlns:a16="http://schemas.microsoft.com/office/drawing/2014/main" id="{18872F46-C9BC-44DE-9A52-C5466A0C05E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6861CF79-5A97-49F0-A61C-4C5A0B3A4C4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50</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23e8cb6b56b408b"/>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81418068"/>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D9F850A-7D22-467E-9441-5EE20B2853C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3 · GEMEINSAM NACHMACHEN</a:t>
            </a:r>
          </a:p>
        </p:txBody>
      </p:sp>
      <p:sp>
        <p:nvSpPr>
          <p:cNvPr id="2" name="">
            <a:extLst xmlns:a="http://schemas.openxmlformats.org/drawingml/2006/main">
              <a:ext uri="{FF2B5EF4-FFF2-40B4-BE49-F238E27FC236}">
                <a16:creationId xmlns:a16="http://schemas.microsoft.com/office/drawing/2014/main" id="{9A8E20D2-3F95-406C-BD6C-9851C0037BD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Entschlüsseln und prüfen</a:t>
            </a:r>
          </a:p>
        </p:txBody>
      </p:sp>
      <p:sp>
        <p:nvSpPr>
          <p:cNvPr id="3" name="">
            <a:extLst xmlns:a="http://schemas.openxmlformats.org/drawingml/2006/main">
              <a:ext uri="{FF2B5EF4-FFF2-40B4-BE49-F238E27FC236}">
                <a16:creationId xmlns:a16="http://schemas.microsoft.com/office/drawing/2014/main" id="{9D19F334-3769-4571-BB53-EF26BA868EF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1CD29740-4CB8-4443-A81F-21084F88E28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51</a:t>
            </a:r>
          </a:p>
        </p:txBody>
      </p:sp>
      <p:sp>
        <p:nvSpPr>
          <p:cNvPr id="5" name="">
            <a:extLst xmlns:a="http://schemas.openxmlformats.org/drawingml/2006/main">
              <a:ext uri="{FF2B5EF4-FFF2-40B4-BE49-F238E27FC236}">
                <a16:creationId xmlns:a16="http://schemas.microsoft.com/office/drawing/2014/main" id="{A3A03DEC-C8B7-4B95-949F-045525082BB8}"/>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D4DD54C-CF7D-49C3-A1E1-DBADA340F4B9}"/>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Labor.7z im 7-Zip File Manager. Wähle Entpacken.</a:t>
            </a:r>
          </a:p>
        </p:txBody>
      </p:sp>
      <p:sp>
        <p:nvSpPr>
          <p:cNvPr id="7" name="">
            <a:extLst xmlns:a="http://schemas.openxmlformats.org/drawingml/2006/main">
              <a:ext uri="{FF2B5EF4-FFF2-40B4-BE49-F238E27FC236}">
                <a16:creationId xmlns:a16="http://schemas.microsoft.com/office/drawing/2014/main" id="{750033B1-5448-49B9-A235-375E35FA5D3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AA733706-9437-45DB-85AB-51F44E352A21}"/>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einen neuen lokalen Ordner Entschluesselt; überschreibe kein Original.</a:t>
            </a:r>
          </a:p>
        </p:txBody>
      </p:sp>
      <p:sp>
        <p:nvSpPr>
          <p:cNvPr id="9" name="">
            <a:extLst xmlns:a="http://schemas.openxmlformats.org/drawingml/2006/main">
              <a:ext uri="{FF2B5EF4-FFF2-40B4-BE49-F238E27FC236}">
                <a16:creationId xmlns:a16="http://schemas.microsoft.com/office/drawing/2014/main" id="{75271D31-2A84-48D1-94C8-207AD565AE5D}"/>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822741B-0843-4F71-BEB8-9ECD132795C3}"/>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Gib das vereinbarte Testpasswort unbeobachtet ein und bestätige.</a:t>
            </a:r>
          </a:p>
        </p:txBody>
      </p:sp>
      <p:sp>
        <p:nvSpPr>
          <p:cNvPr id="11" name="">
            <a:extLst xmlns:a="http://schemas.openxmlformats.org/drawingml/2006/main">
              <a:ext uri="{FF2B5EF4-FFF2-40B4-BE49-F238E27FC236}">
                <a16:creationId xmlns:a16="http://schemas.microsoft.com/office/drawing/2014/main" id="{CB7658EE-7136-4F86-8BDB-4AD996500DB3}"/>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A730270-1D26-42C6-8E18-06EA25C3E3CE}"/>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die entpackte Labor.txt. Vergleiche den ganzen Text mit dem Original.</a:t>
            </a:r>
          </a:p>
        </p:txBody>
      </p:sp>
      <p:sp>
        <p:nvSpPr>
          <p:cNvPr id="13" name="">
            <a:extLst xmlns:a="http://schemas.openxmlformats.org/drawingml/2006/main">
              <a:ext uri="{FF2B5EF4-FFF2-40B4-BE49-F238E27FC236}">
                <a16:creationId xmlns:a16="http://schemas.microsoft.com/office/drawing/2014/main" id="{ECC9B956-CDB3-4C66-BAD9-EB48B2E89B02}"/>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5704AE50-86BD-4AFE-883B-8664A6C59B4B}"/>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Notiere Format 7z/AES-256, Testergebnis und Fehlerweg. Passwort oder Schlüssel kommen nicht ins Protokoll.</a:t>
            </a:r>
          </a:p>
        </p:txBody>
      </p:sp>
    </p:spTree>
    <p:extLst>
      <p:ext uri="{BB962C8B-B14F-4D97-AF65-F5344CB8AC3E}">
        <p14:creationId xmlns:p14="http://schemas.microsoft.com/office/powerpoint/2010/main" val="778407857"/>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B9D8D7B-F40E-49B5-8914-D7A42821807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3 · 50 MINUTEN</a:t>
            </a:r>
          </a:p>
        </p:txBody>
      </p:sp>
      <p:sp>
        <p:nvSpPr>
          <p:cNvPr id="2" name="">
            <a:extLst xmlns:a="http://schemas.openxmlformats.org/drawingml/2006/main">
              <a:ext uri="{FF2B5EF4-FFF2-40B4-BE49-F238E27FC236}">
                <a16:creationId xmlns:a16="http://schemas.microsoft.com/office/drawing/2014/main" id="{B0E50A63-3101-45D5-8731-BE32676880C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Entschlüsseln und prüfen</a:t>
            </a:r>
          </a:p>
        </p:txBody>
      </p:sp>
      <p:sp>
        <p:nvSpPr>
          <p:cNvPr id="3" name="">
            <a:extLst xmlns:a="http://schemas.openxmlformats.org/drawingml/2006/main">
              <a:ext uri="{FF2B5EF4-FFF2-40B4-BE49-F238E27FC236}">
                <a16:creationId xmlns:a16="http://schemas.microsoft.com/office/drawing/2014/main" id="{49DC6062-DDDB-45B1-8077-AD989AD5C6A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E53BDCB5-20DC-44F1-8C6D-04CD8EE3A9D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52</a:t>
            </a:r>
          </a:p>
        </p:txBody>
      </p:sp>
      <p:sp>
        <p:nvSpPr>
          <p:cNvPr id="5" name="">
            <a:extLst xmlns:a="http://schemas.openxmlformats.org/drawingml/2006/main">
              <a:ext uri="{FF2B5EF4-FFF2-40B4-BE49-F238E27FC236}">
                <a16:creationId xmlns:a16="http://schemas.microsoft.com/office/drawing/2014/main" id="{4C7C0255-7454-4948-8C61-169CB5F6D306}"/>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E34FAF65-BF0A-412C-B97D-7E525A07944C}"/>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Entschlüssle die Testkopie mit dem vorgesehenen Schlüssel und vergleiche den Inhalt mit dem Original.</a:t>
            </a:r>
          </a:p>
        </p:txBody>
      </p:sp>
      <p:sp>
        <p:nvSpPr>
          <p:cNvPr id="7" name="">
            <a:extLst xmlns:a="http://schemas.openxmlformats.org/drawingml/2006/main">
              <a:ext uri="{FF2B5EF4-FFF2-40B4-BE49-F238E27FC236}">
                <a16:creationId xmlns:a16="http://schemas.microsoft.com/office/drawing/2014/main" id="{A0FE617F-9DA0-4ABB-86B0-D98324ECE1F4}"/>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F3D311A5-BA61-47A8-BC8D-F34CDE69DDF1}"/>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Notiere Verfahren, Ergebnis und Fehlerweg ohne Passwort oder Schlüssel im Protokoll. Erkläre einen Nutzen und eine Grenze.</a:t>
            </a:r>
          </a:p>
        </p:txBody>
      </p:sp>
      <p:sp>
        <p:nvSpPr>
          <p:cNvPr id="9" name="">
            <a:extLst xmlns:a="http://schemas.openxmlformats.org/drawingml/2006/main">
              <a:ext uri="{FF2B5EF4-FFF2-40B4-BE49-F238E27FC236}">
                <a16:creationId xmlns:a16="http://schemas.microsoft.com/office/drawing/2014/main" id="{9778EFDE-B37C-4402-94F5-60F2C5D72179}"/>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1539E0A5-4C9F-468C-9449-3BE27FAD2276}"/>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muss auch die Wiedergewinnung getestet werden?</a:t>
            </a:r>
          </a:p>
        </p:txBody>
      </p:sp>
    </p:spTree>
    <p:extLst>
      <p:ext uri="{BB962C8B-B14F-4D97-AF65-F5344CB8AC3E}">
        <p14:creationId xmlns:p14="http://schemas.microsoft.com/office/powerpoint/2010/main" val="588757006"/>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50DCF46-275D-4767-9F1F-21942892F60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4 · ZUERST ANSEHEN</a:t>
            </a:r>
          </a:p>
        </p:txBody>
      </p:sp>
      <p:sp>
        <p:nvSpPr>
          <p:cNvPr id="2" name="">
            <a:extLst xmlns:a="http://schemas.openxmlformats.org/drawingml/2006/main">
              <a:ext uri="{FF2B5EF4-FFF2-40B4-BE49-F238E27FC236}">
                <a16:creationId xmlns:a16="http://schemas.microsoft.com/office/drawing/2014/main" id="{DD63CE24-4155-4BE4-8849-D419CB694EA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10E61235-D49B-416D-A67B-A8E4EF143B7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53</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d02a89642e24885"/>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35855902"/>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C948650-CA2C-4A67-8D38-008B1611916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4 · GEMEINSAM NACHMACHEN</a:t>
            </a:r>
          </a:p>
        </p:txBody>
      </p:sp>
      <p:sp>
        <p:nvSpPr>
          <p:cNvPr id="2" name="">
            <a:extLst xmlns:a="http://schemas.openxmlformats.org/drawingml/2006/main">
              <a:ext uri="{FF2B5EF4-FFF2-40B4-BE49-F238E27FC236}">
                <a16:creationId xmlns:a16="http://schemas.microsoft.com/office/drawing/2014/main" id="{E5C1B051-5404-4F21-9534-793A35503B1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Sichern und wiederherstellen</a:t>
            </a:r>
          </a:p>
        </p:txBody>
      </p:sp>
      <p:sp>
        <p:nvSpPr>
          <p:cNvPr id="3" name="">
            <a:extLst xmlns:a="http://schemas.openxmlformats.org/drawingml/2006/main">
              <a:ext uri="{FF2B5EF4-FFF2-40B4-BE49-F238E27FC236}">
                <a16:creationId xmlns:a16="http://schemas.microsoft.com/office/drawing/2014/main" id="{ADB34F97-EBC6-4A68-9339-92154543668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CB78A4DF-A57C-46A0-943D-EB63B19BFC3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54</a:t>
            </a:r>
          </a:p>
        </p:txBody>
      </p:sp>
      <p:sp>
        <p:nvSpPr>
          <p:cNvPr id="5" name="">
            <a:extLst xmlns:a="http://schemas.openxmlformats.org/drawingml/2006/main">
              <a:ext uri="{FF2B5EF4-FFF2-40B4-BE49-F238E27FC236}">
                <a16:creationId xmlns:a16="http://schemas.microsoft.com/office/drawing/2014/main" id="{A81E871F-2FC2-4651-B12A-93E244C13CDD}"/>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D778BAE3-9B9F-412D-9462-52481AD1E7D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Labor.txt mit Version 1 in den von der Schule freigegebenen Sicherungsordner in OneDrive hoch. Warte auf den Upload und öffne sie.</a:t>
            </a:r>
          </a:p>
        </p:txBody>
      </p:sp>
      <p:sp>
        <p:nvSpPr>
          <p:cNvPr id="7" name="">
            <a:extLst xmlns:a="http://schemas.openxmlformats.org/drawingml/2006/main">
              <a:ext uri="{FF2B5EF4-FFF2-40B4-BE49-F238E27FC236}">
                <a16:creationId xmlns:a16="http://schemas.microsoft.com/office/drawing/2014/main" id="{05C11FB2-16EF-4FC2-977E-A38F518C623C}"/>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70240698-DA55-44A3-931B-986CC41210E6}"/>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Ändere nur die lokale Arbeitskopie auf Version 2. Die OneDrive-Sicherung wird nicht überschrieben.</a:t>
            </a:r>
          </a:p>
        </p:txBody>
      </p:sp>
      <p:sp>
        <p:nvSpPr>
          <p:cNvPr id="9" name="">
            <a:extLst xmlns:a="http://schemas.openxmlformats.org/drawingml/2006/main">
              <a:ext uri="{FF2B5EF4-FFF2-40B4-BE49-F238E27FC236}">
                <a16:creationId xmlns:a16="http://schemas.microsoft.com/office/drawing/2014/main" id="{C26E92B7-3575-4FCD-B7B7-ECCD0BFC70A9}"/>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A6601313-39FB-4A1B-A57E-E2E17DB2B3B3}"/>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Erstelle lokal den Ordner Wiederhergestellt. Lade Version 1 aus dem Sicherungsordner herunter und verschiebe die Downloadkopie dorthin.</a:t>
            </a:r>
          </a:p>
        </p:txBody>
      </p:sp>
      <p:sp>
        <p:nvSpPr>
          <p:cNvPr id="11" name="">
            <a:extLst xmlns:a="http://schemas.openxmlformats.org/drawingml/2006/main">
              <a:ext uri="{FF2B5EF4-FFF2-40B4-BE49-F238E27FC236}">
                <a16:creationId xmlns:a16="http://schemas.microsoft.com/office/drawing/2014/main" id="{2A0CC1EF-E8DB-4C87-BE39-D5221DFBDA9D}"/>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5B355C0B-26B5-4168-842B-EEFA15EE55AC}"/>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beide Dateien: Arbeitskopie zeigt Version 2, Wiederhergestellt zeigt Version 1. Prüfe den tatsächlichen Inhalt.</a:t>
            </a:r>
          </a:p>
        </p:txBody>
      </p:sp>
      <p:sp>
        <p:nvSpPr>
          <p:cNvPr id="13" name="">
            <a:extLst xmlns:a="http://schemas.openxmlformats.org/drawingml/2006/main">
              <a:ext uri="{FF2B5EF4-FFF2-40B4-BE49-F238E27FC236}">
                <a16:creationId xmlns:a16="http://schemas.microsoft.com/office/drawing/2014/main" id="{CFD6F67B-8A45-4F76-B444-4C0C3CC91956}"/>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4E506E05-2CD6-4EA4-9621-7B8533E8402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Halte beide Speicherorte und die Prüfung fest. Dieses bewusste Kopieren ist ein Sicherungstest; laufende Synchronisation allein ist keine unabhängige Sicherung.</a:t>
            </a:r>
          </a:p>
        </p:txBody>
      </p:sp>
    </p:spTree>
    <p:extLst>
      <p:ext uri="{BB962C8B-B14F-4D97-AF65-F5344CB8AC3E}">
        <p14:creationId xmlns:p14="http://schemas.microsoft.com/office/powerpoint/2010/main" val="915014959"/>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2B48CD2-E933-465B-82F9-733D19084A2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4 · 50 MINUTEN</a:t>
            </a:r>
          </a:p>
        </p:txBody>
      </p:sp>
      <p:sp>
        <p:nvSpPr>
          <p:cNvPr id="2" name="">
            <a:extLst xmlns:a="http://schemas.openxmlformats.org/drawingml/2006/main">
              <a:ext uri="{FF2B5EF4-FFF2-40B4-BE49-F238E27FC236}">
                <a16:creationId xmlns:a16="http://schemas.microsoft.com/office/drawing/2014/main" id="{675CB5BD-7E76-4D1D-AEDE-9187A74E817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Sichern und wiederherstellen</a:t>
            </a:r>
          </a:p>
        </p:txBody>
      </p:sp>
      <p:sp>
        <p:nvSpPr>
          <p:cNvPr id="3" name="">
            <a:extLst xmlns:a="http://schemas.openxmlformats.org/drawingml/2006/main">
              <a:ext uri="{FF2B5EF4-FFF2-40B4-BE49-F238E27FC236}">
                <a16:creationId xmlns:a16="http://schemas.microsoft.com/office/drawing/2014/main" id="{A9FB5DF3-9FA3-4F40-9E16-27F83CA2313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EBF9EAA-7E77-4606-AD8F-85E8B0E6336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55</a:t>
            </a:r>
          </a:p>
        </p:txBody>
      </p:sp>
      <p:sp>
        <p:nvSpPr>
          <p:cNvPr id="5" name="">
            <a:extLst xmlns:a="http://schemas.openxmlformats.org/drawingml/2006/main">
              <a:ext uri="{FF2B5EF4-FFF2-40B4-BE49-F238E27FC236}">
                <a16:creationId xmlns:a16="http://schemas.microsoft.com/office/drawing/2014/main" id="{F2CF5F05-D8B9-4DA5-9CC6-9A509886541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3F4A7167-127A-40E4-861B-27152D23A06B}"/>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Kopiere Version 1 an einen zweiten freigegebenen Speicherort. Ändere nur die Arbeitskopie auf Version 2.</a:t>
            </a:r>
          </a:p>
        </p:txBody>
      </p:sp>
      <p:sp>
        <p:nvSpPr>
          <p:cNvPr id="7" name="">
            <a:extLst xmlns:a="http://schemas.openxmlformats.org/drawingml/2006/main">
              <a:ext uri="{FF2B5EF4-FFF2-40B4-BE49-F238E27FC236}">
                <a16:creationId xmlns:a16="http://schemas.microsoft.com/office/drawing/2014/main" id="{5BB1D9A1-6C35-4AE3-BF84-80C3E99EFC23}"/>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4FE9656-81CE-4B47-BDD2-8B685B74B3F6}"/>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Stelle Version 1 aus der Sicherung in einem separaten Ordner wieder her und prüfe den Inhalt. Dokumentiere beide Speicherorte ohne sensible Pfade.</a:t>
            </a:r>
          </a:p>
        </p:txBody>
      </p:sp>
      <p:sp>
        <p:nvSpPr>
          <p:cNvPr id="9" name="">
            <a:extLst xmlns:a="http://schemas.openxmlformats.org/drawingml/2006/main">
              <a:ext uri="{FF2B5EF4-FFF2-40B4-BE49-F238E27FC236}">
                <a16:creationId xmlns:a16="http://schemas.microsoft.com/office/drawing/2014/main" id="{C80F9697-9910-4158-9FFF-BBD400162CB4}"/>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AA9AAF5C-43D3-48A1-85AF-943663B74FD5}"/>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beweist eine vorhandene Sicherung noch nicht ihre Nutzbarkeit?</a:t>
            </a:r>
          </a:p>
        </p:txBody>
      </p:sp>
    </p:spTree>
    <p:extLst>
      <p:ext uri="{BB962C8B-B14F-4D97-AF65-F5344CB8AC3E}">
        <p14:creationId xmlns:p14="http://schemas.microsoft.com/office/powerpoint/2010/main" val="393103175"/>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8529B28-28BB-4D96-987E-2C417E92300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5 · ZUERST ANSEHEN</a:t>
            </a:r>
          </a:p>
        </p:txBody>
      </p:sp>
      <p:sp>
        <p:nvSpPr>
          <p:cNvPr id="2" name="">
            <a:extLst xmlns:a="http://schemas.openxmlformats.org/drawingml/2006/main">
              <a:ext uri="{FF2B5EF4-FFF2-40B4-BE49-F238E27FC236}">
                <a16:creationId xmlns:a16="http://schemas.microsoft.com/office/drawing/2014/main" id="{A84E0A33-25DA-4C1A-AB07-E71513ABF2E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D51578E5-9B0B-462B-BC78-C5CD12AC2F6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5bbaaa4c6b7453a"/>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067911228"/>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1A63546-52AF-43A0-A418-2AF43C382DC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5 · GEMEINSAM NACHMACHEN</a:t>
            </a:r>
          </a:p>
        </p:txBody>
      </p:sp>
      <p:sp>
        <p:nvSpPr>
          <p:cNvPr id="2" name="">
            <a:extLst xmlns:a="http://schemas.openxmlformats.org/drawingml/2006/main">
              <a:ext uri="{FF2B5EF4-FFF2-40B4-BE49-F238E27FC236}">
                <a16:creationId xmlns:a16="http://schemas.microsoft.com/office/drawing/2014/main" id="{25C46C5A-F651-48DB-BB51-F3051EA9DF3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Laborprotokoll abschließen</a:t>
            </a:r>
          </a:p>
        </p:txBody>
      </p:sp>
      <p:sp>
        <p:nvSpPr>
          <p:cNvPr id="3" name="">
            <a:extLst xmlns:a="http://schemas.openxmlformats.org/drawingml/2006/main">
              <a:ext uri="{FF2B5EF4-FFF2-40B4-BE49-F238E27FC236}">
                <a16:creationId xmlns:a16="http://schemas.microsoft.com/office/drawing/2014/main" id="{7CB4DC8F-03D3-4694-8845-FBDF79557B9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ED51075B-F837-491F-9EC7-1DC8C27B5BB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57</a:t>
            </a:r>
          </a:p>
        </p:txBody>
      </p:sp>
      <p:sp>
        <p:nvSpPr>
          <p:cNvPr id="5" name="">
            <a:extLst xmlns:a="http://schemas.openxmlformats.org/drawingml/2006/main">
              <a:ext uri="{FF2B5EF4-FFF2-40B4-BE49-F238E27FC236}">
                <a16:creationId xmlns:a16="http://schemas.microsoft.com/office/drawing/2014/main" id="{BB68008E-ED3A-4726-9736-F6ACE1F0506A}"/>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8BA56E01-8F5E-449F-A1FD-D06E37FFE3AB}"/>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03_Sicherheitslabor.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60DCD460-67BD-4A96-AB04-91091F3E0E7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EDDABEB-4BCA-492E-9EB8-1E1CE85E8148}"/>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„Laborprotokoll abschließen“.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0A657B94-702B-4E84-A92E-ABAF8EB4C646}"/>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A7EDAAA-231E-49B1-B88F-9B7ABFF1586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„Verfahren und Test notieren“. Ergänze darunter eine Begründung aus der Materialkarte.</a:t>
            </a:r>
          </a:p>
        </p:txBody>
      </p:sp>
      <p:sp>
        <p:nvSpPr>
          <p:cNvPr id="11" name="">
            <a:extLst xmlns:a="http://schemas.openxmlformats.org/drawingml/2006/main">
              <a:ext uri="{FF2B5EF4-FFF2-40B4-BE49-F238E27FC236}">
                <a16:creationId xmlns:a16="http://schemas.microsoft.com/office/drawing/2014/main" id="{8E8F9A4F-0A22-483B-8AD2-9002D324214F}"/>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D8E853B-66A7-4F09-87A3-703DB4E4037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839E1571-DB0F-4301-BE66-2C7A7A4432CF}"/>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FA022745-BB54-4BED-A7DA-6AAEC57D5990}"/>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K4_Sicherheitslabor_Kennung; halte deinen eigenen Beitrag fest.</a:t>
            </a:r>
          </a:p>
        </p:txBody>
      </p:sp>
    </p:spTree>
    <p:extLst>
      <p:ext uri="{BB962C8B-B14F-4D97-AF65-F5344CB8AC3E}">
        <p14:creationId xmlns:p14="http://schemas.microsoft.com/office/powerpoint/2010/main" val="1825792647"/>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0D3AB4C-9947-4FD9-9A3E-6A00A296415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5 · 50 MINUTEN</a:t>
            </a:r>
          </a:p>
        </p:txBody>
      </p:sp>
      <p:sp>
        <p:nvSpPr>
          <p:cNvPr id="2" name="">
            <a:extLst xmlns:a="http://schemas.openxmlformats.org/drawingml/2006/main">
              <a:ext uri="{FF2B5EF4-FFF2-40B4-BE49-F238E27FC236}">
                <a16:creationId xmlns:a16="http://schemas.microsoft.com/office/drawing/2014/main" id="{4BA77439-068E-42ED-A2E6-A1CCC78D214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Laborprotokoll abschließen</a:t>
            </a:r>
          </a:p>
        </p:txBody>
      </p:sp>
      <p:sp>
        <p:nvSpPr>
          <p:cNvPr id="3" name="">
            <a:extLst xmlns:a="http://schemas.openxmlformats.org/drawingml/2006/main">
              <a:ext uri="{FF2B5EF4-FFF2-40B4-BE49-F238E27FC236}">
                <a16:creationId xmlns:a16="http://schemas.microsoft.com/office/drawing/2014/main" id="{66E0D36E-3580-4FE7-ABF5-B6B4CC9C4D1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EEBC4D0-2181-462E-968F-110C9A54384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58</a:t>
            </a:r>
          </a:p>
        </p:txBody>
      </p:sp>
      <p:sp>
        <p:nvSpPr>
          <p:cNvPr id="5" name="">
            <a:extLst xmlns:a="http://schemas.openxmlformats.org/drawingml/2006/main">
              <a:ext uri="{FF2B5EF4-FFF2-40B4-BE49-F238E27FC236}">
                <a16:creationId xmlns:a16="http://schemas.microsoft.com/office/drawing/2014/main" id="{C062256D-DFBF-4FC5-A033-D3F760099AA4}"/>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B00188FD-32F2-4536-A54B-2D938603D3DA}"/>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Fasse Schichtenmodell, Protokolle, Verschlüsselungs- und Wiederherstellungstest zusammen. Kennzeichne, was praktisch geprüft wurde.</a:t>
            </a:r>
          </a:p>
        </p:txBody>
      </p:sp>
      <p:sp>
        <p:nvSpPr>
          <p:cNvPr id="7" name="">
            <a:extLst xmlns:a="http://schemas.openxmlformats.org/drawingml/2006/main">
              <a:ext uri="{FF2B5EF4-FFF2-40B4-BE49-F238E27FC236}">
                <a16:creationId xmlns:a16="http://schemas.microsoft.com/office/drawing/2014/main" id="{FD903136-90E4-4E6F-A00D-749F4511C2E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AACADF6B-200F-4CB6-BF29-581E188581AC}"/>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Demonstriere einen Wiederherstellungsschritt und eine Entschlüsselung. Exportiere ein Protokoll ohne Schlüssel, Passwörter oder personenbezogene Daten.</a:t>
            </a:r>
          </a:p>
        </p:txBody>
      </p:sp>
      <p:sp>
        <p:nvSpPr>
          <p:cNvPr id="9" name="">
            <a:extLst xmlns:a="http://schemas.openxmlformats.org/drawingml/2006/main">
              <a:ext uri="{FF2B5EF4-FFF2-40B4-BE49-F238E27FC236}">
                <a16:creationId xmlns:a16="http://schemas.microsoft.com/office/drawing/2014/main" id="{AA81A876-BAA6-49A3-9FE1-067893685608}"/>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09D8BB0C-7160-494C-B681-6DB0AE5255E1}"/>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Prüfung hat dir die größte Sicherheit gegeben?</a:t>
            </a:r>
          </a:p>
        </p:txBody>
      </p:sp>
    </p:spTree>
    <p:extLst>
      <p:ext uri="{BB962C8B-B14F-4D97-AF65-F5344CB8AC3E}">
        <p14:creationId xmlns:p14="http://schemas.microsoft.com/office/powerpoint/2010/main" val="1479117078"/>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A48A7E4-3BBE-4148-B551-5852B3FE67F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ABSCHLUSS</a:t>
            </a:r>
          </a:p>
        </p:txBody>
      </p:sp>
      <p:sp>
        <p:nvSpPr>
          <p:cNvPr id="2" name="">
            <a:extLst xmlns:a="http://schemas.openxmlformats.org/drawingml/2006/main">
              <a:ext uri="{FF2B5EF4-FFF2-40B4-BE49-F238E27FC236}">
                <a16:creationId xmlns:a16="http://schemas.microsoft.com/office/drawing/2014/main" id="{4DB46B8D-84E3-432C-B459-A925EE57C40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05AED295-1A8B-4FC6-B8FB-4F55C5F26CC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5F3F0E89-5D60-4CA0-8E30-1F28471BCE3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59</a:t>
            </a:r>
          </a:p>
        </p:txBody>
      </p:sp>
      <p:sp>
        <p:nvSpPr>
          <p:cNvPr id="5" name="">
            <a:extLst xmlns:a="http://schemas.openxmlformats.org/drawingml/2006/main">
              <a:ext uri="{FF2B5EF4-FFF2-40B4-BE49-F238E27FC236}">
                <a16:creationId xmlns:a16="http://schemas.microsoft.com/office/drawing/2014/main" id="{0A9AD7BF-1DE4-4FA0-BD92-21BF1664E9D2}"/>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Systemskizze und verständliche Erklärung von DNS, IP, HTTPS und TCP.</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Beobachteter Ver- und Entschlüsselungstest ohne Preisgabe des Testpassworts.</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Wiederhergestellte Version 1 bei erhaltener Arbeitsversion 2.</a:t>
            </a:r>
          </a:p>
        </p:txBody>
      </p:sp>
      <p:sp>
        <p:nvSpPr>
          <p:cNvPr id="6" name="">
            <a:extLst xmlns:a="http://schemas.openxmlformats.org/drawingml/2006/main">
              <a:ext uri="{FF2B5EF4-FFF2-40B4-BE49-F238E27FC236}">
                <a16:creationId xmlns:a16="http://schemas.microsoft.com/office/drawing/2014/main" id="{EA0B2E78-77C5-48A2-89B4-34FC4C89290F}"/>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7BC87F4B-3417-4054-9D58-D7D997520C59}"/>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762449458"/>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A2D90BB-E1E5-448B-B3E1-0C88B1AE35E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DEIN ALLTAG</a:t>
            </a:r>
          </a:p>
        </p:txBody>
      </p:sp>
      <p:sp>
        <p:nvSpPr>
          <p:cNvPr id="2" name="">
            <a:extLst xmlns:a="http://schemas.openxmlformats.org/drawingml/2006/main">
              <a:ext uri="{FF2B5EF4-FFF2-40B4-BE49-F238E27FC236}">
                <a16:creationId xmlns:a16="http://schemas.microsoft.com/office/drawing/2014/main" id="{4C9187B5-2CCA-4A39-9307-EDD34896C3D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Eine Anwendung für den Alltag</a:t>
            </a:r>
          </a:p>
        </p:txBody>
      </p:sp>
      <p:sp>
        <p:nvSpPr>
          <p:cNvPr id="3" name="">
            <a:extLst xmlns:a="http://schemas.openxmlformats.org/drawingml/2006/main">
              <a:ext uri="{FF2B5EF4-FFF2-40B4-BE49-F238E27FC236}">
                <a16:creationId xmlns:a16="http://schemas.microsoft.com/office/drawing/2014/main" id="{4A3A7B3C-BD2B-40AA-A965-A262715F109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24DF7CEC-8A61-4A3D-99BE-35AA057C262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60</a:t>
            </a:r>
          </a:p>
        </p:txBody>
      </p:sp>
      <p:sp>
        <p:nvSpPr>
          <p:cNvPr id="5" name="">
            <a:extLst xmlns:a="http://schemas.openxmlformats.org/drawingml/2006/main">
              <a:ext uri="{FF2B5EF4-FFF2-40B4-BE49-F238E27FC236}">
                <a16:creationId xmlns:a16="http://schemas.microsoft.com/office/drawing/2014/main" id="{49A00AFC-5AB2-44D6-9DD7-6F70072DDC76}"/>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Für mehrere Gruppen müssen Stifte, Blätter und Karten gepackt werden. Statt immer neu zu zählen, entwickelt ihr eine kleine Anwendung. Sie prüft Eingaben, zeigt den Bedarf pro Gruppe und berechnet die Gesamtmenge. Wenn ihr falsche oder leere Eingaben ausprobiert, merkt ihr, ob euer Programm auch im Alltag verständlich reagiert.</a:t>
            </a:r>
          </a:p>
        </p:txBody>
      </p:sp>
      <p:sp>
        <p:nvSpPr>
          <p:cNvPr id="6" name="">
            <a:extLst xmlns:a="http://schemas.openxmlformats.org/drawingml/2006/main">
              <a:ext uri="{FF2B5EF4-FFF2-40B4-BE49-F238E27FC236}">
                <a16:creationId xmlns:a16="http://schemas.microsoft.com/office/drawing/2014/main" id="{B8FA7598-761A-4743-AFE6-2E830600BDB2}"/>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C8B07A75-BDCD-4C31-BB10-F04B22FCB863}"/>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Plant zwei Gruppen mit je 3 Stiften, 4 Blättern und 1 Karte. Schreibt alle sechs Gruppen-Material-Kombinationen auf. Welche Tätigkeit wiederholt sich für jede Gruppe und für jedes Material?</a:t>
            </a:r>
          </a:p>
        </p:txBody>
      </p:sp>
    </p:spTree>
    <p:extLst>
      <p:ext uri="{BB962C8B-B14F-4D97-AF65-F5344CB8AC3E}">
        <p14:creationId xmlns:p14="http://schemas.microsoft.com/office/powerpoint/2010/main" val="1342425418"/>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511D02F-01B6-4F68-A987-EFB2D1937A3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5 UNTERRICHTSEINHEITEN</a:t>
            </a:r>
          </a:p>
        </p:txBody>
      </p:sp>
      <p:sp>
        <p:nvSpPr>
          <p:cNvPr id="2" name="">
            <a:extLst xmlns:a="http://schemas.openxmlformats.org/drawingml/2006/main">
              <a:ext uri="{FF2B5EF4-FFF2-40B4-BE49-F238E27FC236}">
                <a16:creationId xmlns:a16="http://schemas.microsoft.com/office/drawing/2014/main" id="{BA2CA71E-1261-484A-9D6F-5EA9B0C5314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Eine Anwendung für den Alltag</a:t>
            </a:r>
          </a:p>
        </p:txBody>
      </p:sp>
      <p:sp>
        <p:nvSpPr>
          <p:cNvPr id="3" name="">
            <a:extLst xmlns:a="http://schemas.openxmlformats.org/drawingml/2006/main">
              <a:ext uri="{FF2B5EF4-FFF2-40B4-BE49-F238E27FC236}">
                <a16:creationId xmlns:a16="http://schemas.microsoft.com/office/drawing/2014/main" id="{8A9B81C7-E870-4864-B1B3-F1FB32E0F81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3C4E1AF7-87E2-43A2-BF7E-5899E1DCEDA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61</a:t>
            </a:r>
          </a:p>
        </p:txBody>
      </p:sp>
      <p:sp>
        <p:nvSpPr>
          <p:cNvPr id="5" name="">
            <a:extLst xmlns:a="http://schemas.openxmlformats.org/drawingml/2006/main">
              <a:ext uri="{FF2B5EF4-FFF2-40B4-BE49-F238E27FC236}">
                <a16:creationId xmlns:a16="http://schemas.microsoft.com/office/drawing/2014/main" id="{E8625E90-C5C9-49CA-9886-21D37B1F981B}"/>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245A30D3-2581-4A0D-9137-F775CF7350D6}"/>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Anforderungen in Ein- und Ausgaben sowie einen Ablaufplan übersetzen.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verschachtelte Schleifen und zusammengesetzte Bedingungen verwenden.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Anwendung systematisch testen und für andere verständlich erklären.</a:t>
            </a:r>
          </a:p>
        </p:txBody>
      </p:sp>
      <p:sp>
        <p:nvSpPr>
          <p:cNvPr id="7" name="">
            <a:extLst xmlns:a="http://schemas.openxmlformats.org/drawingml/2006/main">
              <a:ext uri="{FF2B5EF4-FFF2-40B4-BE49-F238E27FC236}">
                <a16:creationId xmlns:a16="http://schemas.microsoft.com/office/drawing/2014/main" id="{991E4179-FE5A-4E2F-BEB4-58B57DC98457}"/>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E241A65A-2FED-48D8-B75C-19EBE900367A}"/>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Eine ausführbare Programmdatei oder ein Projektpaket mit integrierter Anleitung und Dokumentation.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35d8c9c2d4d442d"/>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FEC9F2FA-19F8-48BF-AECE-FC74DD105B3E}"/>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795844259"/>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6D63759-CD40-4A6B-87F3-851DBCF5657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VORBEREITUNG</a:t>
            </a:r>
          </a:p>
        </p:txBody>
      </p:sp>
      <p:sp>
        <p:nvSpPr>
          <p:cNvPr id="2" name="">
            <a:extLst xmlns:a="http://schemas.openxmlformats.org/drawingml/2006/main">
              <a:ext uri="{FF2B5EF4-FFF2-40B4-BE49-F238E27FC236}">
                <a16:creationId xmlns:a16="http://schemas.microsoft.com/office/drawing/2014/main" id="{B23ED7D7-74B9-4534-8FF7-0697F580966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388E5B90-2A19-422A-83E9-AA01C6308AA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F37F6EA5-2FEC-44AE-9AF1-9585E32AB9F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62</a:t>
            </a:r>
          </a:p>
        </p:txBody>
      </p:sp>
      <p:sp>
        <p:nvSpPr>
          <p:cNvPr id="5" name="">
            <a:extLst xmlns:a="http://schemas.openxmlformats.org/drawingml/2006/main">
              <a:ext uri="{FF2B5EF4-FFF2-40B4-BE49-F238E27FC236}">
                <a16:creationId xmlns:a16="http://schemas.microsoft.com/office/drawing/2014/main" id="{4B370068-B186-4C65-A713-AE567B1030B5}"/>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Scratch. Ablage und Abgabe: OneDrive. Scratch: vorbereitete Desktop-App oder schulisch freigegebener Webeditor ohne Anmeldung. </a:t>
            </a:r>
          </a:p>
        </p:txBody>
      </p:sp>
      <p:sp>
        <p:nvSpPr>
          <p:cNvPr id="6" name="">
            <a:extLst xmlns:a="http://schemas.openxmlformats.org/drawingml/2006/main">
              <a:ext uri="{FF2B5EF4-FFF2-40B4-BE49-F238E27FC236}">
                <a16:creationId xmlns:a16="http://schemas.microsoft.com/office/drawing/2014/main" id="{2E14E2F0-0DCA-45C6-A032-3FFDC6A43FBE}"/>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Auftrag: Plane Materialpakete für mehrere Gruppen. Eingaben: Anzahl Gruppen und Stückzahl je Material. Materialien: Stift, Blatt, Karte. Das Programm soll für jede Gruppe jedes Material ausgeben und die Gesamtsummen berechnen. Gruppenanzahl muss ganzzahlig zwischen 1 und 10 liegen; Stückzahlen zwischen 0 und 20. Keine Namen erfassen. Pflicht: äußere Schleife über Gruppen, innere über Materialien, zusammengesetzte Bedingung, verständliche Fehlermeldung.</a:t>
            </a:r>
          </a:p>
        </p:txBody>
      </p:sp>
    </p:spTree>
    <p:extLst>
      <p:ext uri="{BB962C8B-B14F-4D97-AF65-F5344CB8AC3E}">
        <p14:creationId xmlns:p14="http://schemas.microsoft.com/office/powerpoint/2010/main" val="211811559"/>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D49C0FB-0F42-4AA7-9E4C-23B688E396E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1 · ZUERST ANSEHEN</a:t>
            </a:r>
          </a:p>
        </p:txBody>
      </p:sp>
      <p:sp>
        <p:nvSpPr>
          <p:cNvPr id="2" name="">
            <a:extLst xmlns:a="http://schemas.openxmlformats.org/drawingml/2006/main">
              <a:ext uri="{FF2B5EF4-FFF2-40B4-BE49-F238E27FC236}">
                <a16:creationId xmlns:a16="http://schemas.microsoft.com/office/drawing/2014/main" id="{9C069958-B3D5-4BD2-A085-2F0455C647A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41DDDBCB-6C6F-4762-8CCB-7E3A4B757D1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63</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e8fc8f3383d431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269232080"/>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730B5BA-33B3-4B7D-A1D4-30BBBF470D6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1 · GEMEINSAM NACHMACHEN</a:t>
            </a:r>
          </a:p>
        </p:txBody>
      </p:sp>
      <p:sp>
        <p:nvSpPr>
          <p:cNvPr id="2" name="">
            <a:extLst xmlns:a="http://schemas.openxmlformats.org/drawingml/2006/main">
              <a:ext uri="{FF2B5EF4-FFF2-40B4-BE49-F238E27FC236}">
                <a16:creationId xmlns:a16="http://schemas.microsoft.com/office/drawing/2014/main" id="{CD3B7AB2-B0DD-42EA-A1F1-D1F8F530DB4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Anforderungen planen</a:t>
            </a:r>
          </a:p>
        </p:txBody>
      </p:sp>
      <p:sp>
        <p:nvSpPr>
          <p:cNvPr id="3" name="">
            <a:extLst xmlns:a="http://schemas.openxmlformats.org/drawingml/2006/main">
              <a:ext uri="{FF2B5EF4-FFF2-40B4-BE49-F238E27FC236}">
                <a16:creationId xmlns:a16="http://schemas.microsoft.com/office/drawing/2014/main" id="{5A8F86EC-1827-4251-99C6-43B4EBB7AEA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0D2CADEC-5040-41BE-B11D-89948E9953F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64</a:t>
            </a:r>
          </a:p>
        </p:txBody>
      </p:sp>
      <p:sp>
        <p:nvSpPr>
          <p:cNvPr id="5" name="">
            <a:extLst xmlns:a="http://schemas.openxmlformats.org/drawingml/2006/main">
              <a:ext uri="{FF2B5EF4-FFF2-40B4-BE49-F238E27FC236}">
                <a16:creationId xmlns:a16="http://schemas.microsoft.com/office/drawing/2014/main" id="{986D1A17-8F68-489A-A7A6-C6D7CCF7FA7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2ECDF162-CD15-4440-9062-29E1357F9E58}"/>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in OneDrive eine Word-Planungsdatei K4_Materialplaner_Kennung_Plan. Lies den Auftrag auf der Materialkarte.</a:t>
            </a:r>
          </a:p>
        </p:txBody>
      </p:sp>
      <p:sp>
        <p:nvSpPr>
          <p:cNvPr id="7" name="">
            <a:extLst xmlns:a="http://schemas.openxmlformats.org/drawingml/2006/main">
              <a:ext uri="{FF2B5EF4-FFF2-40B4-BE49-F238E27FC236}">
                <a16:creationId xmlns:a16="http://schemas.microsoft.com/office/drawing/2014/main" id="{505C1FF1-D0BA-4DA8-AB41-9DB348253138}"/>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84A1E6D-F56A-45AD-A4C5-30B05955CB87}"/>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Überschriften Eingaben, Verarbeitung und Ausgaben. Ordne die Bestandteile des Auftrags zu.</a:t>
            </a:r>
          </a:p>
        </p:txBody>
      </p:sp>
      <p:sp>
        <p:nvSpPr>
          <p:cNvPr id="9" name="">
            <a:extLst xmlns:a="http://schemas.openxmlformats.org/drawingml/2006/main">
              <a:ext uri="{FF2B5EF4-FFF2-40B4-BE49-F238E27FC236}">
                <a16:creationId xmlns:a16="http://schemas.microsoft.com/office/drawing/2014/main" id="{B781F9A7-0446-4C4A-A3EC-2C2532A948B5}"/>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09EDBAC-81B7-4A5A-8BC9-AF23741FBCC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Einfügen &gt; Formen. Zeichne für jeden Teilschritt ein Rechteck und verbinde die Schritte mit Pfeilen.</a:t>
            </a:r>
          </a:p>
        </p:txBody>
      </p:sp>
      <p:sp>
        <p:nvSpPr>
          <p:cNvPr id="11" name="">
            <a:extLst xmlns:a="http://schemas.openxmlformats.org/drawingml/2006/main">
              <a:ext uri="{FF2B5EF4-FFF2-40B4-BE49-F238E27FC236}">
                <a16:creationId xmlns:a16="http://schemas.microsoft.com/office/drawing/2014/main" id="{5EA774B7-5C27-47B9-9002-EC402BB1E343}"/>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4B59E140-3570-444D-978F-788FFA3D5B4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eine erste Blockfolge in Alltagssprache dazu. Markiere Wiederholungen und Bedingungen; eine andere Person führt sie gedanklich aus.</a:t>
            </a:r>
          </a:p>
        </p:txBody>
      </p:sp>
      <p:sp>
        <p:nvSpPr>
          <p:cNvPr id="13" name="">
            <a:extLst xmlns:a="http://schemas.openxmlformats.org/drawingml/2006/main">
              <a:ext uri="{FF2B5EF4-FFF2-40B4-BE49-F238E27FC236}">
                <a16:creationId xmlns:a16="http://schemas.microsoft.com/office/drawing/2014/main" id="{7CF7D8BA-2937-4884-92AE-32DE8F33BFE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5E092279-33F7-4BEA-9358-EE8387CD1C88}"/>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Vergleiche den Plan mit den Aufgaben A und B. Speichere die Planung in OneDrive; im nächsten Blatt setzt du sie in Scratch um.</a:t>
            </a:r>
          </a:p>
        </p:txBody>
      </p:sp>
    </p:spTree>
    <p:extLst>
      <p:ext uri="{BB962C8B-B14F-4D97-AF65-F5344CB8AC3E}">
        <p14:creationId xmlns:p14="http://schemas.microsoft.com/office/powerpoint/2010/main" val="1313220626"/>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79CE2AE-726D-4626-80F8-E60544524A5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1 · 50 MINUTEN</a:t>
            </a:r>
          </a:p>
        </p:txBody>
      </p:sp>
      <p:sp>
        <p:nvSpPr>
          <p:cNvPr id="2" name="">
            <a:extLst xmlns:a="http://schemas.openxmlformats.org/drawingml/2006/main">
              <a:ext uri="{FF2B5EF4-FFF2-40B4-BE49-F238E27FC236}">
                <a16:creationId xmlns:a16="http://schemas.microsoft.com/office/drawing/2014/main" id="{BB722200-B694-4426-8221-6578B6B211F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Anforderungen planen</a:t>
            </a:r>
          </a:p>
        </p:txBody>
      </p:sp>
      <p:sp>
        <p:nvSpPr>
          <p:cNvPr id="3" name="">
            <a:extLst xmlns:a="http://schemas.openxmlformats.org/drawingml/2006/main">
              <a:ext uri="{FF2B5EF4-FFF2-40B4-BE49-F238E27FC236}">
                <a16:creationId xmlns:a16="http://schemas.microsoft.com/office/drawing/2014/main" id="{3125F29B-86A5-48FF-8FA6-3E3E3E9B235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BD6CC318-070C-4EF1-8E9E-D97655689E5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65</a:t>
            </a:r>
          </a:p>
        </p:txBody>
      </p:sp>
      <p:sp>
        <p:nvSpPr>
          <p:cNvPr id="5" name="">
            <a:extLst xmlns:a="http://schemas.openxmlformats.org/drawingml/2006/main">
              <a:ext uri="{FF2B5EF4-FFF2-40B4-BE49-F238E27FC236}">
                <a16:creationId xmlns:a16="http://schemas.microsoft.com/office/drawing/2014/main" id="{9D4B2086-7CD3-495E-AE51-49F1FB31FB5B}"/>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A91D9EBC-48D7-4680-A767-3ABAFAB5AA8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Definiert Ein- und Ausgaben, drei Mindestfunktionen und Rollen im Team. Erstellt einen Zeitplan für die fünf Einheiten.</a:t>
            </a:r>
          </a:p>
        </p:txBody>
      </p:sp>
      <p:sp>
        <p:nvSpPr>
          <p:cNvPr id="7" name="">
            <a:extLst xmlns:a="http://schemas.openxmlformats.org/drawingml/2006/main">
              <a:ext uri="{FF2B5EF4-FFF2-40B4-BE49-F238E27FC236}">
                <a16:creationId xmlns:a16="http://schemas.microsoft.com/office/drawing/2014/main" id="{5E21E401-5EE3-458C-B8C4-6146F1A8A524}"/>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FCF5CA55-653D-464C-A30D-A66EDCAA2DB4}"/>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Schreibt Pseudocode mit äußerer Gruppenschleife und innerer Materialschleife. Markiert die zusammengesetzte Gültigkeitsbedingung.</a:t>
            </a:r>
          </a:p>
        </p:txBody>
      </p:sp>
      <p:sp>
        <p:nvSpPr>
          <p:cNvPr id="9" name="">
            <a:extLst xmlns:a="http://schemas.openxmlformats.org/drawingml/2006/main">
              <a:ext uri="{FF2B5EF4-FFF2-40B4-BE49-F238E27FC236}">
                <a16:creationId xmlns:a16="http://schemas.microsoft.com/office/drawing/2014/main" id="{4A62221F-7179-46E9-9E83-53E9A2B38C3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E145A476-DDF7-4570-9A6D-9FE533225EFE}"/>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sind zwei verschachtelte Schleifen hier sinnvoll?</a:t>
            </a:r>
          </a:p>
        </p:txBody>
      </p:sp>
    </p:spTree>
    <p:extLst>
      <p:ext uri="{BB962C8B-B14F-4D97-AF65-F5344CB8AC3E}">
        <p14:creationId xmlns:p14="http://schemas.microsoft.com/office/powerpoint/2010/main" val="1076613771"/>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61D3F4D-E241-4850-B766-630C2BE5687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2 · ZUERST ANSEHEN</a:t>
            </a:r>
          </a:p>
        </p:txBody>
      </p:sp>
      <p:sp>
        <p:nvSpPr>
          <p:cNvPr id="2" name="">
            <a:extLst xmlns:a="http://schemas.openxmlformats.org/drawingml/2006/main">
              <a:ext uri="{FF2B5EF4-FFF2-40B4-BE49-F238E27FC236}">
                <a16:creationId xmlns:a16="http://schemas.microsoft.com/office/drawing/2014/main" id="{34CC8A53-6391-4B26-B0E2-4806239B6D9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D66DE7FC-46D2-4D9B-8913-3B7A3EC9C57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719017c5922424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74442247"/>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BB4D5B3-E209-463B-B326-FABF3796238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2 · GEMEINSAM NACHMACHEN</a:t>
            </a:r>
          </a:p>
        </p:txBody>
      </p:sp>
      <p:sp>
        <p:nvSpPr>
          <p:cNvPr id="2" name="">
            <a:extLst xmlns:a="http://schemas.openxmlformats.org/drawingml/2006/main">
              <a:ext uri="{FF2B5EF4-FFF2-40B4-BE49-F238E27FC236}">
                <a16:creationId xmlns:a16="http://schemas.microsoft.com/office/drawing/2014/main" id="{18923FD8-E8A0-4577-93A6-90A57D10E81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Ersten Ablauf programmieren</a:t>
            </a:r>
          </a:p>
        </p:txBody>
      </p:sp>
      <p:sp>
        <p:nvSpPr>
          <p:cNvPr id="3" name="">
            <a:extLst xmlns:a="http://schemas.openxmlformats.org/drawingml/2006/main">
              <a:ext uri="{FF2B5EF4-FFF2-40B4-BE49-F238E27FC236}">
                <a16:creationId xmlns:a16="http://schemas.microsoft.com/office/drawing/2014/main" id="{9D21DD62-9308-42EE-89DD-25CB5B03905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F3A56784-9214-4605-8F11-BDCEC98014E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67</a:t>
            </a:r>
          </a:p>
        </p:txBody>
      </p:sp>
      <p:sp>
        <p:nvSpPr>
          <p:cNvPr id="5" name="">
            <a:extLst xmlns:a="http://schemas.openxmlformats.org/drawingml/2006/main">
              <a:ext uri="{FF2B5EF4-FFF2-40B4-BE49-F238E27FC236}">
                <a16:creationId xmlns:a16="http://schemas.microsoft.com/office/drawing/2014/main" id="{B18B5F5A-D265-43B3-AC66-4816B7E481D8}"/>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D04528B6-282D-49EA-B407-A18FF392E15A}"/>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Scratch und wähle die benötigte Figur rechts unter der Bühne.</a:t>
            </a:r>
          </a:p>
        </p:txBody>
      </p:sp>
      <p:sp>
        <p:nvSpPr>
          <p:cNvPr id="7" name="">
            <a:extLst xmlns:a="http://schemas.openxmlformats.org/drawingml/2006/main">
              <a:ext uri="{FF2B5EF4-FFF2-40B4-BE49-F238E27FC236}">
                <a16:creationId xmlns:a16="http://schemas.microsoft.com/office/drawing/2014/main" id="{61DFA3AE-8AA5-4DE3-9074-94F5CFA74E67}"/>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EBD8371-1D26-4F85-B4E2-DD9FB6A834CD}"/>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Lege unter Variablen die im Blockplan genannten Variablen oder Listen an. Variablen speichern einen Wert; Listen mehrere Einträge.</a:t>
            </a:r>
          </a:p>
        </p:txBody>
      </p:sp>
      <p:sp>
        <p:nvSpPr>
          <p:cNvPr id="9" name="">
            <a:extLst xmlns:a="http://schemas.openxmlformats.org/drawingml/2006/main">
              <a:ext uri="{FF2B5EF4-FFF2-40B4-BE49-F238E27FC236}">
                <a16:creationId xmlns:a16="http://schemas.microsoft.com/office/drawing/2014/main" id="{5DFD62FC-100C-4DBE-8268-B2F7A9ABD735}"/>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308E9BFC-3477-46A1-BA3A-F238BAD5B68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Ziehe Ereignis-, Steuerungs-, Fühlen- und Operatorblöcke aus den gleichnamigen Kategorien in den Codebereich. Baue den Blockplan schrittweise nach.</a:t>
            </a:r>
          </a:p>
        </p:txBody>
      </p:sp>
      <p:sp>
        <p:nvSpPr>
          <p:cNvPr id="11" name="">
            <a:extLst xmlns:a="http://schemas.openxmlformats.org/drawingml/2006/main">
              <a:ext uri="{FF2B5EF4-FFF2-40B4-BE49-F238E27FC236}">
                <a16:creationId xmlns:a16="http://schemas.microsoft.com/office/drawing/2014/main" id="{935EB9BC-EA8C-434A-8851-D1871EE35510}"/>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8A62ADF-B4CA-4F72-B374-3738916D14E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nach jedem Teil mit der grünen Flagge. Beobachte Bühne, Variablen und Listen; vergleiche mit dem genannten Test.</a:t>
            </a:r>
          </a:p>
        </p:txBody>
      </p:sp>
      <p:sp>
        <p:nvSpPr>
          <p:cNvPr id="13" name="">
            <a:extLst xmlns:a="http://schemas.openxmlformats.org/drawingml/2006/main">
              <a:ext uri="{FF2B5EF4-FFF2-40B4-BE49-F238E27FC236}">
                <a16:creationId xmlns:a16="http://schemas.microsoft.com/office/drawing/2014/main" id="{9BEBC80D-1790-4F43-8B93-F76B06E2217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0A1C227-EA09-41F0-8EBF-92267D387CD2}"/>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die .sb3-Datei lokal und lade sie in OneDrive hoch. Nach erneutem Laden muss derselbe Test funktionieren.</a:t>
            </a:r>
          </a:p>
        </p:txBody>
      </p:sp>
    </p:spTree>
    <p:extLst>
      <p:ext uri="{BB962C8B-B14F-4D97-AF65-F5344CB8AC3E}">
        <p14:creationId xmlns:p14="http://schemas.microsoft.com/office/powerpoint/2010/main" val="671003355"/>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D178525-FAA9-4A0C-91BC-BF03992AB59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2 · SCRATCH-BLOCKPLAN</a:t>
            </a:r>
          </a:p>
        </p:txBody>
      </p:sp>
      <p:sp>
        <p:nvSpPr>
          <p:cNvPr id="2" name="">
            <a:extLst xmlns:a="http://schemas.openxmlformats.org/drawingml/2006/main">
              <a:ext uri="{FF2B5EF4-FFF2-40B4-BE49-F238E27FC236}">
                <a16:creationId xmlns:a16="http://schemas.microsoft.com/office/drawing/2014/main" id="{289B9A2C-C390-483B-A8EE-6B925FAEDA3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Diese Blöcke verbindest du</a:t>
            </a:r>
          </a:p>
        </p:txBody>
      </p:sp>
      <p:sp>
        <p:nvSpPr>
          <p:cNvPr id="3" name="">
            <a:extLst xmlns:a="http://schemas.openxmlformats.org/drawingml/2006/main">
              <a:ext uri="{FF2B5EF4-FFF2-40B4-BE49-F238E27FC236}">
                <a16:creationId xmlns:a16="http://schemas.microsoft.com/office/drawing/2014/main" id="{BBCD4969-4724-4594-9CBD-7B7947BA9C5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81F61D38-E626-4E5B-A789-F40BBCFB9F5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68</a:t>
            </a:r>
          </a:p>
        </p:txBody>
      </p:sp>
      <p:sp>
        <p:nvSpPr>
          <p:cNvPr id="5" name="">
            <a:extLst xmlns:a="http://schemas.openxmlformats.org/drawingml/2006/main">
              <a:ext uri="{FF2B5EF4-FFF2-40B4-BE49-F238E27FC236}">
                <a16:creationId xmlns:a16="http://schemas.microsoft.com/office/drawing/2014/main" id="{CECFA33D-8AE5-4865-BEC3-42E769178F8B}"/>
              </a:ext>
            </a:extLst>
          </p:cNvPr>
          <p:cNvSpPr>
            <a:spLocks xmlns:a="http://schemas.openxmlformats.org/drawingml/2006/main" noGrp="1"/>
          </p:cNvSpPr>
          <p:nvPr/>
        </p:nvSpPr>
        <p:spPr>
          <a:xfrm xmlns:a="http://schemas.openxmlformats.org/drawingml/2006/main">
            <a:off x="609600" y="20193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1</a:t>
            </a:r>
          </a:p>
        </p:txBody>
      </p:sp>
      <p:sp>
        <p:nvSpPr>
          <p:cNvPr id="6" name="">
            <a:extLst xmlns:a="http://schemas.openxmlformats.org/drawingml/2006/main">
              <a:ext uri="{FF2B5EF4-FFF2-40B4-BE49-F238E27FC236}">
                <a16:creationId xmlns:a16="http://schemas.microsoft.com/office/drawing/2014/main" id="{42D3ABE6-F8DB-440A-B6FA-F24A79DC2617}"/>
              </a:ext>
            </a:extLst>
          </p:cNvPr>
          <p:cNvSpPr>
            <a:spLocks xmlns:a="http://schemas.openxmlformats.org/drawingml/2006/main" noGrp="1"/>
          </p:cNvSpPr>
          <p:nvPr/>
        </p:nvSpPr>
        <p:spPr>
          <a:xfrm xmlns:a="http://schemas.openxmlformats.org/drawingml/2006/main">
            <a:off x="609600" y="256222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Lege Liste Materialien mit Stift, Blatt, Karte an. Lege Liste Ausgabe und Variablen Gruppe, Materialindex an.</a:t>
            </a:r>
          </a:p>
        </p:txBody>
      </p:sp>
      <p:sp>
        <p:nvSpPr>
          <p:cNvPr id="7" name="">
            <a:extLst xmlns:a="http://schemas.openxmlformats.org/drawingml/2006/main">
              <a:ext uri="{FF2B5EF4-FFF2-40B4-BE49-F238E27FC236}">
                <a16:creationId xmlns:a16="http://schemas.microsoft.com/office/drawing/2014/main" id="{98884A56-839C-4BC7-8C14-C9F03E314596}"/>
              </a:ext>
            </a:extLst>
          </p:cNvPr>
          <p:cNvSpPr>
            <a:spLocks xmlns:a="http://schemas.openxmlformats.org/drawingml/2006/main" noGrp="1"/>
          </p:cNvSpPr>
          <p:nvPr/>
        </p:nvSpPr>
        <p:spPr>
          <a:xfrm xmlns:a="http://schemas.openxmlformats.org/drawingml/2006/main">
            <a:off x="609600" y="409575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2</a:t>
            </a:r>
          </a:p>
        </p:txBody>
      </p:sp>
      <p:sp>
        <p:nvSpPr>
          <p:cNvPr id="8" name="">
            <a:extLst xmlns:a="http://schemas.openxmlformats.org/drawingml/2006/main">
              <a:ext uri="{FF2B5EF4-FFF2-40B4-BE49-F238E27FC236}">
                <a16:creationId xmlns:a16="http://schemas.microsoft.com/office/drawing/2014/main" id="{B6A82BAA-730A-4148-92E7-29F65E86AB8F}"/>
              </a:ext>
            </a:extLst>
          </p:cNvPr>
          <p:cNvSpPr>
            <a:spLocks xmlns:a="http://schemas.openxmlformats.org/drawingml/2006/main" noGrp="1"/>
          </p:cNvSpPr>
          <p:nvPr/>
        </p:nvSpPr>
        <p:spPr>
          <a:xfrm xmlns:a="http://schemas.openxmlformats.org/drawingml/2006/main">
            <a:off x="609600" y="463867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Bei grüner Flagge: lösche alles aus Ausgabe; setze Gruppe auf 1.</a:t>
            </a:r>
          </a:p>
        </p:txBody>
      </p:sp>
    </p:spTree>
    <p:extLst>
      <p:ext uri="{BB962C8B-B14F-4D97-AF65-F5344CB8AC3E}">
        <p14:creationId xmlns:p14="http://schemas.microsoft.com/office/powerpoint/2010/main" val="153946185"/>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7D1F6A7-0E63-44CC-91B4-0333097E1CA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2 · SCRATCH-BLOCKPLAN</a:t>
            </a:r>
          </a:p>
        </p:txBody>
      </p:sp>
      <p:sp>
        <p:nvSpPr>
          <p:cNvPr id="2" name="">
            <a:extLst xmlns:a="http://schemas.openxmlformats.org/drawingml/2006/main">
              <a:ext uri="{FF2B5EF4-FFF2-40B4-BE49-F238E27FC236}">
                <a16:creationId xmlns:a16="http://schemas.microsoft.com/office/drawing/2014/main" id="{AFCC714F-8EA8-455B-B83D-E0DAF25F7C6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Diese Blöcke verbindest du</a:t>
            </a:r>
          </a:p>
        </p:txBody>
      </p:sp>
      <p:sp>
        <p:nvSpPr>
          <p:cNvPr id="3" name="">
            <a:extLst xmlns:a="http://schemas.openxmlformats.org/drawingml/2006/main">
              <a:ext uri="{FF2B5EF4-FFF2-40B4-BE49-F238E27FC236}">
                <a16:creationId xmlns:a16="http://schemas.microsoft.com/office/drawing/2014/main" id="{1070BC98-1858-4EC5-BB49-64AFF2E3368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106CE35-668E-4887-AC9C-9F5E73C60FC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69</a:t>
            </a:r>
          </a:p>
        </p:txBody>
      </p:sp>
      <p:sp>
        <p:nvSpPr>
          <p:cNvPr id="5" name="">
            <a:extLst xmlns:a="http://schemas.openxmlformats.org/drawingml/2006/main">
              <a:ext uri="{FF2B5EF4-FFF2-40B4-BE49-F238E27FC236}">
                <a16:creationId xmlns:a16="http://schemas.microsoft.com/office/drawing/2014/main" id="{E8741424-7461-4FBA-B10E-58812B3BDFB6}"/>
              </a:ext>
            </a:extLst>
          </p:cNvPr>
          <p:cNvSpPr>
            <a:spLocks xmlns:a="http://schemas.openxmlformats.org/drawingml/2006/main" noGrp="1"/>
          </p:cNvSpPr>
          <p:nvPr/>
        </p:nvSpPr>
        <p:spPr>
          <a:xfrm xmlns:a="http://schemas.openxmlformats.org/drawingml/2006/main">
            <a:off x="609600" y="20193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3</a:t>
            </a:r>
          </a:p>
        </p:txBody>
      </p:sp>
      <p:sp>
        <p:nvSpPr>
          <p:cNvPr id="6" name="">
            <a:extLst xmlns:a="http://schemas.openxmlformats.org/drawingml/2006/main">
              <a:ext uri="{FF2B5EF4-FFF2-40B4-BE49-F238E27FC236}">
                <a16:creationId xmlns:a16="http://schemas.microsoft.com/office/drawing/2014/main" id="{1F02E763-9166-4A20-BCFB-5516CEABB4AF}"/>
              </a:ext>
            </a:extLst>
          </p:cNvPr>
          <p:cNvSpPr>
            <a:spLocks xmlns:a="http://schemas.openxmlformats.org/drawingml/2006/main" noGrp="1"/>
          </p:cNvSpPr>
          <p:nvPr/>
        </p:nvSpPr>
        <p:spPr>
          <a:xfrm xmlns:a="http://schemas.openxmlformats.org/drawingml/2006/main">
            <a:off x="609600" y="256222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Wiederhole 2-mal: setze Materialindex auf 1; wiederhole 3-mal: füge verbinde Gruppe mit Element(Materialindex, Materialien) zu Ausgabe hinzu; ändere Materialindex um 1.</a:t>
            </a:r>
          </a:p>
        </p:txBody>
      </p:sp>
      <p:sp>
        <p:nvSpPr>
          <p:cNvPr id="7" name="">
            <a:extLst xmlns:a="http://schemas.openxmlformats.org/drawingml/2006/main">
              <a:ext uri="{FF2B5EF4-FFF2-40B4-BE49-F238E27FC236}">
                <a16:creationId xmlns:a16="http://schemas.microsoft.com/office/drawing/2014/main" id="{C85A4FB0-EF41-4F88-8ECE-30A5048B26E4}"/>
              </a:ext>
            </a:extLst>
          </p:cNvPr>
          <p:cNvSpPr>
            <a:spLocks xmlns:a="http://schemas.openxmlformats.org/drawingml/2006/main" noGrp="1"/>
          </p:cNvSpPr>
          <p:nvPr/>
        </p:nvSpPr>
        <p:spPr>
          <a:xfrm xmlns:a="http://schemas.openxmlformats.org/drawingml/2006/main">
            <a:off x="609600" y="409575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4</a:t>
            </a:r>
          </a:p>
        </p:txBody>
      </p:sp>
      <p:sp>
        <p:nvSpPr>
          <p:cNvPr id="8" name="">
            <a:extLst xmlns:a="http://schemas.openxmlformats.org/drawingml/2006/main">
              <a:ext uri="{FF2B5EF4-FFF2-40B4-BE49-F238E27FC236}">
                <a16:creationId xmlns:a16="http://schemas.microsoft.com/office/drawing/2014/main" id="{AFD9FD3D-E977-4905-9425-95C42DD96452}"/>
              </a:ext>
            </a:extLst>
          </p:cNvPr>
          <p:cNvSpPr>
            <a:spLocks xmlns:a="http://schemas.openxmlformats.org/drawingml/2006/main" noGrp="1"/>
          </p:cNvSpPr>
          <p:nvPr/>
        </p:nvSpPr>
        <p:spPr>
          <a:xfrm xmlns:a="http://schemas.openxmlformats.org/drawingml/2006/main">
            <a:off x="609600" y="463867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Nach der inneren Schleife: ändere Gruppe um 1. In Ausgabe stehen genau 6 Kombinationen.</a:t>
            </a:r>
          </a:p>
        </p:txBody>
      </p:sp>
    </p:spTree>
    <p:extLst>
      <p:ext uri="{BB962C8B-B14F-4D97-AF65-F5344CB8AC3E}">
        <p14:creationId xmlns:p14="http://schemas.microsoft.com/office/powerpoint/2010/main" val="1964653494"/>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1CED534-5643-4626-92A6-CE32D2134DD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2 · 50 MINUTEN</a:t>
            </a:r>
          </a:p>
        </p:txBody>
      </p:sp>
      <p:sp>
        <p:nvSpPr>
          <p:cNvPr id="2" name="">
            <a:extLst xmlns:a="http://schemas.openxmlformats.org/drawingml/2006/main">
              <a:ext uri="{FF2B5EF4-FFF2-40B4-BE49-F238E27FC236}">
                <a16:creationId xmlns:a16="http://schemas.microsoft.com/office/drawing/2014/main" id="{7D932E89-6820-4BF5-85D0-6F8A341183F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Ersten Ablauf programmieren</a:t>
            </a:r>
          </a:p>
        </p:txBody>
      </p:sp>
      <p:sp>
        <p:nvSpPr>
          <p:cNvPr id="3" name="">
            <a:extLst xmlns:a="http://schemas.openxmlformats.org/drawingml/2006/main">
              <a:ext uri="{FF2B5EF4-FFF2-40B4-BE49-F238E27FC236}">
                <a16:creationId xmlns:a16="http://schemas.microsoft.com/office/drawing/2014/main" id="{1FD89563-B179-4ACB-B980-6249DE7667D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0BB5561F-39E5-43DD-B344-D31AF20B882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70</a:t>
            </a:r>
          </a:p>
        </p:txBody>
      </p:sp>
      <p:sp>
        <p:nvSpPr>
          <p:cNvPr id="5" name="">
            <a:extLst xmlns:a="http://schemas.openxmlformats.org/drawingml/2006/main">
              <a:ext uri="{FF2B5EF4-FFF2-40B4-BE49-F238E27FC236}">
                <a16:creationId xmlns:a16="http://schemas.microsoft.com/office/drawing/2014/main" id="{B4340297-1679-450E-8F76-0217B35583E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2DE966A4-4478-421C-ACB7-55F30938293F}"/>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Programmiert zunächst zwei Gruppen und die drei Materialien mit festen Testwerten.</a:t>
            </a:r>
          </a:p>
        </p:txBody>
      </p:sp>
      <p:sp>
        <p:nvSpPr>
          <p:cNvPr id="7" name="">
            <a:extLst xmlns:a="http://schemas.openxmlformats.org/drawingml/2006/main">
              <a:ext uri="{FF2B5EF4-FFF2-40B4-BE49-F238E27FC236}">
                <a16:creationId xmlns:a16="http://schemas.microsoft.com/office/drawing/2014/main" id="{78C0F609-E675-4E0E-B156-13E79CF2A6C9}"/>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97AA4A1A-1486-4322-9877-EEBA9546BF2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Prüft, ob sechs Gruppen-Material-Kombinationen ausgegeben werden. Ergänzt verständliche Bezeichnungen.</a:t>
            </a:r>
          </a:p>
        </p:txBody>
      </p:sp>
      <p:sp>
        <p:nvSpPr>
          <p:cNvPr id="9" name="">
            <a:extLst xmlns:a="http://schemas.openxmlformats.org/drawingml/2006/main">
              <a:ext uri="{FF2B5EF4-FFF2-40B4-BE49-F238E27FC236}">
                <a16:creationId xmlns:a16="http://schemas.microsoft.com/office/drawing/2014/main" id="{CDE0A537-9E81-46E9-A884-B9A1F248CA22}"/>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546DF190-4DF5-4D0A-8095-AD512BEF0371}"/>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Welcher Fehler entsteht, wenn eine Schleife an der falschen Stelle steht?</a:t>
            </a:r>
          </a:p>
        </p:txBody>
      </p:sp>
    </p:spTree>
    <p:extLst>
      <p:ext uri="{BB962C8B-B14F-4D97-AF65-F5344CB8AC3E}">
        <p14:creationId xmlns:p14="http://schemas.microsoft.com/office/powerpoint/2010/main" val="881363345"/>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F4418EC-B60C-44C9-AC90-61249D30EC9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3 · ZUERST ANSEHEN</a:t>
            </a:r>
          </a:p>
        </p:txBody>
      </p:sp>
      <p:sp>
        <p:nvSpPr>
          <p:cNvPr id="2" name="">
            <a:extLst xmlns:a="http://schemas.openxmlformats.org/drawingml/2006/main">
              <a:ext uri="{FF2B5EF4-FFF2-40B4-BE49-F238E27FC236}">
                <a16:creationId xmlns:a16="http://schemas.microsoft.com/office/drawing/2014/main" id="{D2C7FF22-A9EE-443E-BFA5-29700001C56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EC8DBF77-107C-4D3B-AA20-B4FE51907EE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e1c67d4947241c6"/>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787414869"/>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FEBDDEF-3638-45B7-B38B-DFB590301AC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3 · GEMEINSAM NACHMACHEN</a:t>
            </a:r>
          </a:p>
        </p:txBody>
      </p:sp>
      <p:sp>
        <p:nvSpPr>
          <p:cNvPr id="2" name="">
            <a:extLst xmlns:a="http://schemas.openxmlformats.org/drawingml/2006/main">
              <a:ext uri="{FF2B5EF4-FFF2-40B4-BE49-F238E27FC236}">
                <a16:creationId xmlns:a16="http://schemas.microsoft.com/office/drawing/2014/main" id="{F68CF6B1-6590-45B3-8222-2F087064957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Eingaben und Bedingungen</a:t>
            </a:r>
          </a:p>
        </p:txBody>
      </p:sp>
      <p:sp>
        <p:nvSpPr>
          <p:cNvPr id="3" name="">
            <a:extLst xmlns:a="http://schemas.openxmlformats.org/drawingml/2006/main">
              <a:ext uri="{FF2B5EF4-FFF2-40B4-BE49-F238E27FC236}">
                <a16:creationId xmlns:a16="http://schemas.microsoft.com/office/drawing/2014/main" id="{C19ECABF-B953-4F96-9800-F6160B2434D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91C9084B-235A-408D-A4BA-C4F25B35140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72</a:t>
            </a:r>
          </a:p>
        </p:txBody>
      </p:sp>
      <p:sp>
        <p:nvSpPr>
          <p:cNvPr id="5" name="">
            <a:extLst xmlns:a="http://schemas.openxmlformats.org/drawingml/2006/main">
              <a:ext uri="{FF2B5EF4-FFF2-40B4-BE49-F238E27FC236}">
                <a16:creationId xmlns:a16="http://schemas.microsoft.com/office/drawing/2014/main" id="{F213F988-DF5E-48B8-A342-6D600EA1611E}"/>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268D4E2A-47BB-46F1-8DED-DAFE79BABF32}"/>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Scratch und wähle die benötigte Figur rechts unter der Bühne.</a:t>
            </a:r>
          </a:p>
        </p:txBody>
      </p:sp>
      <p:sp>
        <p:nvSpPr>
          <p:cNvPr id="7" name="">
            <a:extLst xmlns:a="http://schemas.openxmlformats.org/drawingml/2006/main">
              <a:ext uri="{FF2B5EF4-FFF2-40B4-BE49-F238E27FC236}">
                <a16:creationId xmlns:a16="http://schemas.microsoft.com/office/drawing/2014/main" id="{3287B7C6-58A4-4430-B878-9B756D225ACD}"/>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8AF85C10-C7D8-4E2B-BF0D-54E97AE94A5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Lege unter Variablen die im Blockplan genannten Variablen oder Listen an. Variablen speichern einen Wert; Listen mehrere Einträge.</a:t>
            </a:r>
          </a:p>
        </p:txBody>
      </p:sp>
      <p:sp>
        <p:nvSpPr>
          <p:cNvPr id="9" name="">
            <a:extLst xmlns:a="http://schemas.openxmlformats.org/drawingml/2006/main">
              <a:ext uri="{FF2B5EF4-FFF2-40B4-BE49-F238E27FC236}">
                <a16:creationId xmlns:a16="http://schemas.microsoft.com/office/drawing/2014/main" id="{F5AC3F27-9616-4E32-8DE7-736E18E8A24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1E7DD9B5-F37D-48FE-9576-B39851DA51D7}"/>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Ziehe Ereignis-, Steuerungs-, Fühlen- und Operatorblöcke aus den gleichnamigen Kategorien in den Codebereich. Baue den Blockplan schrittweise nach.</a:t>
            </a:r>
          </a:p>
        </p:txBody>
      </p:sp>
      <p:sp>
        <p:nvSpPr>
          <p:cNvPr id="11" name="">
            <a:extLst xmlns:a="http://schemas.openxmlformats.org/drawingml/2006/main">
              <a:ext uri="{FF2B5EF4-FFF2-40B4-BE49-F238E27FC236}">
                <a16:creationId xmlns:a16="http://schemas.microsoft.com/office/drawing/2014/main" id="{338A6474-32C9-4C2C-BD77-BA93402FE272}"/>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2A31C06B-389D-43FA-AF10-510220DE90F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nach jedem Teil mit der grünen Flagge. Beobachte Bühne, Variablen und Listen; vergleiche mit dem genannten Test.</a:t>
            </a:r>
          </a:p>
        </p:txBody>
      </p:sp>
      <p:sp>
        <p:nvSpPr>
          <p:cNvPr id="13" name="">
            <a:extLst xmlns:a="http://schemas.openxmlformats.org/drawingml/2006/main">
              <a:ext uri="{FF2B5EF4-FFF2-40B4-BE49-F238E27FC236}">
                <a16:creationId xmlns:a16="http://schemas.microsoft.com/office/drawing/2014/main" id="{30E51F47-0357-4F7A-B82C-8294B480C09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1085EA9A-B7B5-4FED-9860-1EFB7B8CE86C}"/>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die .sb3-Datei lokal und lade sie in OneDrive hoch. Nach erneutem Laden muss derselbe Test funktionieren.</a:t>
            </a:r>
          </a:p>
        </p:txBody>
      </p:sp>
    </p:spTree>
    <p:extLst>
      <p:ext uri="{BB962C8B-B14F-4D97-AF65-F5344CB8AC3E}">
        <p14:creationId xmlns:p14="http://schemas.microsoft.com/office/powerpoint/2010/main" val="1622204028"/>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A2DC328-95C1-4072-B2FF-3D097388EC0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3 · SCRATCH-BLOCKPLAN</a:t>
            </a:r>
          </a:p>
        </p:txBody>
      </p:sp>
      <p:sp>
        <p:nvSpPr>
          <p:cNvPr id="2" name="">
            <a:extLst xmlns:a="http://schemas.openxmlformats.org/drawingml/2006/main">
              <a:ext uri="{FF2B5EF4-FFF2-40B4-BE49-F238E27FC236}">
                <a16:creationId xmlns:a16="http://schemas.microsoft.com/office/drawing/2014/main" id="{FEBE1911-D053-41AA-ABC7-26A69878C91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Diese Blöcke verbindest du</a:t>
            </a:r>
          </a:p>
        </p:txBody>
      </p:sp>
      <p:sp>
        <p:nvSpPr>
          <p:cNvPr id="3" name="">
            <a:extLst xmlns:a="http://schemas.openxmlformats.org/drawingml/2006/main">
              <a:ext uri="{FF2B5EF4-FFF2-40B4-BE49-F238E27FC236}">
                <a16:creationId xmlns:a16="http://schemas.microsoft.com/office/drawing/2014/main" id="{FE82CF6A-2E38-4738-BCA1-FDA432443D6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A4C5669-F1C7-4CE9-94D6-EAD93620C35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73</a:t>
            </a:r>
          </a:p>
        </p:txBody>
      </p:sp>
      <p:sp>
        <p:nvSpPr>
          <p:cNvPr id="5" name="">
            <a:extLst xmlns:a="http://schemas.openxmlformats.org/drawingml/2006/main">
              <a:ext uri="{FF2B5EF4-FFF2-40B4-BE49-F238E27FC236}">
                <a16:creationId xmlns:a16="http://schemas.microsoft.com/office/drawing/2014/main" id="{4345CEE0-4818-4C41-96B3-B0B4771A43B5}"/>
              </a:ext>
            </a:extLst>
          </p:cNvPr>
          <p:cNvSpPr>
            <a:spLocks xmlns:a="http://schemas.openxmlformats.org/drawingml/2006/main" noGrp="1"/>
          </p:cNvSpPr>
          <p:nvPr/>
        </p:nvSpPr>
        <p:spPr>
          <a:xfrm xmlns:a="http://schemas.openxmlformats.org/drawingml/2006/main">
            <a:off x="609600" y="20193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1</a:t>
            </a:r>
          </a:p>
        </p:txBody>
      </p:sp>
      <p:sp>
        <p:nvSpPr>
          <p:cNvPr id="6" name="">
            <a:extLst xmlns:a="http://schemas.openxmlformats.org/drawingml/2006/main">
              <a:ext uri="{FF2B5EF4-FFF2-40B4-BE49-F238E27FC236}">
                <a16:creationId xmlns:a16="http://schemas.microsoft.com/office/drawing/2014/main" id="{BE32FAB9-CAD1-4AE0-8703-52863A68F543}"/>
              </a:ext>
            </a:extLst>
          </p:cNvPr>
          <p:cNvSpPr>
            <a:spLocks xmlns:a="http://schemas.openxmlformats.org/drawingml/2006/main" noGrp="1"/>
          </p:cNvSpPr>
          <p:nvPr/>
        </p:nvSpPr>
        <p:spPr>
          <a:xfrm xmlns:a="http://schemas.openxmlformats.org/drawingml/2006/main">
            <a:off x="609600" y="256222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Frage „Gruppenanzahl 1 bis 10?“ und warte; setze Gruppen auf Antwort. Gültig nur: Länge von Antwort &gt; 0 UND Antwort = Antwort * 1 UND Gruppen = runde Gruppen UND Gruppen ≥ 1 UND Gruppen ≤ 10.</a:t>
            </a:r>
          </a:p>
        </p:txBody>
      </p:sp>
      <p:sp>
        <p:nvSpPr>
          <p:cNvPr id="7" name="">
            <a:extLst xmlns:a="http://schemas.openxmlformats.org/drawingml/2006/main">
              <a:ext uri="{FF2B5EF4-FFF2-40B4-BE49-F238E27FC236}">
                <a16:creationId xmlns:a16="http://schemas.microsoft.com/office/drawing/2014/main" id="{204BB502-7280-4588-A236-7B301598D464}"/>
              </a:ext>
            </a:extLst>
          </p:cNvPr>
          <p:cNvSpPr>
            <a:spLocks xmlns:a="http://schemas.openxmlformats.org/drawingml/2006/main" noGrp="1"/>
          </p:cNvSpPr>
          <p:nvPr/>
        </p:nvSpPr>
        <p:spPr>
          <a:xfrm xmlns:a="http://schemas.openxmlformats.org/drawingml/2006/main">
            <a:off x="609600" y="409575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2</a:t>
            </a:r>
          </a:p>
        </p:txBody>
      </p:sp>
      <p:sp>
        <p:nvSpPr>
          <p:cNvPr id="8" name="">
            <a:extLst xmlns:a="http://schemas.openxmlformats.org/drawingml/2006/main">
              <a:ext uri="{FF2B5EF4-FFF2-40B4-BE49-F238E27FC236}">
                <a16:creationId xmlns:a16="http://schemas.microsoft.com/office/drawing/2014/main" id="{180439AA-6010-4B1C-877C-482CD8D9D0F7}"/>
              </a:ext>
            </a:extLst>
          </p:cNvPr>
          <p:cNvSpPr>
            <a:spLocks xmlns:a="http://schemas.openxmlformats.org/drawingml/2006/main" noGrp="1"/>
          </p:cNvSpPr>
          <p:nvPr/>
        </p:nvSpPr>
        <p:spPr>
          <a:xfrm xmlns:a="http://schemas.openxmlformats.org/drawingml/2006/main">
            <a:off x="609600" y="463867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Bei ungültiger Eingabe: sage „Bitte ganze Zahl 1 bis 10“ und stoppe dieses Skript. Zahlenvergleich und Texttest getrennt mit Testfällen prüfen.</a:t>
            </a:r>
          </a:p>
        </p:txBody>
      </p:sp>
    </p:spTree>
    <p:extLst>
      <p:ext uri="{BB962C8B-B14F-4D97-AF65-F5344CB8AC3E}">
        <p14:creationId xmlns:p14="http://schemas.microsoft.com/office/powerpoint/2010/main" val="240027656"/>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E7354EE-94FC-4BF7-9B8F-C42C7C52EBE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3 · SCRATCH-BLOCKPLAN</a:t>
            </a:r>
          </a:p>
        </p:txBody>
      </p:sp>
      <p:sp>
        <p:nvSpPr>
          <p:cNvPr id="2" name="">
            <a:extLst xmlns:a="http://schemas.openxmlformats.org/drawingml/2006/main">
              <a:ext uri="{FF2B5EF4-FFF2-40B4-BE49-F238E27FC236}">
                <a16:creationId xmlns:a16="http://schemas.microsoft.com/office/drawing/2014/main" id="{3966521C-39F5-4587-BFF5-43E09F422D2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Diese Blöcke verbindest du</a:t>
            </a:r>
          </a:p>
        </p:txBody>
      </p:sp>
      <p:sp>
        <p:nvSpPr>
          <p:cNvPr id="3" name="">
            <a:extLst xmlns:a="http://schemas.openxmlformats.org/drawingml/2006/main">
              <a:ext uri="{FF2B5EF4-FFF2-40B4-BE49-F238E27FC236}">
                <a16:creationId xmlns:a16="http://schemas.microsoft.com/office/drawing/2014/main" id="{3336D43C-D193-470F-B61B-0BBFDC7576A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14E19EB-80B5-4334-BFB3-B5A8BE0CFAD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74</a:t>
            </a:r>
          </a:p>
        </p:txBody>
      </p:sp>
      <p:sp>
        <p:nvSpPr>
          <p:cNvPr id="5" name="">
            <a:extLst xmlns:a="http://schemas.openxmlformats.org/drawingml/2006/main">
              <a:ext uri="{FF2B5EF4-FFF2-40B4-BE49-F238E27FC236}">
                <a16:creationId xmlns:a16="http://schemas.microsoft.com/office/drawing/2014/main" id="{A6A34593-0F2F-44D6-949B-6F49C3EAD367}"/>
              </a:ext>
            </a:extLst>
          </p:cNvPr>
          <p:cNvSpPr>
            <a:spLocks xmlns:a="http://schemas.openxmlformats.org/drawingml/2006/main" noGrp="1"/>
          </p:cNvSpPr>
          <p:nvPr/>
        </p:nvSpPr>
        <p:spPr>
          <a:xfrm xmlns:a="http://schemas.openxmlformats.org/drawingml/2006/main">
            <a:off x="609600" y="20193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3</a:t>
            </a:r>
          </a:p>
        </p:txBody>
      </p:sp>
      <p:sp>
        <p:nvSpPr>
          <p:cNvPr id="6" name="">
            <a:extLst xmlns:a="http://schemas.openxmlformats.org/drawingml/2006/main">
              <a:ext uri="{FF2B5EF4-FFF2-40B4-BE49-F238E27FC236}">
                <a16:creationId xmlns:a16="http://schemas.microsoft.com/office/drawing/2014/main" id="{C332C72F-AD7B-40D2-9524-E1998A72A718}"/>
              </a:ext>
            </a:extLst>
          </p:cNvPr>
          <p:cNvSpPr>
            <a:spLocks xmlns:a="http://schemas.openxmlformats.org/drawingml/2006/main" noGrp="1"/>
          </p:cNvSpPr>
          <p:nvPr/>
        </p:nvSpPr>
        <p:spPr>
          <a:xfrm xmlns:a="http://schemas.openxmlformats.org/drawingml/2006/main">
            <a:off x="609600" y="256222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Frage Stückzahlen für Stift, Blatt und Karte; prüfe analog ganze Zahlen 0 bis 20. Speichere sie in einer zweiten Liste Bedarf.</a:t>
            </a:r>
          </a:p>
        </p:txBody>
      </p:sp>
      <p:sp>
        <p:nvSpPr>
          <p:cNvPr id="7" name="">
            <a:extLst xmlns:a="http://schemas.openxmlformats.org/drawingml/2006/main">
              <a:ext uri="{FF2B5EF4-FFF2-40B4-BE49-F238E27FC236}">
                <a16:creationId xmlns:a16="http://schemas.microsoft.com/office/drawing/2014/main" id="{52F2502D-B35F-4A10-AD90-AC670750B0A2}"/>
              </a:ext>
            </a:extLst>
          </p:cNvPr>
          <p:cNvSpPr>
            <a:spLocks xmlns:a="http://schemas.openxmlformats.org/drawingml/2006/main" noGrp="1"/>
          </p:cNvSpPr>
          <p:nvPr/>
        </p:nvSpPr>
        <p:spPr>
          <a:xfrm xmlns:a="http://schemas.openxmlformats.org/drawingml/2006/main">
            <a:off x="609600" y="409575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Baustein 4</a:t>
            </a:r>
          </a:p>
        </p:txBody>
      </p:sp>
      <p:sp>
        <p:nvSpPr>
          <p:cNvPr id="8" name="">
            <a:extLst xmlns:a="http://schemas.openxmlformats.org/drawingml/2006/main">
              <a:ext uri="{FF2B5EF4-FFF2-40B4-BE49-F238E27FC236}">
                <a16:creationId xmlns:a16="http://schemas.microsoft.com/office/drawing/2014/main" id="{B7893140-5DAF-4465-A571-734D0E479F06}"/>
              </a:ext>
            </a:extLst>
          </p:cNvPr>
          <p:cNvSpPr>
            <a:spLocks xmlns:a="http://schemas.openxmlformats.org/drawingml/2006/main" noGrp="1"/>
          </p:cNvSpPr>
          <p:nvPr/>
        </p:nvSpPr>
        <p:spPr>
          <a:xfrm xmlns:a="http://schemas.openxmlformats.org/drawingml/2006/main">
            <a:off x="609600" y="4638675"/>
            <a:ext cx="10858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Äußere Schleife Gruppen-mal, innere Schleife 3-mal. Gesamt je Material = Gruppen × Element(Materialindex, Bedarf). Test 2/3/4/1 ergibt 6, 8, 2.</a:t>
            </a:r>
          </a:p>
        </p:txBody>
      </p:sp>
    </p:spTree>
    <p:extLst>
      <p:ext uri="{BB962C8B-B14F-4D97-AF65-F5344CB8AC3E}">
        <p14:creationId xmlns:p14="http://schemas.microsoft.com/office/powerpoint/2010/main" val="211376580"/>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4C6357C-C9E9-4B57-84C8-C45634BCA75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3 · 50 MINUTEN</a:t>
            </a:r>
          </a:p>
        </p:txBody>
      </p:sp>
      <p:sp>
        <p:nvSpPr>
          <p:cNvPr id="2" name="">
            <a:extLst xmlns:a="http://schemas.openxmlformats.org/drawingml/2006/main">
              <a:ext uri="{FF2B5EF4-FFF2-40B4-BE49-F238E27FC236}">
                <a16:creationId xmlns:a16="http://schemas.microsoft.com/office/drawing/2014/main" id="{70DF3EE8-9F75-483E-9156-15026D86DCE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Eingaben und Bedingungen</a:t>
            </a:r>
          </a:p>
        </p:txBody>
      </p:sp>
      <p:sp>
        <p:nvSpPr>
          <p:cNvPr id="3" name="">
            <a:extLst xmlns:a="http://schemas.openxmlformats.org/drawingml/2006/main">
              <a:ext uri="{FF2B5EF4-FFF2-40B4-BE49-F238E27FC236}">
                <a16:creationId xmlns:a16="http://schemas.microsoft.com/office/drawing/2014/main" id="{E324BFE0-D4CC-4ED9-88BC-284F0045C33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4128133E-4BF1-4247-BC7A-C646CC2E29C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75</a:t>
            </a:r>
          </a:p>
        </p:txBody>
      </p:sp>
      <p:sp>
        <p:nvSpPr>
          <p:cNvPr id="5" name="">
            <a:extLst xmlns:a="http://schemas.openxmlformats.org/drawingml/2006/main">
              <a:ext uri="{FF2B5EF4-FFF2-40B4-BE49-F238E27FC236}">
                <a16:creationId xmlns:a16="http://schemas.microsoft.com/office/drawing/2014/main" id="{176FB762-071F-496C-8F03-F2D17BD98AEB}"/>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E93A9D6E-8041-4ABB-B099-217D1CC3DA7D}"/>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Ergänzt die Eingaben und prüft die vereinbarten Grenzen mit UND bzw. ODER. Behandelt leere oder nichtnumerische Eingaben.</a:t>
            </a:r>
          </a:p>
        </p:txBody>
      </p:sp>
      <p:sp>
        <p:nvSpPr>
          <p:cNvPr id="7" name="">
            <a:extLst xmlns:a="http://schemas.openxmlformats.org/drawingml/2006/main">
              <a:ext uri="{FF2B5EF4-FFF2-40B4-BE49-F238E27FC236}">
                <a16:creationId xmlns:a16="http://schemas.microsoft.com/office/drawing/2014/main" id="{3DC88269-6E9B-4E64-B730-A7894F1EB8B1}"/>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BCDC32B4-2727-4722-84E3-FEE19CE6D7EB}"/>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Berechnet Gesamtbedarf je Material. Testet 2 Gruppen mit 3 Stiften, 4 Blättern und 1 Karte pro Gruppe.</a:t>
            </a:r>
          </a:p>
        </p:txBody>
      </p:sp>
      <p:sp>
        <p:nvSpPr>
          <p:cNvPr id="9" name="">
            <a:extLst xmlns:a="http://schemas.openxmlformats.org/drawingml/2006/main">
              <a:ext uri="{FF2B5EF4-FFF2-40B4-BE49-F238E27FC236}">
                <a16:creationId xmlns:a16="http://schemas.microsoft.com/office/drawing/2014/main" id="{19B2F28C-F458-401E-8366-1AAC619B3C67}"/>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95237874-C18E-4EFF-AD13-5557BDB20478}"/>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genügt eine reine Größenprüfung bei Text nicht?</a:t>
            </a:r>
          </a:p>
        </p:txBody>
      </p:sp>
    </p:spTree>
    <p:extLst>
      <p:ext uri="{BB962C8B-B14F-4D97-AF65-F5344CB8AC3E}">
        <p14:creationId xmlns:p14="http://schemas.microsoft.com/office/powerpoint/2010/main" val="612094029"/>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47C4FDC-D472-47DD-B042-3858C477415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4 · ZUERST ANSEHEN</a:t>
            </a:r>
          </a:p>
        </p:txBody>
      </p:sp>
      <p:sp>
        <p:nvSpPr>
          <p:cNvPr id="2" name="">
            <a:extLst xmlns:a="http://schemas.openxmlformats.org/drawingml/2006/main">
              <a:ext uri="{FF2B5EF4-FFF2-40B4-BE49-F238E27FC236}">
                <a16:creationId xmlns:a16="http://schemas.microsoft.com/office/drawing/2014/main" id="{BEAE5FDB-A767-4766-9F73-BCE005984D7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C3E6FB9F-0431-4768-95E2-B4346AF2047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0d0c3c9fec6418c"/>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117108652"/>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F6F2FA6-D406-4371-98EB-1A7E66093B3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4 · GEMEINSAM NACHMACHEN</a:t>
            </a:r>
          </a:p>
        </p:txBody>
      </p:sp>
      <p:sp>
        <p:nvSpPr>
          <p:cNvPr id="2" name="">
            <a:extLst xmlns:a="http://schemas.openxmlformats.org/drawingml/2006/main">
              <a:ext uri="{FF2B5EF4-FFF2-40B4-BE49-F238E27FC236}">
                <a16:creationId xmlns:a16="http://schemas.microsoft.com/office/drawing/2014/main" id="{BD028EAF-13AB-4A61-825B-BFB1A62BD97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Systematisch testen</a:t>
            </a:r>
          </a:p>
        </p:txBody>
      </p:sp>
      <p:sp>
        <p:nvSpPr>
          <p:cNvPr id="3" name="">
            <a:extLst xmlns:a="http://schemas.openxmlformats.org/drawingml/2006/main">
              <a:ext uri="{FF2B5EF4-FFF2-40B4-BE49-F238E27FC236}">
                <a16:creationId xmlns:a16="http://schemas.microsoft.com/office/drawing/2014/main" id="{E65FBF6B-A0BE-4CB9-A4C2-9A9D2C3D207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2CA0628B-C393-49DA-8CBC-A0559F04558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77</a:t>
            </a:r>
          </a:p>
        </p:txBody>
      </p:sp>
      <p:sp>
        <p:nvSpPr>
          <p:cNvPr id="5" name="">
            <a:extLst xmlns:a="http://schemas.openxmlformats.org/drawingml/2006/main">
              <a:ext uri="{FF2B5EF4-FFF2-40B4-BE49-F238E27FC236}">
                <a16:creationId xmlns:a16="http://schemas.microsoft.com/office/drawing/2014/main" id="{7777B931-3E83-4AF7-81D3-82D72E6F6EC2}"/>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6B4EBD64-31EA-463A-8AAC-19F2D861602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 gespeichertes Scratch-Projekt über Datei &gt; Von deinem Computer laden. Starte mit der grünen Flagge.</a:t>
            </a:r>
          </a:p>
        </p:txBody>
      </p:sp>
      <p:sp>
        <p:nvSpPr>
          <p:cNvPr id="7" name="">
            <a:extLst xmlns:a="http://schemas.openxmlformats.org/drawingml/2006/main">
              <a:ext uri="{FF2B5EF4-FFF2-40B4-BE49-F238E27FC236}">
                <a16:creationId xmlns:a16="http://schemas.microsoft.com/office/drawing/2014/main" id="{F811452E-D065-45A3-B710-0D98903A98A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07D9467-13B1-4432-BF07-31638848954E}"/>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in Word eine Testtabelle mit den Spalten Eingabe, erwartetes Ergebnis, tatsächliches Ergebnis und Korrektur.</a:t>
            </a:r>
          </a:p>
        </p:txBody>
      </p:sp>
      <p:sp>
        <p:nvSpPr>
          <p:cNvPr id="9" name="">
            <a:extLst xmlns:a="http://schemas.openxmlformats.org/drawingml/2006/main">
              <a:ext uri="{FF2B5EF4-FFF2-40B4-BE49-F238E27FC236}">
                <a16:creationId xmlns:a16="http://schemas.microsoft.com/office/drawing/2014/main" id="{DFAF0B8D-2B12-4491-911D-0170EAC775C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3723DF1C-C922-48BB-9C64-42C9D53AFD38}"/>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Führe die Testfälle aus Aufgabe A nacheinander durch. Beim Nutzertest bedient die Testperson selbst; beobachte ohne vorherige Erklärung.</a:t>
            </a:r>
          </a:p>
        </p:txBody>
      </p:sp>
      <p:sp>
        <p:nvSpPr>
          <p:cNvPr id="11" name="">
            <a:extLst xmlns:a="http://schemas.openxmlformats.org/drawingml/2006/main">
              <a:ext uri="{FF2B5EF4-FFF2-40B4-BE49-F238E27FC236}">
                <a16:creationId xmlns:a16="http://schemas.microsoft.com/office/drawing/2014/main" id="{49D7F70C-00A3-4B94-BE13-2FF654FCA749}"/>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EBAF7961-7644-4BE5-8690-393CEBA3F8BA}"/>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Notiere die erste Abweichung genau. Ändere nur den betroffenen Block und wiederhole denselben Test.</a:t>
            </a:r>
          </a:p>
        </p:txBody>
      </p:sp>
      <p:sp>
        <p:nvSpPr>
          <p:cNvPr id="13" name="">
            <a:extLst xmlns:a="http://schemas.openxmlformats.org/drawingml/2006/main">
              <a:ext uri="{FF2B5EF4-FFF2-40B4-BE49-F238E27FC236}">
                <a16:creationId xmlns:a16="http://schemas.microsoft.com/office/drawing/2014/main" id="{AB540D49-32CE-46EF-874A-9249CB9C62D6}"/>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52CAC06C-AB7D-4BBE-9F53-363AA6C4B65C}"/>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Speichere das verbesserte .sb3-Projekt neu und lade es in OneDrive hoch. Halte in der Testtabelle fest, was jetzt funktioniert.</a:t>
            </a:r>
          </a:p>
        </p:txBody>
      </p:sp>
    </p:spTree>
    <p:extLst>
      <p:ext uri="{BB962C8B-B14F-4D97-AF65-F5344CB8AC3E}">
        <p14:creationId xmlns:p14="http://schemas.microsoft.com/office/powerpoint/2010/main" val="250742441"/>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B5F7351-2134-499C-B802-07F94285D10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4 · 50 MINUTEN</a:t>
            </a:r>
          </a:p>
        </p:txBody>
      </p:sp>
      <p:sp>
        <p:nvSpPr>
          <p:cNvPr id="2" name="">
            <a:extLst xmlns:a="http://schemas.openxmlformats.org/drawingml/2006/main">
              <a:ext uri="{FF2B5EF4-FFF2-40B4-BE49-F238E27FC236}">
                <a16:creationId xmlns:a16="http://schemas.microsoft.com/office/drawing/2014/main" id="{FB2D8139-EB54-4CEB-A601-B4688A54BE5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Systematisch testen</a:t>
            </a:r>
          </a:p>
        </p:txBody>
      </p:sp>
      <p:sp>
        <p:nvSpPr>
          <p:cNvPr id="3" name="">
            <a:extLst xmlns:a="http://schemas.openxmlformats.org/drawingml/2006/main">
              <a:ext uri="{FF2B5EF4-FFF2-40B4-BE49-F238E27FC236}">
                <a16:creationId xmlns:a16="http://schemas.microsoft.com/office/drawing/2014/main" id="{6E4E0860-D98F-473C-BE34-E3566583B04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294AFF27-4C74-488F-85AB-E4B5CBDCE99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78</a:t>
            </a:r>
          </a:p>
        </p:txBody>
      </p:sp>
      <p:sp>
        <p:nvSpPr>
          <p:cNvPr id="5" name="">
            <a:extLst xmlns:a="http://schemas.openxmlformats.org/drawingml/2006/main">
              <a:ext uri="{FF2B5EF4-FFF2-40B4-BE49-F238E27FC236}">
                <a16:creationId xmlns:a16="http://schemas.microsoft.com/office/drawing/2014/main" id="{FA07BAC5-CC7F-46D4-B97B-0EBC63712DD3}"/>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64D23175-975F-45A7-A073-D65DFD6668D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Erstellt mindestens sechs Tests: normaler Fall, kleinste und größte erlaubte Zahl, Zahl außerhalb, Text und leere Eingabe.</a:t>
            </a:r>
          </a:p>
        </p:txBody>
      </p:sp>
      <p:sp>
        <p:nvSpPr>
          <p:cNvPr id="7" name="">
            <a:extLst xmlns:a="http://schemas.openxmlformats.org/drawingml/2006/main">
              <a:ext uri="{FF2B5EF4-FFF2-40B4-BE49-F238E27FC236}">
                <a16:creationId xmlns:a16="http://schemas.microsoft.com/office/drawing/2014/main" id="{9E24ABB7-2442-4556-866D-EDC3F386D09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4F5D7028-D4FB-4412-A77A-E49EC3BD384A}"/>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Dokumentiert Soll, Ist und Korrektur eines Fehlers. Überarbeitet das Programm und ergänzt Kommentare zu Schleifen und Bedingungen.</a:t>
            </a:r>
          </a:p>
        </p:txBody>
      </p:sp>
      <p:sp>
        <p:nvSpPr>
          <p:cNvPr id="9" name="">
            <a:extLst xmlns:a="http://schemas.openxmlformats.org/drawingml/2006/main">
              <a:ext uri="{FF2B5EF4-FFF2-40B4-BE49-F238E27FC236}">
                <a16:creationId xmlns:a16="http://schemas.microsoft.com/office/drawing/2014/main" id="{B1C5E933-261C-4019-A545-8ABBA81EBA16}"/>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E543B648-5081-4392-A5A3-4A6727337EFE}"/>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Welcher Grenzfall war leicht zu übersehen?</a:t>
            </a:r>
          </a:p>
        </p:txBody>
      </p:sp>
    </p:spTree>
    <p:extLst>
      <p:ext uri="{BB962C8B-B14F-4D97-AF65-F5344CB8AC3E}">
        <p14:creationId xmlns:p14="http://schemas.microsoft.com/office/powerpoint/2010/main" val="2017444369"/>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9E9A974-F874-419E-A72D-A298BA22822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5 · ZUERST ANSEHEN</a:t>
            </a:r>
          </a:p>
        </p:txBody>
      </p:sp>
      <p:sp>
        <p:nvSpPr>
          <p:cNvPr id="2" name="">
            <a:extLst xmlns:a="http://schemas.openxmlformats.org/drawingml/2006/main">
              <a:ext uri="{FF2B5EF4-FFF2-40B4-BE49-F238E27FC236}">
                <a16:creationId xmlns:a16="http://schemas.microsoft.com/office/drawing/2014/main" id="{21C071DB-8B0E-4BB8-8F43-0FE59B3636A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A57EA621-DE04-4FA1-B555-083FD96B312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43b43a70499e4b9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986992791"/>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4A0A47C-BAD2-41EC-B999-C1B4E013CDC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5 · GEMEINSAM NACHMACHEN</a:t>
            </a:r>
          </a:p>
        </p:txBody>
      </p:sp>
      <p:sp>
        <p:nvSpPr>
          <p:cNvPr id="2" name="">
            <a:extLst xmlns:a="http://schemas.openxmlformats.org/drawingml/2006/main">
              <a:ext uri="{FF2B5EF4-FFF2-40B4-BE49-F238E27FC236}">
                <a16:creationId xmlns:a16="http://schemas.microsoft.com/office/drawing/2014/main" id="{F53079BD-0D08-4923-A593-3E3D7095939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Übergabe und Erklärung</a:t>
            </a:r>
          </a:p>
        </p:txBody>
      </p:sp>
      <p:sp>
        <p:nvSpPr>
          <p:cNvPr id="3" name="">
            <a:extLst xmlns:a="http://schemas.openxmlformats.org/drawingml/2006/main">
              <a:ext uri="{FF2B5EF4-FFF2-40B4-BE49-F238E27FC236}">
                <a16:creationId xmlns:a16="http://schemas.microsoft.com/office/drawing/2014/main" id="{21A21416-B053-4ED5-8155-3D7A6F968D1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D0989BD7-AF6B-45C6-9829-0EE40AA8E5B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80</a:t>
            </a:r>
          </a:p>
        </p:txBody>
      </p:sp>
      <p:sp>
        <p:nvSpPr>
          <p:cNvPr id="5" name="">
            <a:extLst xmlns:a="http://schemas.openxmlformats.org/drawingml/2006/main">
              <a:ext uri="{FF2B5EF4-FFF2-40B4-BE49-F238E27FC236}">
                <a16:creationId xmlns:a16="http://schemas.microsoft.com/office/drawing/2014/main" id="{6A7FE978-5470-4647-84CC-8E172F2C88D2}"/>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FCD56FE0-DEB4-4CBA-9F0E-FB56516619B6}"/>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 Projekt in Scratch und starte die grüne Flagge. Prüfe Start, Eingaben, Ausgabe und erneuten Start anhand der Aufgaben.</a:t>
            </a:r>
          </a:p>
        </p:txBody>
      </p:sp>
      <p:sp>
        <p:nvSpPr>
          <p:cNvPr id="7" name="">
            <a:extLst xmlns:a="http://schemas.openxmlformats.org/drawingml/2006/main">
              <a:ext uri="{FF2B5EF4-FFF2-40B4-BE49-F238E27FC236}">
                <a16:creationId xmlns:a16="http://schemas.microsoft.com/office/drawing/2014/main" id="{59458538-6697-4414-88DA-BF8CFA47832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F4501AC-1C9B-4F90-AA8E-F26887E347A4}"/>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Zeige einer Testperson nur die Bedienanleitung. Lass sie selbst bedienen; frage anschließend, welcher Schritt unklar war.</a:t>
            </a:r>
          </a:p>
        </p:txBody>
      </p:sp>
      <p:sp>
        <p:nvSpPr>
          <p:cNvPr id="9" name="">
            <a:extLst xmlns:a="http://schemas.openxmlformats.org/drawingml/2006/main">
              <a:ext uri="{FF2B5EF4-FFF2-40B4-BE49-F238E27FC236}">
                <a16:creationId xmlns:a16="http://schemas.microsoft.com/office/drawing/2014/main" id="{1E4F8B5C-69A9-4592-B024-60955E2715AD}"/>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127B62B3-4A92-4822-9597-D0731ECF8E0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Verbessere genau diesen Schritt. Erkläre der Lehrperson die geforderte Schleife, Bedingung oder Variable direkt am eigenen Code.</a:t>
            </a:r>
          </a:p>
        </p:txBody>
      </p:sp>
      <p:sp>
        <p:nvSpPr>
          <p:cNvPr id="11" name="">
            <a:extLst xmlns:a="http://schemas.openxmlformats.org/drawingml/2006/main">
              <a:ext uri="{FF2B5EF4-FFF2-40B4-BE49-F238E27FC236}">
                <a16:creationId xmlns:a16="http://schemas.microsoft.com/office/drawing/2014/main" id="{5C7F645E-9780-4668-9212-B51BBA837470}"/>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9E6C9AD0-C6D3-481C-83BB-0C5EAA6FE55F}"/>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Datei &gt; Auf deinem Computer speichern. Benenne die Datei K4_Materialplaner_Kennung.sb3 und lade sie in OneDrive hoch.</a:t>
            </a:r>
          </a:p>
        </p:txBody>
      </p:sp>
      <p:sp>
        <p:nvSpPr>
          <p:cNvPr id="13" name="">
            <a:extLst xmlns:a="http://schemas.openxmlformats.org/drawingml/2006/main">
              <a:ext uri="{FF2B5EF4-FFF2-40B4-BE49-F238E27FC236}">
                <a16:creationId xmlns:a16="http://schemas.microsoft.com/office/drawing/2014/main" id="{14FAB1BB-0763-4B3A-87E6-FD45F3ABE37A}"/>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CDA88AF4-6D51-47BB-A77F-A50FD3712A8B}"/>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abgegebene Datei wieder herunter und öffne sie in Scratch. Teste erneut und prüfe den vereinbarten Zugriff der Lehrperson.</a:t>
            </a:r>
          </a:p>
        </p:txBody>
      </p:sp>
    </p:spTree>
    <p:extLst>
      <p:ext uri="{BB962C8B-B14F-4D97-AF65-F5344CB8AC3E}">
        <p14:creationId xmlns:p14="http://schemas.microsoft.com/office/powerpoint/2010/main" val="552391068"/>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21B5041-3EBB-4851-9C3C-668A0D8B901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5 · 50 MINUTEN</a:t>
            </a:r>
          </a:p>
        </p:txBody>
      </p:sp>
      <p:sp>
        <p:nvSpPr>
          <p:cNvPr id="2" name="">
            <a:extLst xmlns:a="http://schemas.openxmlformats.org/drawingml/2006/main">
              <a:ext uri="{FF2B5EF4-FFF2-40B4-BE49-F238E27FC236}">
                <a16:creationId xmlns:a16="http://schemas.microsoft.com/office/drawing/2014/main" id="{F5C72A9D-AC07-426E-A80A-A4F4A5B75EA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Übergabe und Erklärung</a:t>
            </a:r>
          </a:p>
        </p:txBody>
      </p:sp>
      <p:sp>
        <p:nvSpPr>
          <p:cNvPr id="3" name="">
            <a:extLst xmlns:a="http://schemas.openxmlformats.org/drawingml/2006/main">
              <a:ext uri="{FF2B5EF4-FFF2-40B4-BE49-F238E27FC236}">
                <a16:creationId xmlns:a16="http://schemas.microsoft.com/office/drawing/2014/main" id="{090D6A41-A199-4E13-A871-888B2E58DB4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02E62B1E-DA36-4A76-82E7-DA12798B090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81</a:t>
            </a:r>
          </a:p>
        </p:txBody>
      </p:sp>
      <p:sp>
        <p:nvSpPr>
          <p:cNvPr id="5" name="">
            <a:extLst xmlns:a="http://schemas.openxmlformats.org/drawingml/2006/main">
              <a:ext uri="{FF2B5EF4-FFF2-40B4-BE49-F238E27FC236}">
                <a16:creationId xmlns:a16="http://schemas.microsoft.com/office/drawing/2014/main" id="{BB8452E9-0DCF-49BD-A080-80AF45DC64C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F149796C-2F65-4CBB-85E3-2CD10111D630}"/>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Lasst eine andere Person die Anwendung nur mit der integrierten Anleitung bedienen. Verbessert einen unklaren Schritt.</a:t>
            </a:r>
          </a:p>
        </p:txBody>
      </p:sp>
      <p:sp>
        <p:nvSpPr>
          <p:cNvPr id="7" name="">
            <a:extLst xmlns:a="http://schemas.openxmlformats.org/drawingml/2006/main">
              <a:ext uri="{FF2B5EF4-FFF2-40B4-BE49-F238E27FC236}">
                <a16:creationId xmlns:a16="http://schemas.microsoft.com/office/drawing/2014/main" id="{28624008-3721-4DBC-A096-EB9709F0D61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A4E6D44E-B846-4D22-B394-66CF91E69BE7}"/>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Speichert die finale Datei bzw. das Projektpaket. Jede Person erklärt Schleifen, Bedingung und einen Test.</a:t>
            </a:r>
          </a:p>
        </p:txBody>
      </p:sp>
      <p:sp>
        <p:nvSpPr>
          <p:cNvPr id="9" name="">
            <a:extLst xmlns:a="http://schemas.openxmlformats.org/drawingml/2006/main">
              <a:ext uri="{FF2B5EF4-FFF2-40B4-BE49-F238E27FC236}">
                <a16:creationId xmlns:a16="http://schemas.microsoft.com/office/drawing/2014/main" id="{6202293A-C467-4489-8EB8-FD5F4BCDE5D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DF6924E3-20D3-47FF-9067-B57170E802BC}"/>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Änderung würdet ihr als Nächstes priorisieren?</a:t>
            </a:r>
          </a:p>
        </p:txBody>
      </p:sp>
    </p:spTree>
    <p:extLst>
      <p:ext uri="{BB962C8B-B14F-4D97-AF65-F5344CB8AC3E}">
        <p14:creationId xmlns:p14="http://schemas.microsoft.com/office/powerpoint/2010/main" val="90370805"/>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757CFC2-219B-4084-BFAE-97172C5CD63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ABSCHLUSS</a:t>
            </a:r>
          </a:p>
        </p:txBody>
      </p:sp>
      <p:sp>
        <p:nvSpPr>
          <p:cNvPr id="2" name="">
            <a:extLst xmlns:a="http://schemas.openxmlformats.org/drawingml/2006/main">
              <a:ext uri="{FF2B5EF4-FFF2-40B4-BE49-F238E27FC236}">
                <a16:creationId xmlns:a16="http://schemas.microsoft.com/office/drawing/2014/main" id="{DCF59610-3B9C-46BB-B50B-F5EC4F67E74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34DD893E-B0BA-4BF5-BE1F-2130C1CED8C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2D35E863-DE52-4D3A-B4C1-867C20F5523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82</a:t>
            </a:r>
          </a:p>
        </p:txBody>
      </p:sp>
      <p:sp>
        <p:nvSpPr>
          <p:cNvPr id="5" name="">
            <a:extLst xmlns:a="http://schemas.openxmlformats.org/drawingml/2006/main">
              <a:ext uri="{FF2B5EF4-FFF2-40B4-BE49-F238E27FC236}">
                <a16:creationId xmlns:a16="http://schemas.microsoft.com/office/drawing/2014/main" id="{43921202-6D30-49B2-971E-827417F8DAF9}"/>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Plan mit äußerer Gruppen- und innerer Materialschleife.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Programm mit gültigen Eingabegrenzen und korrektem Gesamtbedarf.</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Mindestens sechs dokumentierte Tests und eine Übergabe ohne Zusatzhilfe.</a:t>
            </a:r>
          </a:p>
        </p:txBody>
      </p:sp>
      <p:sp>
        <p:nvSpPr>
          <p:cNvPr id="6" name="">
            <a:extLst xmlns:a="http://schemas.openxmlformats.org/drawingml/2006/main">
              <a:ext uri="{FF2B5EF4-FFF2-40B4-BE49-F238E27FC236}">
                <a16:creationId xmlns:a16="http://schemas.microsoft.com/office/drawing/2014/main" id="{F4592C70-5C20-40FD-999E-6F7518C2741A}"/>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0A08957A-4AF3-4CE2-ACC3-3E0341963B31}"/>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908650919"/>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637C7A8-1947-416B-9711-22B0811874E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DEIN ALLTAG</a:t>
            </a:r>
          </a:p>
        </p:txBody>
      </p:sp>
      <p:sp>
        <p:nvSpPr>
          <p:cNvPr id="2" name="">
            <a:extLst xmlns:a="http://schemas.openxmlformats.org/drawingml/2006/main">
              <a:ext uri="{FF2B5EF4-FFF2-40B4-BE49-F238E27FC236}">
                <a16:creationId xmlns:a16="http://schemas.microsoft.com/office/drawing/2014/main" id="{91EB2B72-424D-476A-89CB-280D89C5974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Wirklichkeit wird gestaltet</a:t>
            </a:r>
          </a:p>
        </p:txBody>
      </p:sp>
      <p:sp>
        <p:nvSpPr>
          <p:cNvPr id="3" name="">
            <a:extLst xmlns:a="http://schemas.openxmlformats.org/drawingml/2006/main">
              <a:ext uri="{FF2B5EF4-FFF2-40B4-BE49-F238E27FC236}">
                <a16:creationId xmlns:a16="http://schemas.microsoft.com/office/drawing/2014/main" id="{5F1E2F12-F515-4216-AAE9-433E1301CC1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3DCC55DC-4623-4FE5-9FE2-323D19ADEB1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83</a:t>
            </a:r>
          </a:p>
        </p:txBody>
      </p:sp>
      <p:sp>
        <p:nvSpPr>
          <p:cNvPr id="5" name="">
            <a:extLst xmlns:a="http://schemas.openxmlformats.org/drawingml/2006/main">
              <a:ext uri="{FF2B5EF4-FFF2-40B4-BE49-F238E27FC236}">
                <a16:creationId xmlns:a16="http://schemas.microsoft.com/office/drawing/2014/main" id="{7C239F9E-EA5B-4112-B413-141C3CE0EAE1}"/>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Eine Überschrift behauptet, alle Jugendlichen wollten nur noch online lernen. Die zugrunde liegende Frage war aber viel enger gestellt. Du prüfst den Widerspruch und überarbeitest den Beitrag so, dass andere sich ein begründetes Bild machen können. Dabei erlebst du, wie Auswahl, Diagramme und Formulierungen die Wirkung einer Nachricht verändern.</a:t>
            </a:r>
          </a:p>
        </p:txBody>
      </p:sp>
      <p:sp>
        <p:nvSpPr>
          <p:cNvPr id="6" name="">
            <a:extLst xmlns:a="http://schemas.openxmlformats.org/drawingml/2006/main">
              <a:ext uri="{FF2B5EF4-FFF2-40B4-BE49-F238E27FC236}">
                <a16:creationId xmlns:a16="http://schemas.microsoft.com/office/drawing/2014/main" id="{C208D3EA-E113-43E8-86AA-0022D105C722}"/>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48DFDAD8-39C4-405E-B6B6-479511035EEF}"/>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Vergleiche „Alle Jugendlichen wollen nur noch online lernen“ mit der Frage „Wünschst du dir gelegentlich Onlineübungen?“. Markiere die Wörter, die mehr behaupten, als gefragt wurde.</a:t>
            </a:r>
          </a:p>
        </p:txBody>
      </p:sp>
    </p:spTree>
    <p:extLst>
      <p:ext uri="{BB962C8B-B14F-4D97-AF65-F5344CB8AC3E}">
        <p14:creationId xmlns:p14="http://schemas.microsoft.com/office/powerpoint/2010/main" val="1743038501"/>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21CD58E-9A6D-4E23-A8CE-16137B00158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5 UNTERRICHTSEINHEITEN</a:t>
            </a:r>
          </a:p>
        </p:txBody>
      </p:sp>
      <p:sp>
        <p:nvSpPr>
          <p:cNvPr id="2" name="">
            <a:extLst xmlns:a="http://schemas.openxmlformats.org/drawingml/2006/main">
              <a:ext uri="{FF2B5EF4-FFF2-40B4-BE49-F238E27FC236}">
                <a16:creationId xmlns:a16="http://schemas.microsoft.com/office/drawing/2014/main" id="{1A1F33C7-EBD2-45D1-970F-E642A68909C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Wirklichkeit wird gestaltet</a:t>
            </a:r>
          </a:p>
        </p:txBody>
      </p:sp>
      <p:sp>
        <p:nvSpPr>
          <p:cNvPr id="3" name="">
            <a:extLst xmlns:a="http://schemas.openxmlformats.org/drawingml/2006/main">
              <a:ext uri="{FF2B5EF4-FFF2-40B4-BE49-F238E27FC236}">
                <a16:creationId xmlns:a16="http://schemas.microsoft.com/office/drawing/2014/main" id="{AB1D9FE0-4E15-42DC-B5FE-27587F6260B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D372F1B0-4501-4B70-A87C-E5AEB288F3D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84</a:t>
            </a:r>
          </a:p>
        </p:txBody>
      </p:sp>
      <p:sp>
        <p:nvSpPr>
          <p:cNvPr id="5" name="">
            <a:extLst xmlns:a="http://schemas.openxmlformats.org/drawingml/2006/main">
              <a:ext uri="{FF2B5EF4-FFF2-40B4-BE49-F238E27FC236}">
                <a16:creationId xmlns:a16="http://schemas.microsoft.com/office/drawing/2014/main" id="{3FE943FA-5F80-40FB-AFE6-DF664CBF1839}"/>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FBEBA3AB-7A19-4D0F-A370-84568BA9D712}"/>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Behauptungen mit Frage, Stichprobe und Daten abgleichen.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die Wirkung von Auswahl und Gestaltung an Beispielen erklären.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einen Beitrag sachlich überarbeiten und verantwortungsvoll weitergeben.</a:t>
            </a:r>
          </a:p>
        </p:txBody>
      </p:sp>
      <p:sp>
        <p:nvSpPr>
          <p:cNvPr id="7" name="">
            <a:extLst xmlns:a="http://schemas.openxmlformats.org/drawingml/2006/main">
              <a:ext uri="{FF2B5EF4-FFF2-40B4-BE49-F238E27FC236}">
                <a16:creationId xmlns:a16="http://schemas.microsoft.com/office/drawing/2014/main" id="{54E6EAC2-8CF2-486D-8DD7-011BC2ABE37A}"/>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1956D607-54C9-46EB-8911-B576468E6344}"/>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redaktionell überarbeiteter Beitrag mit Quellen und Änderungsvermerk als PDF oder geschützter Beitrag.</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a2736dc87ca40b3"/>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5D7B002E-9D86-43DF-A8A3-D43045136B40}"/>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1107735975"/>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B2F49E1-13CD-46DE-956C-B32C8D61273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VORBEREITUNG</a:t>
            </a:r>
          </a:p>
        </p:txBody>
      </p:sp>
      <p:sp>
        <p:nvSpPr>
          <p:cNvPr id="2" name="">
            <a:extLst xmlns:a="http://schemas.openxmlformats.org/drawingml/2006/main">
              <a:ext uri="{FF2B5EF4-FFF2-40B4-BE49-F238E27FC236}">
                <a16:creationId xmlns:a16="http://schemas.microsoft.com/office/drawing/2014/main" id="{C7D18257-1ED9-4765-89CC-FF8356932D3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8376E146-73F0-47ED-8F31-E0348F9187D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8C029B35-E959-4F21-BF50-B57155156DF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85</a:t>
            </a:r>
          </a:p>
        </p:txBody>
      </p:sp>
      <p:sp>
        <p:nvSpPr>
          <p:cNvPr id="5" name="">
            <a:extLst xmlns:a="http://schemas.openxmlformats.org/drawingml/2006/main">
              <a:ext uri="{FF2B5EF4-FFF2-40B4-BE49-F238E27FC236}">
                <a16:creationId xmlns:a16="http://schemas.microsoft.com/office/drawing/2014/main" id="{6AEA86B8-0FD5-41C5-AD46-D74CAA18EDCD}"/>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Excel und Word. Ablage und Abgabe: OneDrive. </a:t>
            </a:r>
          </a:p>
        </p:txBody>
      </p:sp>
      <p:sp>
        <p:nvSpPr>
          <p:cNvPr id="6" name="">
            <a:extLst xmlns:a="http://schemas.openxmlformats.org/drawingml/2006/main">
              <a:ext uri="{FF2B5EF4-FFF2-40B4-BE49-F238E27FC236}">
                <a16:creationId xmlns:a16="http://schemas.microsoft.com/office/drawing/2014/main" id="{056C2E85-A464-4A5F-952F-C9433EAE66FD}"/>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Fiktiver Redaktionsfall: „Alle Jugendlichen wollen nur noch online lernen. Das zeigt unsere Umfrage.“ Daten: 20 freiwillige Antworten einer Lerngruppe, davon 12 für gelegentliche Onlineübungen, 5 dagegen, 3 unentschieden. Die Frage lautete „Wünschst du dir gelegentlich Onlineübungen?“ Ein Diagramm zeigt nur 12 Zustimmungen und lässt die anderen Antworten weg. Diese Übungsdaten sind erfunden. Zielgruppe des neuen Beitrags: Lernende und Lehrpersonen einer beliebigen Schule.</a:t>
            </a:r>
          </a:p>
        </p:txBody>
      </p:sp>
    </p:spTree>
    <p:extLst>
      <p:ext uri="{BB962C8B-B14F-4D97-AF65-F5344CB8AC3E}">
        <p14:creationId xmlns:p14="http://schemas.microsoft.com/office/powerpoint/2010/main" val="753792017"/>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9947B01-ED53-464C-8096-192FF9C8115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1 · ZUERST ANSEHEN</a:t>
            </a:r>
          </a:p>
        </p:txBody>
      </p:sp>
      <p:sp>
        <p:nvSpPr>
          <p:cNvPr id="2" name="">
            <a:extLst xmlns:a="http://schemas.openxmlformats.org/drawingml/2006/main">
              <a:ext uri="{FF2B5EF4-FFF2-40B4-BE49-F238E27FC236}">
                <a16:creationId xmlns:a16="http://schemas.microsoft.com/office/drawing/2014/main" id="{B904283F-17B8-4766-8A95-94836E2A7D9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0D755A19-09C4-4F1F-83D4-BA1B8DADF40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c29f5364bd9410d"/>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122934047"/>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DE6B5BE-612F-44FF-97C1-940A8589E06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1 · GEMEINSAM NACHMACHEN</a:t>
            </a:r>
          </a:p>
        </p:txBody>
      </p:sp>
      <p:sp>
        <p:nvSpPr>
          <p:cNvPr id="2" name="">
            <a:extLst xmlns:a="http://schemas.openxmlformats.org/drawingml/2006/main">
              <a:ext uri="{FF2B5EF4-FFF2-40B4-BE49-F238E27FC236}">
                <a16:creationId xmlns:a16="http://schemas.microsoft.com/office/drawing/2014/main" id="{DF6CED07-5F39-4A2B-B3E2-728B118E4C9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Behauptung und Daten</a:t>
            </a:r>
          </a:p>
        </p:txBody>
      </p:sp>
      <p:sp>
        <p:nvSpPr>
          <p:cNvPr id="3" name="">
            <a:extLst xmlns:a="http://schemas.openxmlformats.org/drawingml/2006/main">
              <a:ext uri="{FF2B5EF4-FFF2-40B4-BE49-F238E27FC236}">
                <a16:creationId xmlns:a16="http://schemas.microsoft.com/office/drawing/2014/main" id="{BE96739C-FFDC-4224-A7F5-2F38F21C75B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5554CFB1-521B-44B5-8930-00495D82240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87</a:t>
            </a:r>
          </a:p>
        </p:txBody>
      </p:sp>
      <p:sp>
        <p:nvSpPr>
          <p:cNvPr id="5" name="">
            <a:extLst xmlns:a="http://schemas.openxmlformats.org/drawingml/2006/main">
              <a:ext uri="{FF2B5EF4-FFF2-40B4-BE49-F238E27FC236}">
                <a16:creationId xmlns:a16="http://schemas.microsoft.com/office/drawing/2014/main" id="{4AEBD017-CD53-4668-96C0-A3ACF516261E}"/>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5AA04930-735D-4829-8B36-3F1D1EF89F49}"/>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05_Redaktionsbeitrag.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962B8AC6-6122-4D88-825A-48164E06B028}"/>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6B7D4118-11D9-450E-B78F-18434A25BA98}"/>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„Behauptung und Daten“.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B53D058B-4554-48AC-A5BC-36917749631F}"/>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4ED3F473-BC5B-49E0-9580-5C85F41DD1F5}"/>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„12 von 20: gelegentlich online“. Ergänze darunter eine Begründung aus der Materialkarte.</a:t>
            </a:r>
          </a:p>
        </p:txBody>
      </p:sp>
      <p:sp>
        <p:nvSpPr>
          <p:cNvPr id="11" name="">
            <a:extLst xmlns:a="http://schemas.openxmlformats.org/drawingml/2006/main">
              <a:ext uri="{FF2B5EF4-FFF2-40B4-BE49-F238E27FC236}">
                <a16:creationId xmlns:a16="http://schemas.microsoft.com/office/drawing/2014/main" id="{258EDA0E-8488-47CB-842A-F89A5EA4FAEC}"/>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AA5D629-1470-4492-B261-BD0713A7D8EF}"/>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EDD8EB4E-DF8F-4768-9DDA-874DCD2BAF9B}"/>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83988E3A-C84A-4093-A9F8-20ABC66ED03A}"/>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K4_Redaktionsbeitrag_Kennung; halte deinen eigenen Beitrag fest.</a:t>
            </a:r>
          </a:p>
        </p:txBody>
      </p:sp>
    </p:spTree>
    <p:extLst>
      <p:ext uri="{BB962C8B-B14F-4D97-AF65-F5344CB8AC3E}">
        <p14:creationId xmlns:p14="http://schemas.microsoft.com/office/powerpoint/2010/main" val="130948011"/>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F0814FC-791B-442F-990C-2C6AE93F610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1 · 50 MINUTEN</a:t>
            </a:r>
          </a:p>
        </p:txBody>
      </p:sp>
      <p:sp>
        <p:nvSpPr>
          <p:cNvPr id="2" name="">
            <a:extLst xmlns:a="http://schemas.openxmlformats.org/drawingml/2006/main">
              <a:ext uri="{FF2B5EF4-FFF2-40B4-BE49-F238E27FC236}">
                <a16:creationId xmlns:a16="http://schemas.microsoft.com/office/drawing/2014/main" id="{6BC584D0-270B-4741-BC92-322215D2DCE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Behauptung und Daten</a:t>
            </a:r>
          </a:p>
        </p:txBody>
      </p:sp>
      <p:sp>
        <p:nvSpPr>
          <p:cNvPr id="3" name="">
            <a:extLst xmlns:a="http://schemas.openxmlformats.org/drawingml/2006/main">
              <a:ext uri="{FF2B5EF4-FFF2-40B4-BE49-F238E27FC236}">
                <a16:creationId xmlns:a16="http://schemas.microsoft.com/office/drawing/2014/main" id="{C38AA510-45F4-4784-9F53-AA8C80C5E39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94E4BCAC-F4FC-4C65-A776-C7C2387BA47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88</a:t>
            </a:r>
          </a:p>
        </p:txBody>
      </p:sp>
      <p:sp>
        <p:nvSpPr>
          <p:cNvPr id="5" name="">
            <a:extLst xmlns:a="http://schemas.openxmlformats.org/drawingml/2006/main">
              <a:ext uri="{FF2B5EF4-FFF2-40B4-BE49-F238E27FC236}">
                <a16:creationId xmlns:a16="http://schemas.microsoft.com/office/drawing/2014/main" id="{A55C90A6-E81D-4D93-A0CF-C7DC45FC84A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25B72956-AC04-4977-9D2C-702BFFD88667}"/>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Überschrift, Frage, Stichprobe und Antworten. Markiere drei unzulässige Verallgemeinerungen oder Auslassungen.</a:t>
            </a:r>
          </a:p>
        </p:txBody>
      </p:sp>
      <p:sp>
        <p:nvSpPr>
          <p:cNvPr id="7" name="">
            <a:extLst xmlns:a="http://schemas.openxmlformats.org/drawingml/2006/main">
              <a:ext uri="{FF2B5EF4-FFF2-40B4-BE49-F238E27FC236}">
                <a16:creationId xmlns:a16="http://schemas.microsoft.com/office/drawing/2014/main" id="{8463E5E8-36FE-4C72-A00C-B37267C09099}"/>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F27D6742-9FCD-4C69-82C3-1D35757AA80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Formuliere eine sachliche Hauptaussage und erkläre, wie Auswahl und Weglassen Medienwirklichkeit konstruieren.</a:t>
            </a:r>
          </a:p>
        </p:txBody>
      </p:sp>
      <p:sp>
        <p:nvSpPr>
          <p:cNvPr id="9" name="">
            <a:extLst xmlns:a="http://schemas.openxmlformats.org/drawingml/2006/main">
              <a:ext uri="{FF2B5EF4-FFF2-40B4-BE49-F238E27FC236}">
                <a16:creationId xmlns:a16="http://schemas.microsoft.com/office/drawing/2014/main" id="{0A7C4B04-1F8B-4738-BF60-4D82D81F64F3}"/>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9471CD12-E6C0-4714-A12C-B54C683B1428}"/>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Auslassung verändert die Aussage am stärksten?</a:t>
            </a:r>
          </a:p>
        </p:txBody>
      </p:sp>
    </p:spTree>
    <p:extLst>
      <p:ext uri="{BB962C8B-B14F-4D97-AF65-F5344CB8AC3E}">
        <p14:creationId xmlns:p14="http://schemas.microsoft.com/office/powerpoint/2010/main" val="1199151483"/>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9DDE9B3-B91D-45EB-96FD-6A8D3EBDB17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2 · ZUERST ANSEHEN</a:t>
            </a:r>
          </a:p>
        </p:txBody>
      </p:sp>
      <p:sp>
        <p:nvSpPr>
          <p:cNvPr id="2" name="">
            <a:extLst xmlns:a="http://schemas.openxmlformats.org/drawingml/2006/main">
              <a:ext uri="{FF2B5EF4-FFF2-40B4-BE49-F238E27FC236}">
                <a16:creationId xmlns:a16="http://schemas.microsoft.com/office/drawing/2014/main" id="{30F44201-7B56-469C-A3B6-62DFB405077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EA95F0B8-8C2F-4E30-9C21-3ED79AACFB7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85c481fca274e67"/>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08618265"/>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EA428B1-B986-4410-A11D-A2338179624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2 · GEMEINSAM NACHMACHEN</a:t>
            </a:r>
          </a:p>
        </p:txBody>
      </p:sp>
      <p:sp>
        <p:nvSpPr>
          <p:cNvPr id="2" name="">
            <a:extLst xmlns:a="http://schemas.openxmlformats.org/drawingml/2006/main">
              <a:ext uri="{FF2B5EF4-FFF2-40B4-BE49-F238E27FC236}">
                <a16:creationId xmlns:a16="http://schemas.microsoft.com/office/drawing/2014/main" id="{4B8086A1-8A85-4D64-B298-881679A4A4C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Darstellungen vergleichen</a:t>
            </a:r>
          </a:p>
        </p:txBody>
      </p:sp>
      <p:sp>
        <p:nvSpPr>
          <p:cNvPr id="3" name="">
            <a:extLst xmlns:a="http://schemas.openxmlformats.org/drawingml/2006/main">
              <a:ext uri="{FF2B5EF4-FFF2-40B4-BE49-F238E27FC236}">
                <a16:creationId xmlns:a16="http://schemas.microsoft.com/office/drawing/2014/main" id="{25FF9D2F-BCB2-4F8D-951F-76BBB4ABBA2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318C9B49-482B-4B8B-9F07-0FF689EB89F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90</a:t>
            </a:r>
          </a:p>
        </p:txBody>
      </p:sp>
      <p:sp>
        <p:nvSpPr>
          <p:cNvPr id="5" name="">
            <a:extLst xmlns:a="http://schemas.openxmlformats.org/drawingml/2006/main">
              <a:ext uri="{FF2B5EF4-FFF2-40B4-BE49-F238E27FC236}">
                <a16:creationId xmlns:a16="http://schemas.microsoft.com/office/drawing/2014/main" id="{38E784A7-5DFE-461F-88C7-65B077BB8A9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76243A4B-EB95-4990-A69E-909BAAF4EC15}"/>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deine Excel-Arbeitsmappe in OneDrive. Markiere die Überschriften und alle zugehörigen Datenzellen zusammen.</a:t>
            </a:r>
          </a:p>
        </p:txBody>
      </p:sp>
      <p:sp>
        <p:nvSpPr>
          <p:cNvPr id="7" name="">
            <a:extLst xmlns:a="http://schemas.openxmlformats.org/drawingml/2006/main">
              <a:ext uri="{FF2B5EF4-FFF2-40B4-BE49-F238E27FC236}">
                <a16:creationId xmlns:a16="http://schemas.microsoft.com/office/drawing/2014/main" id="{D06322DD-6173-4922-B879-41A4D38B21B9}"/>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8AE45FF2-6577-48C1-952C-B575E9291584}"/>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Einfügen &gt; Diagramme &gt; Säule oder Balken. Zeige alle Kategorien mit ihren Werten.</a:t>
            </a:r>
          </a:p>
        </p:txBody>
      </p:sp>
      <p:sp>
        <p:nvSpPr>
          <p:cNvPr id="9" name="">
            <a:extLst xmlns:a="http://schemas.openxmlformats.org/drawingml/2006/main">
              <a:ext uri="{FF2B5EF4-FFF2-40B4-BE49-F238E27FC236}">
                <a16:creationId xmlns:a16="http://schemas.microsoft.com/office/drawing/2014/main" id="{FB0EF05C-4DA1-4DA1-8F59-619A90783C01}"/>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4C289379-13E9-4F72-B867-CB38DD085AD0}"/>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das Diagramm an. Ändere den Titel und ergänze über die Diagrammeinstellungen Achsenbeschriftungen und Einheiten.</a:t>
            </a:r>
          </a:p>
        </p:txBody>
      </p:sp>
      <p:sp>
        <p:nvSpPr>
          <p:cNvPr id="11" name="">
            <a:extLst xmlns:a="http://schemas.openxmlformats.org/drawingml/2006/main">
              <a:ext uri="{FF2B5EF4-FFF2-40B4-BE49-F238E27FC236}">
                <a16:creationId xmlns:a16="http://schemas.microsoft.com/office/drawing/2014/main" id="{FA6DF4FF-54CB-403C-A05E-E8461932735F}"/>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76A501F8-81CC-4280-B4E0-9CB106201663}"/>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Kategorien, Größenverhältnisse und Achsenskala. Bei Säulen und Balken beginnt die Mengenachse bei null.</a:t>
            </a:r>
          </a:p>
        </p:txBody>
      </p:sp>
      <p:sp>
        <p:nvSpPr>
          <p:cNvPr id="13" name="">
            <a:extLst xmlns:a="http://schemas.openxmlformats.org/drawingml/2006/main">
              <a:ext uri="{FF2B5EF4-FFF2-40B4-BE49-F238E27FC236}">
                <a16:creationId xmlns:a16="http://schemas.microsoft.com/office/drawing/2014/main" id="{3B13DAE4-B1DA-485A-8237-60265EAEFCFF}"/>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C984D5D-0BE6-4920-97BB-4C5DF2B62D7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Lies einen Wert am Diagramm ab und vergleiche ihn mit der Tabelle. Übertrage das Diagramm mit Kopieren/Einfügen in deinen Bericht.</a:t>
            </a:r>
          </a:p>
        </p:txBody>
      </p:sp>
    </p:spTree>
    <p:extLst>
      <p:ext uri="{BB962C8B-B14F-4D97-AF65-F5344CB8AC3E}">
        <p14:creationId xmlns:p14="http://schemas.microsoft.com/office/powerpoint/2010/main" val="1275590540"/>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EEC611B-1382-4470-A002-4F4FF161EB7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2 · 50 MINUTEN</a:t>
            </a:r>
          </a:p>
        </p:txBody>
      </p:sp>
      <p:sp>
        <p:nvSpPr>
          <p:cNvPr id="2" name="">
            <a:extLst xmlns:a="http://schemas.openxmlformats.org/drawingml/2006/main">
              <a:ext uri="{FF2B5EF4-FFF2-40B4-BE49-F238E27FC236}">
                <a16:creationId xmlns:a16="http://schemas.microsoft.com/office/drawing/2014/main" id="{A09EEDCA-73A6-4ADB-8030-7DAFE246437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Darstellungen vergleichen</a:t>
            </a:r>
          </a:p>
        </p:txBody>
      </p:sp>
      <p:sp>
        <p:nvSpPr>
          <p:cNvPr id="3" name="">
            <a:extLst xmlns:a="http://schemas.openxmlformats.org/drawingml/2006/main">
              <a:ext uri="{FF2B5EF4-FFF2-40B4-BE49-F238E27FC236}">
                <a16:creationId xmlns:a16="http://schemas.microsoft.com/office/drawing/2014/main" id="{9068C466-B0E5-4C05-A861-3ECBFDCF640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8893775A-648B-4304-8160-CB2E3E8B561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91</a:t>
            </a:r>
          </a:p>
        </p:txBody>
      </p:sp>
      <p:sp>
        <p:nvSpPr>
          <p:cNvPr id="5" name="">
            <a:extLst xmlns:a="http://schemas.openxmlformats.org/drawingml/2006/main">
              <a:ext uri="{FF2B5EF4-FFF2-40B4-BE49-F238E27FC236}">
                <a16:creationId xmlns:a16="http://schemas.microsoft.com/office/drawing/2014/main" id="{96882FEF-99AA-497C-B42C-7F5079E2A0EB}"/>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4B837015-D5B9-4D92-B48A-BEB5122D4B9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ein vollständiges Diagramm und daneben eine bewusst irreführende Variante, klar als Analysebeispiel markiert.</a:t>
            </a:r>
          </a:p>
        </p:txBody>
      </p:sp>
      <p:sp>
        <p:nvSpPr>
          <p:cNvPr id="7" name="">
            <a:extLst xmlns:a="http://schemas.openxmlformats.org/drawingml/2006/main">
              <a:ext uri="{FF2B5EF4-FFF2-40B4-BE49-F238E27FC236}">
                <a16:creationId xmlns:a16="http://schemas.microsoft.com/office/drawing/2014/main" id="{F3FBECAD-8410-4F47-900A-70FDC55AD5E9}"/>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2C6A14A6-E048-4C9A-B80B-B375E329E90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zusätzlich zwei Bildausschnitte deiner eigenen Zeichnung oder zwei Betonungen desselben Satzes. Beschreibe den Wirkungseffekt.</a:t>
            </a:r>
          </a:p>
        </p:txBody>
      </p:sp>
      <p:sp>
        <p:nvSpPr>
          <p:cNvPr id="9" name="">
            <a:extLst xmlns:a="http://schemas.openxmlformats.org/drawingml/2006/main">
              <a:ext uri="{FF2B5EF4-FFF2-40B4-BE49-F238E27FC236}">
                <a16:creationId xmlns:a16="http://schemas.microsoft.com/office/drawing/2014/main" id="{7198DD01-ACC0-4BFF-8C09-8FED4134FB23}"/>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FC615311-4A9D-44E3-B868-A51C5CFDD630}"/>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Gestaltung würdest du im endgültigen Beitrag vermeiden?</a:t>
            </a:r>
          </a:p>
        </p:txBody>
      </p:sp>
    </p:spTree>
    <p:extLst>
      <p:ext uri="{BB962C8B-B14F-4D97-AF65-F5344CB8AC3E}">
        <p14:creationId xmlns:p14="http://schemas.microsoft.com/office/powerpoint/2010/main" val="1219686546"/>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9407557-C8ED-4E46-8215-658BBB3294E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3 · ZUERST ANSEHEN</a:t>
            </a:r>
          </a:p>
        </p:txBody>
      </p:sp>
      <p:sp>
        <p:nvSpPr>
          <p:cNvPr id="2" name="">
            <a:extLst xmlns:a="http://schemas.openxmlformats.org/drawingml/2006/main">
              <a:ext uri="{FF2B5EF4-FFF2-40B4-BE49-F238E27FC236}">
                <a16:creationId xmlns:a16="http://schemas.microsoft.com/office/drawing/2014/main" id="{7D8D65DA-3AD9-438A-9892-F99DC0C96E2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D16812FE-AC1D-4263-BC07-4E222BC01B2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782a7d8c9e84dd3"/>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774723802"/>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0FFBEC5-721D-49F6-83EB-CA59546061A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3 · GEMEINSAM NACHMACHEN</a:t>
            </a:r>
          </a:p>
        </p:txBody>
      </p:sp>
      <p:sp>
        <p:nvSpPr>
          <p:cNvPr id="2" name="">
            <a:extLst xmlns:a="http://schemas.openxmlformats.org/drawingml/2006/main">
              <a:ext uri="{FF2B5EF4-FFF2-40B4-BE49-F238E27FC236}">
                <a16:creationId xmlns:a16="http://schemas.microsoft.com/office/drawing/2014/main" id="{DEA6CEC2-1327-4BB1-9350-A3792CAB839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Redaktionell überarbeiten</a:t>
            </a:r>
          </a:p>
        </p:txBody>
      </p:sp>
      <p:sp>
        <p:nvSpPr>
          <p:cNvPr id="3" name="">
            <a:extLst xmlns:a="http://schemas.openxmlformats.org/drawingml/2006/main">
              <a:ext uri="{FF2B5EF4-FFF2-40B4-BE49-F238E27FC236}">
                <a16:creationId xmlns:a16="http://schemas.microsoft.com/office/drawing/2014/main" id="{F7335623-0138-415C-8D4B-79C894A9CDB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075161B6-3828-42B7-AEDD-D8890919F88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93</a:t>
            </a:r>
          </a:p>
        </p:txBody>
      </p:sp>
      <p:sp>
        <p:nvSpPr>
          <p:cNvPr id="5" name="">
            <a:extLst xmlns:a="http://schemas.openxmlformats.org/drawingml/2006/main">
              <a:ext uri="{FF2B5EF4-FFF2-40B4-BE49-F238E27FC236}">
                <a16:creationId xmlns:a16="http://schemas.microsoft.com/office/drawing/2014/main" id="{61BDEF28-38DD-4A0C-BFB3-25DFACF9B6AA}"/>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04975894-E40C-4641-81B3-F3742CB7D04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05_Redaktionsbeitrag.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8E0FC523-97C8-42BB-A6FB-C813B61B434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1CEE28B4-AE46-48AC-B605-CE4B526CC305}"/>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„Redaktionell überarbeiten“.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BADDFDEC-DE3F-44E6-A697-7402B9EB25E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E19D12B-C8BF-4ED6-BB9A-B15B8DB355DF}"/>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„Titel: 12 von 20 wünschen Übungen“. Ergänze darunter eine Begründung aus der Materialkarte.</a:t>
            </a:r>
          </a:p>
        </p:txBody>
      </p:sp>
      <p:sp>
        <p:nvSpPr>
          <p:cNvPr id="11" name="">
            <a:extLst xmlns:a="http://schemas.openxmlformats.org/drawingml/2006/main">
              <a:ext uri="{FF2B5EF4-FFF2-40B4-BE49-F238E27FC236}">
                <a16:creationId xmlns:a16="http://schemas.microsoft.com/office/drawing/2014/main" id="{76BC3144-6993-4990-A6A3-DC3AF6638247}"/>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D8E6828-61A7-4D96-8611-6B8224C39E2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E437AFD2-ACC4-4F6C-94F9-E1AFCCB6AD4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FBBB37F-A160-40F0-83DA-3234557BD613}"/>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K4_Redaktionsbeitrag_Kennung; halte deinen eigenen Beitrag fest.</a:t>
            </a:r>
          </a:p>
        </p:txBody>
      </p:sp>
    </p:spTree>
    <p:extLst>
      <p:ext uri="{BB962C8B-B14F-4D97-AF65-F5344CB8AC3E}">
        <p14:creationId xmlns:p14="http://schemas.microsoft.com/office/powerpoint/2010/main" val="655602444"/>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ECE1A5C-820A-4507-B831-DA1D1D94470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3 · 50 MINUTEN</a:t>
            </a:r>
          </a:p>
        </p:txBody>
      </p:sp>
      <p:sp>
        <p:nvSpPr>
          <p:cNvPr id="2" name="">
            <a:extLst xmlns:a="http://schemas.openxmlformats.org/drawingml/2006/main">
              <a:ext uri="{FF2B5EF4-FFF2-40B4-BE49-F238E27FC236}">
                <a16:creationId xmlns:a16="http://schemas.microsoft.com/office/drawing/2014/main" id="{26C6C684-D014-46F0-BC79-E835316C45D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Redaktionell überarbeiten</a:t>
            </a:r>
          </a:p>
        </p:txBody>
      </p:sp>
      <p:sp>
        <p:nvSpPr>
          <p:cNvPr id="3" name="">
            <a:extLst xmlns:a="http://schemas.openxmlformats.org/drawingml/2006/main">
              <a:ext uri="{FF2B5EF4-FFF2-40B4-BE49-F238E27FC236}">
                <a16:creationId xmlns:a16="http://schemas.microsoft.com/office/drawing/2014/main" id="{4D65A416-6D00-481D-B59C-66E0F045C3A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1BA5F39-01EB-4A75-8AB4-842C1B82196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94</a:t>
            </a:r>
          </a:p>
        </p:txBody>
      </p:sp>
      <p:sp>
        <p:nvSpPr>
          <p:cNvPr id="5" name="">
            <a:extLst xmlns:a="http://schemas.openxmlformats.org/drawingml/2006/main">
              <a:ext uri="{FF2B5EF4-FFF2-40B4-BE49-F238E27FC236}">
                <a16:creationId xmlns:a16="http://schemas.microsoft.com/office/drawing/2014/main" id="{0D2794BC-4DF5-47A0-B562-46603D3C88E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136CC84A-4E50-4361-BEF0-FBD23DE54743}"/>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Überarbeite den Text in Titel, Einleitung, Ergebnis und Grenzen. Ergänze Datenherkunft und klare Beschriftungen.</a:t>
            </a:r>
          </a:p>
        </p:txBody>
      </p:sp>
      <p:sp>
        <p:nvSpPr>
          <p:cNvPr id="7" name="">
            <a:extLst xmlns:a="http://schemas.openxmlformats.org/drawingml/2006/main">
              <a:ext uri="{FF2B5EF4-FFF2-40B4-BE49-F238E27FC236}">
                <a16:creationId xmlns:a16="http://schemas.microsoft.com/office/drawing/2014/main" id="{45F0212D-42D9-4B27-8BE4-959E206510FA}"/>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A57F882E-A403-4613-8AB6-90FB435531C4}"/>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Füge ihn in ein vorgegebenes Schema ein: Titel, Kurzfassung, Befund, Grenzen, Quelle, Änderungsvermerk. Passe Sprache und Umfang an die Zielgruppe an.</a:t>
            </a:r>
          </a:p>
        </p:txBody>
      </p:sp>
      <p:sp>
        <p:nvSpPr>
          <p:cNvPr id="9" name="">
            <a:extLst xmlns:a="http://schemas.openxmlformats.org/drawingml/2006/main">
              <a:ext uri="{FF2B5EF4-FFF2-40B4-BE49-F238E27FC236}">
                <a16:creationId xmlns:a16="http://schemas.microsoft.com/office/drawing/2014/main" id="{4D9784CA-59DC-410F-A768-F2DE844D7C5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29E96006-54D3-41D8-B5A5-11BD67C6C54C}"/>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Änderung ist inhaltlich, welche nur sprachlich?</a:t>
            </a:r>
          </a:p>
        </p:txBody>
      </p:sp>
    </p:spTree>
    <p:extLst>
      <p:ext uri="{BB962C8B-B14F-4D97-AF65-F5344CB8AC3E}">
        <p14:creationId xmlns:p14="http://schemas.microsoft.com/office/powerpoint/2010/main" val="1457027631"/>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2B90494-B0EE-4A36-A332-D34C9B666B3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4 · ZUERST ANSEHEN</a:t>
            </a:r>
          </a:p>
        </p:txBody>
      </p:sp>
      <p:sp>
        <p:nvSpPr>
          <p:cNvPr id="2" name="">
            <a:extLst xmlns:a="http://schemas.openxmlformats.org/drawingml/2006/main">
              <a:ext uri="{FF2B5EF4-FFF2-40B4-BE49-F238E27FC236}">
                <a16:creationId xmlns:a16="http://schemas.microsoft.com/office/drawing/2014/main" id="{40AD0A7A-0AB9-4A05-B2C8-F0148EE7833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3EE828C7-D8A5-4D68-8E15-B8632F2756B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a03e75ad08144e6"/>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389632205"/>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C2BBD5E-9698-4EF0-87ED-57EBC55A8A7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4 · GEMEINSAM NACHMACHEN</a:t>
            </a:r>
          </a:p>
        </p:txBody>
      </p:sp>
      <p:sp>
        <p:nvSpPr>
          <p:cNvPr id="2" name="">
            <a:extLst xmlns:a="http://schemas.openxmlformats.org/drawingml/2006/main">
              <a:ext uri="{FF2B5EF4-FFF2-40B4-BE49-F238E27FC236}">
                <a16:creationId xmlns:a16="http://schemas.microsoft.com/office/drawing/2014/main" id="{231A207E-AB14-4DE6-A674-F505B84CF26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Rechte und Verbreitung</a:t>
            </a:r>
          </a:p>
        </p:txBody>
      </p:sp>
      <p:sp>
        <p:nvSpPr>
          <p:cNvPr id="3" name="">
            <a:extLst xmlns:a="http://schemas.openxmlformats.org/drawingml/2006/main">
              <a:ext uri="{FF2B5EF4-FFF2-40B4-BE49-F238E27FC236}">
                <a16:creationId xmlns:a16="http://schemas.microsoft.com/office/drawing/2014/main" id="{2BA02BDF-29D8-42D2-B2AE-48EB67965AD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D2701394-AC94-4927-B43E-D56A4369BB3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96</a:t>
            </a:r>
          </a:p>
        </p:txBody>
      </p:sp>
      <p:sp>
        <p:nvSpPr>
          <p:cNvPr id="5" name="">
            <a:extLst xmlns:a="http://schemas.openxmlformats.org/drawingml/2006/main">
              <a:ext uri="{FF2B5EF4-FFF2-40B4-BE49-F238E27FC236}">
                <a16:creationId xmlns:a16="http://schemas.microsoft.com/office/drawing/2014/main" id="{BCD883CF-C9A8-4461-BBF7-681DBB970B36}"/>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11EB5B1B-DBEE-49CA-8C44-E376B3F7AFE2}"/>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05_Redaktionsbeitrag.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FCD856E9-E3D8-48CD-97C1-5C7E1EAEFB7E}"/>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3E3AF8B3-D603-454C-991A-C016C7BD9780}"/>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„Rechte und Verbreitung“.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D6A00E8B-A7D8-4DE4-83A0-55610F4BC7E6}"/>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B51E3FC-34DB-49C7-811E-50EF806D6EC4}"/>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„Kommentar nennt konkreten Vorschlag“. Ergänze darunter eine Begründung aus der Materialkarte.</a:t>
            </a:r>
          </a:p>
        </p:txBody>
      </p:sp>
      <p:sp>
        <p:nvSpPr>
          <p:cNvPr id="11" name="">
            <a:extLst xmlns:a="http://schemas.openxmlformats.org/drawingml/2006/main">
              <a:ext uri="{FF2B5EF4-FFF2-40B4-BE49-F238E27FC236}">
                <a16:creationId xmlns:a16="http://schemas.microsoft.com/office/drawing/2014/main" id="{CE04FCFF-4F3A-48B5-95F3-7AB0C674AECE}"/>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C276FFC-1C4B-469F-9708-CE4FCAA47B8D}"/>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61FE037E-E39D-4ADF-9E38-A089E619E613}"/>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8E6C75F9-54EE-4CC3-9F85-F3596279E74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K4_Redaktionsbeitrag_Kennung; halte deinen eigenen Beitrag fest.</a:t>
            </a:r>
          </a:p>
        </p:txBody>
      </p:sp>
    </p:spTree>
    <p:extLst>
      <p:ext uri="{BB962C8B-B14F-4D97-AF65-F5344CB8AC3E}">
        <p14:creationId xmlns:p14="http://schemas.microsoft.com/office/powerpoint/2010/main" val="503173047"/>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8FA5C9B-C2E0-4AF5-B1A5-82C216F0B9B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4 · 50 MINUTEN</a:t>
            </a:r>
          </a:p>
        </p:txBody>
      </p:sp>
      <p:sp>
        <p:nvSpPr>
          <p:cNvPr id="2" name="">
            <a:extLst xmlns:a="http://schemas.openxmlformats.org/drawingml/2006/main">
              <a:ext uri="{FF2B5EF4-FFF2-40B4-BE49-F238E27FC236}">
                <a16:creationId xmlns:a16="http://schemas.microsoft.com/office/drawing/2014/main" id="{51B7CB17-92E8-4B99-91C5-1C63323D634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Rechte und Verbreitung</a:t>
            </a:r>
          </a:p>
        </p:txBody>
      </p:sp>
      <p:sp>
        <p:nvSpPr>
          <p:cNvPr id="3" name="">
            <a:extLst xmlns:a="http://schemas.openxmlformats.org/drawingml/2006/main">
              <a:ext uri="{FF2B5EF4-FFF2-40B4-BE49-F238E27FC236}">
                <a16:creationId xmlns:a16="http://schemas.microsoft.com/office/drawing/2014/main" id="{088AF0BD-97C2-497A-907C-891CE12803F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ABCF6679-59B2-4981-ABFF-051D8A9489A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97</a:t>
            </a:r>
          </a:p>
        </p:txBody>
      </p:sp>
      <p:sp>
        <p:nvSpPr>
          <p:cNvPr id="5" name="">
            <a:extLst xmlns:a="http://schemas.openxmlformats.org/drawingml/2006/main">
              <a:ext uri="{FF2B5EF4-FFF2-40B4-BE49-F238E27FC236}">
                <a16:creationId xmlns:a16="http://schemas.microsoft.com/office/drawing/2014/main" id="{A4338A1B-C3C8-4F6B-A1C1-B6FA754F064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CCF1D040-7A38-44AD-974F-DBC939495F93}"/>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am fiktiven Zusatzfall „Foto einer erkennbaren Person ohne geklärte Freigabe“, ob du es für deinen Beitrag verwenden solltest. Plane eine Alternative.</a:t>
            </a:r>
          </a:p>
        </p:txBody>
      </p:sp>
      <p:sp>
        <p:nvSpPr>
          <p:cNvPr id="7" name="">
            <a:extLst xmlns:a="http://schemas.openxmlformats.org/drawingml/2006/main">
              <a:ext uri="{FF2B5EF4-FFF2-40B4-BE49-F238E27FC236}">
                <a16:creationId xmlns:a16="http://schemas.microsoft.com/office/drawing/2014/main" id="{8F1E4ED9-3185-4915-B690-1D107238B5B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AA89D416-DE1C-4F37-8803-613D64276C08}"/>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Entwirf eine verantwortungsvolle Reaktion auf die virale falsche Überschrift: prüfen, nicht ungeprüft weiterleiten, sachlich korrigieren und Quelle nennen.</a:t>
            </a:r>
          </a:p>
        </p:txBody>
      </p:sp>
      <p:sp>
        <p:nvSpPr>
          <p:cNvPr id="9" name="">
            <a:extLst xmlns:a="http://schemas.openxmlformats.org/drawingml/2006/main">
              <a:ext uri="{FF2B5EF4-FFF2-40B4-BE49-F238E27FC236}">
                <a16:creationId xmlns:a16="http://schemas.microsoft.com/office/drawing/2014/main" id="{638C2BE8-500D-481B-A09C-D882CF21E4C8}"/>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F0E78F50-DB0E-4829-9190-999A5ECDB5B9}"/>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Wann könnte eine Wiederholung die Falschmeldung zusätzlich verbreiten?</a:t>
            </a:r>
          </a:p>
        </p:txBody>
      </p:sp>
    </p:spTree>
    <p:extLst>
      <p:ext uri="{BB962C8B-B14F-4D97-AF65-F5344CB8AC3E}">
        <p14:creationId xmlns:p14="http://schemas.microsoft.com/office/powerpoint/2010/main" val="1007772525"/>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5C7038D-CCDA-4BCD-AE49-B07CEFCADE2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5 · ZUERST ANSEHEN</a:t>
            </a:r>
          </a:p>
        </p:txBody>
      </p:sp>
      <p:sp>
        <p:nvSpPr>
          <p:cNvPr id="2" name="">
            <a:extLst xmlns:a="http://schemas.openxmlformats.org/drawingml/2006/main">
              <a:ext uri="{FF2B5EF4-FFF2-40B4-BE49-F238E27FC236}">
                <a16:creationId xmlns:a16="http://schemas.microsoft.com/office/drawing/2014/main" id="{FAC5FA58-BB7C-4918-BCB6-4FF57B76E86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C92E91F2-AD77-41EE-829C-32C3E58910F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4f1c304caa64a19"/>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126399421"/>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816E0783-E9F0-4123-A2B7-C5B8495E693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5 · GEMEINSAM NACHMACHEN</a:t>
            </a:r>
          </a:p>
        </p:txBody>
      </p:sp>
      <p:sp>
        <p:nvSpPr>
          <p:cNvPr id="2" name="">
            <a:extLst xmlns:a="http://schemas.openxmlformats.org/drawingml/2006/main">
              <a:ext uri="{FF2B5EF4-FFF2-40B4-BE49-F238E27FC236}">
                <a16:creationId xmlns:a16="http://schemas.microsoft.com/office/drawing/2014/main" id="{D399EA59-8641-4409-A841-9CCA07F5F5B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Redaktionsfreigabe</a:t>
            </a:r>
          </a:p>
        </p:txBody>
      </p:sp>
      <p:sp>
        <p:nvSpPr>
          <p:cNvPr id="3" name="">
            <a:extLst xmlns:a="http://schemas.openxmlformats.org/drawingml/2006/main">
              <a:ext uri="{FF2B5EF4-FFF2-40B4-BE49-F238E27FC236}">
                <a16:creationId xmlns:a16="http://schemas.microsoft.com/office/drawing/2014/main" id="{E2B5DE2D-6437-40E4-8A51-7B5B7915ECD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FF11014E-068E-492E-8904-969E5C9A5BD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99</a:t>
            </a:r>
          </a:p>
        </p:txBody>
      </p:sp>
      <p:sp>
        <p:nvSpPr>
          <p:cNvPr id="5" name="">
            <a:extLst xmlns:a="http://schemas.openxmlformats.org/drawingml/2006/main">
              <a:ext uri="{FF2B5EF4-FFF2-40B4-BE49-F238E27FC236}">
                <a16:creationId xmlns:a16="http://schemas.microsoft.com/office/drawing/2014/main" id="{E5A9F1E6-1564-4CA2-87A0-3E7512935C4D}"/>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082E6977-1A2E-485A-A27E-B9BAAA842A2E}"/>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K4_Redaktionsbeitrag_Kennung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EBF73710-2448-4820-B405-E3CC93AE203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2CA95AF3-59B7-4545-B19B-C51C15CA455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46920BF9-0CDE-4114-8A31-860089F1A54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2AE2231B-8564-4264-9899-6350E131DEFF}"/>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731061F9-6EC0-4963-BE0E-1558940DC9E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91E8DC1B-3773-4479-BAA8-22FCC843BDB7}"/>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3FE55C3B-DFCD-4EFD-9C81-447B92EE946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F51B3B4E-F336-4313-9FBD-B4633AECBE1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1730906442"/>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57E46E2-51CD-4ABD-8BE7-3E5A00B67DE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5 · 50 MINUTEN</a:t>
            </a:r>
          </a:p>
        </p:txBody>
      </p:sp>
      <p:sp>
        <p:nvSpPr>
          <p:cNvPr id="2" name="">
            <a:extLst xmlns:a="http://schemas.openxmlformats.org/drawingml/2006/main">
              <a:ext uri="{FF2B5EF4-FFF2-40B4-BE49-F238E27FC236}">
                <a16:creationId xmlns:a16="http://schemas.microsoft.com/office/drawing/2014/main" id="{985A315A-444C-4169-8640-9177BB0D66C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Redaktionsfreigabe</a:t>
            </a:r>
          </a:p>
        </p:txBody>
      </p:sp>
      <p:sp>
        <p:nvSpPr>
          <p:cNvPr id="3" name="">
            <a:extLst xmlns:a="http://schemas.openxmlformats.org/drawingml/2006/main">
              <a:ext uri="{FF2B5EF4-FFF2-40B4-BE49-F238E27FC236}">
                <a16:creationId xmlns:a16="http://schemas.microsoft.com/office/drawing/2014/main" id="{85F79EF7-788F-4906-85DB-8EFEAF3A96C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EDA5B1FA-4667-4C6D-85F9-D53B5CED6E0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100</a:t>
            </a:r>
          </a:p>
        </p:txBody>
      </p:sp>
      <p:sp>
        <p:nvSpPr>
          <p:cNvPr id="5" name="">
            <a:extLst xmlns:a="http://schemas.openxmlformats.org/drawingml/2006/main">
              <a:ext uri="{FF2B5EF4-FFF2-40B4-BE49-F238E27FC236}">
                <a16:creationId xmlns:a16="http://schemas.microsoft.com/office/drawing/2014/main" id="{332CE935-F76C-4D4E-9D6F-5EBE1F5C8DE6}"/>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88C4122B-8032-41D5-ABDB-83BAAAD4CB7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Lasst ein anderes Team Datenbezug, Verständlichkeit, Rechte und Schema prüfen. Verbessert den Beitrag gemeinsam.</a:t>
            </a:r>
          </a:p>
        </p:txBody>
      </p:sp>
      <p:sp>
        <p:nvSpPr>
          <p:cNvPr id="7" name="">
            <a:extLst xmlns:a="http://schemas.openxmlformats.org/drawingml/2006/main">
              <a:ext uri="{FF2B5EF4-FFF2-40B4-BE49-F238E27FC236}">
                <a16:creationId xmlns:a16="http://schemas.microsoft.com/office/drawing/2014/main" id="{A7935A86-17B1-4D88-8A29-5EC57926A18D}"/>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CE69A4B0-D016-4942-9F27-43416EA0E081}"/>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Gebt einen geschützten Beitrag oder eine PDF ab. Erklärt eine redaktionelle und eine gestalterische Entscheidung.</a:t>
            </a:r>
          </a:p>
        </p:txBody>
      </p:sp>
      <p:sp>
        <p:nvSpPr>
          <p:cNvPr id="9" name="">
            <a:extLst xmlns:a="http://schemas.openxmlformats.org/drawingml/2006/main">
              <a:ext uri="{FF2B5EF4-FFF2-40B4-BE49-F238E27FC236}">
                <a16:creationId xmlns:a16="http://schemas.microsoft.com/office/drawing/2014/main" id="{395B8355-8247-4F0F-A445-E16CB296E8C5}"/>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C9007CD7-9871-47C7-B597-167C12E96A90}"/>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Woran erkennt ein Publikum eure Sorgfalt?</a:t>
            </a:r>
          </a:p>
        </p:txBody>
      </p:sp>
    </p:spTree>
    <p:extLst>
      <p:ext uri="{BB962C8B-B14F-4D97-AF65-F5344CB8AC3E}">
        <p14:creationId xmlns:p14="http://schemas.microsoft.com/office/powerpoint/2010/main" val="1873210859"/>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8472B57-8ECA-43BE-925A-F1DA1CA6032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ABSCHLUSS</a:t>
            </a:r>
          </a:p>
        </p:txBody>
      </p:sp>
      <p:sp>
        <p:nvSpPr>
          <p:cNvPr id="2" name="">
            <a:extLst xmlns:a="http://schemas.openxmlformats.org/drawingml/2006/main">
              <a:ext uri="{FF2B5EF4-FFF2-40B4-BE49-F238E27FC236}">
                <a16:creationId xmlns:a16="http://schemas.microsoft.com/office/drawing/2014/main" id="{28C515E5-7324-47CE-ADA8-E04B3965145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4B02FE36-C424-48CD-9473-6D0B21BF3D6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6EA51511-E265-4C85-8B80-30BE759BB1C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101</a:t>
            </a:r>
          </a:p>
        </p:txBody>
      </p:sp>
      <p:sp>
        <p:nvSpPr>
          <p:cNvPr id="5" name="">
            <a:extLst xmlns:a="http://schemas.openxmlformats.org/drawingml/2006/main">
              <a:ext uri="{FF2B5EF4-FFF2-40B4-BE49-F238E27FC236}">
                <a16:creationId xmlns:a16="http://schemas.microsoft.com/office/drawing/2014/main" id="{3AD556D3-D4A4-4E55-9892-85B3A048637B}"/>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Drei konkret benannte Verallgemeinerungen oder Auslassungen.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Vollständiges Diagramm und klar markiertes irreführendes Analysebeispiel.</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Überarbeiteter Beitrag mit Quelle, Grenzen und nachvollziehbarem Änderungsvermerk.</a:t>
            </a:r>
          </a:p>
        </p:txBody>
      </p:sp>
      <p:sp>
        <p:nvSpPr>
          <p:cNvPr id="6" name="">
            <a:extLst xmlns:a="http://schemas.openxmlformats.org/drawingml/2006/main">
              <a:ext uri="{FF2B5EF4-FFF2-40B4-BE49-F238E27FC236}">
                <a16:creationId xmlns:a16="http://schemas.microsoft.com/office/drawing/2014/main" id="{4DE2910C-322B-4B01-B219-A738C35BFFEB}"/>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DF62C269-8290-4C80-8DDA-2354F2CFBFA3}"/>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625669840"/>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EF5541D-81CF-4507-92C1-9F231B13E8A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DEIN ALLTAG</a:t>
            </a:r>
          </a:p>
        </p:txBody>
      </p:sp>
      <p:sp>
        <p:nvSpPr>
          <p:cNvPr id="2" name="">
            <a:extLst xmlns:a="http://schemas.openxmlformats.org/drawingml/2006/main">
              <a:ext uri="{FF2B5EF4-FFF2-40B4-BE49-F238E27FC236}">
                <a16:creationId xmlns:a16="http://schemas.microsoft.com/office/drawing/2014/main" id="{A70A1E65-C060-4FDD-AB01-E31AC0AF001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Digital mitentscheiden</a:t>
            </a:r>
          </a:p>
        </p:txBody>
      </p:sp>
      <p:sp>
        <p:nvSpPr>
          <p:cNvPr id="3" name="">
            <a:extLst xmlns:a="http://schemas.openxmlformats.org/drawingml/2006/main">
              <a:ext uri="{FF2B5EF4-FFF2-40B4-BE49-F238E27FC236}">
                <a16:creationId xmlns:a16="http://schemas.microsoft.com/office/drawing/2014/main" id="{5DAAD3AC-05E8-4EC9-8473-374701708F0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0A12E068-029C-4483-AF24-AE0202D3CE2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102</a:t>
            </a:r>
          </a:p>
        </p:txBody>
      </p:sp>
      <p:sp>
        <p:nvSpPr>
          <p:cNvPr id="5" name="">
            <a:extLst xmlns:a="http://schemas.openxmlformats.org/drawingml/2006/main">
              <a:ext uri="{FF2B5EF4-FFF2-40B4-BE49-F238E27FC236}">
                <a16:creationId xmlns:a16="http://schemas.microsoft.com/office/drawing/2014/main" id="{38DA7DC1-4BAB-4B4D-8367-C2A294436347}"/>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 gemeinsamer Aufenthaltsraum könnte Lesezone, Spielbereich oder beides werden. Wie kommen unterschiedliche Bedürfnisse zu Wort, wenn digital gesammelt und abgestimmt wird? Ihr erprobt ein faires Verfahren und erklärt anschließend, wie die Empfehlung zustande kam. Die Unterrichtssimulation zeigt, warum eine Mehrheit allein noch nicht alle Fragen löst.</a:t>
            </a:r>
          </a:p>
        </p:txBody>
      </p:sp>
      <p:sp>
        <p:nvSpPr>
          <p:cNvPr id="6" name="">
            <a:extLst xmlns:a="http://schemas.openxmlformats.org/drawingml/2006/main">
              <a:ext uri="{FF2B5EF4-FFF2-40B4-BE49-F238E27FC236}">
                <a16:creationId xmlns:a16="http://schemas.microsoft.com/office/drawing/2014/main" id="{DAEA73C8-786B-4F61-AE7B-75BCE23F0A58}"/>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45FEB50F-D07B-4294-ACD9-074D109426EF}"/>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Übernimm eine Perspektive: Ruhe, Bewegung, Zugänglichkeit oder Betreuung. Nenne einen begründeten Wunsch für den Raum. Welche andere Perspektive müsste bei deiner Idee ebenfalls berücksichtigt werden?</a:t>
            </a:r>
          </a:p>
        </p:txBody>
      </p:sp>
    </p:spTree>
    <p:extLst>
      <p:ext uri="{BB962C8B-B14F-4D97-AF65-F5344CB8AC3E}">
        <p14:creationId xmlns:p14="http://schemas.microsoft.com/office/powerpoint/2010/main" val="329604153"/>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CC37DCD-4F5D-4243-8DE5-49EB2F570A6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5 UNTERRICHTSEINHEITEN</a:t>
            </a:r>
          </a:p>
        </p:txBody>
      </p:sp>
      <p:sp>
        <p:nvSpPr>
          <p:cNvPr id="2" name="">
            <a:extLst xmlns:a="http://schemas.openxmlformats.org/drawingml/2006/main">
              <a:ext uri="{FF2B5EF4-FFF2-40B4-BE49-F238E27FC236}">
                <a16:creationId xmlns:a16="http://schemas.microsoft.com/office/drawing/2014/main" id="{E08EE07D-1B60-43B0-8CD9-88893DF62D7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Digital mitentscheiden</a:t>
            </a:r>
          </a:p>
        </p:txBody>
      </p:sp>
      <p:sp>
        <p:nvSpPr>
          <p:cNvPr id="3" name="">
            <a:extLst xmlns:a="http://schemas.openxmlformats.org/drawingml/2006/main">
              <a:ext uri="{FF2B5EF4-FFF2-40B4-BE49-F238E27FC236}">
                <a16:creationId xmlns:a16="http://schemas.microsoft.com/office/drawing/2014/main" id="{7E4B4AC6-24B3-49FD-890E-7555A0013D4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205565C-5691-491F-8D37-81F73216AF0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103</a:t>
            </a:r>
          </a:p>
        </p:txBody>
      </p:sp>
      <p:sp>
        <p:nvSpPr>
          <p:cNvPr id="5" name="">
            <a:extLst xmlns:a="http://schemas.openxmlformats.org/drawingml/2006/main">
              <a:ext uri="{FF2B5EF4-FFF2-40B4-BE49-F238E27FC236}">
                <a16:creationId xmlns:a16="http://schemas.microsoft.com/office/drawing/2014/main" id="{E6729E76-B031-4957-B7EE-36CACDC61134}"/>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87D5025A-46E9-4C33-AAAF-866950A1E31D}"/>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Entscheidungsspielraum und Beteiligungsmöglichkeiten verständlich beschreiben.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datensparsame und zugängliche digitale Beteiligung organisieren.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 Ergebnis transparent erklären und Minderheitenargumente berücksichtigen.</a:t>
            </a:r>
          </a:p>
        </p:txBody>
      </p:sp>
      <p:sp>
        <p:nvSpPr>
          <p:cNvPr id="7" name="">
            <a:extLst xmlns:a="http://schemas.openxmlformats.org/drawingml/2006/main">
              <a:ext uri="{FF2B5EF4-FFF2-40B4-BE49-F238E27FC236}">
                <a16:creationId xmlns:a16="http://schemas.microsoft.com/office/drawing/2014/main" id="{F5FDA1D6-D206-4C02-BA9D-0F1CDB25C0C1}"/>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0167FD3C-A275-45C9-BF1E-768D1F7699AB}"/>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digitales Beteiligungsdossier als PDF mit Fragestellung, Verfahren, Ergebnissen und Empfehlung.</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10d246ac8fc43c4"/>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A23321CD-B38B-4CDA-B763-B8C2ED29003B}"/>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1776077620"/>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8DEE2F3-CF4E-4AA9-9DD8-8D037E9CC4B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VORBEREITUNG</a:t>
            </a:r>
          </a:p>
        </p:txBody>
      </p:sp>
      <p:sp>
        <p:nvSpPr>
          <p:cNvPr id="2" name="">
            <a:extLst xmlns:a="http://schemas.openxmlformats.org/drawingml/2006/main">
              <a:ext uri="{FF2B5EF4-FFF2-40B4-BE49-F238E27FC236}">
                <a16:creationId xmlns:a16="http://schemas.microsoft.com/office/drawing/2014/main" id="{9346278A-B605-4397-9641-281E0F2BCBF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4DD02486-AEA0-42E2-A8F3-19BE4A8063A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7F057F79-BFB9-4F53-B5C9-6C09A7A28FD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104</a:t>
            </a:r>
          </a:p>
        </p:txBody>
      </p:sp>
      <p:sp>
        <p:nvSpPr>
          <p:cNvPr id="5" name="">
            <a:extLst xmlns:a="http://schemas.openxmlformats.org/drawingml/2006/main">
              <a:ext uri="{FF2B5EF4-FFF2-40B4-BE49-F238E27FC236}">
                <a16:creationId xmlns:a16="http://schemas.microsoft.com/office/drawing/2014/main" id="{A3D836A5-F91C-4D0F-ACB2-EA1BF57AAE14}"/>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Ablage und Abgabe: OneDrive. </a:t>
            </a:r>
          </a:p>
        </p:txBody>
      </p:sp>
      <p:sp>
        <p:nvSpPr>
          <p:cNvPr id="6" name="">
            <a:extLst xmlns:a="http://schemas.openxmlformats.org/drawingml/2006/main">
              <a:ext uri="{FF2B5EF4-FFF2-40B4-BE49-F238E27FC236}">
                <a16:creationId xmlns:a16="http://schemas.microsoft.com/office/drawing/2014/main" id="{F2D2443B-3F20-4A1E-BA25-B763A806D4A5}"/>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 Entscheidungsfrage: Wie soll ein gemeinsamer Aufenthaltsraum genutzt werden? Optionen: ruhige Lesezone, Spielbereich, flexible Kombination. Budget und echte Umsetzung sind nicht Teil des Projekts. Mehrere Teams übernehmen Perspektiven: Ruhebedürfnis, Bewegung, Zugänglichkeit, Betreuung. Es werden nur Vorschläge und Begründungen erfasst, keine Namen. Eine Unterrichtssimulation ersetzt keine reale schulische Entscheidung.</a:t>
            </a:r>
          </a:p>
        </p:txBody>
      </p:sp>
    </p:spTree>
    <p:extLst>
      <p:ext uri="{BB962C8B-B14F-4D97-AF65-F5344CB8AC3E}">
        <p14:creationId xmlns:p14="http://schemas.microsoft.com/office/powerpoint/2010/main" val="1961312540"/>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C85C2E2-F7C3-416D-AEE6-7036CD6E662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1 · ZUERST ANSEHEN</a:t>
            </a:r>
          </a:p>
        </p:txBody>
      </p:sp>
      <p:sp>
        <p:nvSpPr>
          <p:cNvPr id="2" name="">
            <a:extLst xmlns:a="http://schemas.openxmlformats.org/drawingml/2006/main">
              <a:ext uri="{FF2B5EF4-FFF2-40B4-BE49-F238E27FC236}">
                <a16:creationId xmlns:a16="http://schemas.microsoft.com/office/drawing/2014/main" id="{B8B30A1F-7F66-432F-AA8C-C075BB0A99E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C6477F05-B127-4725-8426-CFDEC511A0A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ce38d4475834b6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622959098"/>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361FD8FB-8897-419D-807F-4C48AC9C05E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1 · GEMEINSAM NACHMACHEN</a:t>
            </a:r>
          </a:p>
        </p:txBody>
      </p:sp>
      <p:sp>
        <p:nvSpPr>
          <p:cNvPr id="2" name="">
            <a:extLst xmlns:a="http://schemas.openxmlformats.org/drawingml/2006/main">
              <a:ext uri="{FF2B5EF4-FFF2-40B4-BE49-F238E27FC236}">
                <a16:creationId xmlns:a16="http://schemas.microsoft.com/office/drawing/2014/main" id="{E0851DCB-D6BC-4C35-B846-072C24328AF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Frage und Beteiligte</a:t>
            </a:r>
          </a:p>
        </p:txBody>
      </p:sp>
      <p:sp>
        <p:nvSpPr>
          <p:cNvPr id="3" name="">
            <a:extLst xmlns:a="http://schemas.openxmlformats.org/drawingml/2006/main">
              <a:ext uri="{FF2B5EF4-FFF2-40B4-BE49-F238E27FC236}">
                <a16:creationId xmlns:a16="http://schemas.microsoft.com/office/drawing/2014/main" id="{E19BF1E5-5267-47DC-AB76-8D89589AD46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E7143358-D1A1-462E-9F61-7DD4B929A7B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106</a:t>
            </a:r>
          </a:p>
        </p:txBody>
      </p:sp>
      <p:sp>
        <p:nvSpPr>
          <p:cNvPr id="5" name="">
            <a:extLst xmlns:a="http://schemas.openxmlformats.org/drawingml/2006/main">
              <a:ext uri="{FF2B5EF4-FFF2-40B4-BE49-F238E27FC236}">
                <a16:creationId xmlns:a16="http://schemas.microsoft.com/office/drawing/2014/main" id="{61E7B590-0117-4B30-AC85-E36A9CF4BD11}"/>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7B177B91-919B-402B-9BD4-5EDB6D6682FA}"/>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06_Beteiligungsdossier.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A494DB36-C7B3-4F91-A257-B2420B09A92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A95EDA9C-06A1-41B7-A832-702470914C49}"/>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„Frage und Beteiligte“.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57630670-2289-4001-A8E2-8891F0C78758}"/>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5096D2AA-4A7C-4DE5-B8E5-39690497D1F2}"/>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„Frage: Welcher Pausenort passt?“. Ergänze darunter eine Begründung aus der Materialkarte.</a:t>
            </a:r>
          </a:p>
        </p:txBody>
      </p:sp>
      <p:sp>
        <p:nvSpPr>
          <p:cNvPr id="11" name="">
            <a:extLst xmlns:a="http://schemas.openxmlformats.org/drawingml/2006/main">
              <a:ext uri="{FF2B5EF4-FFF2-40B4-BE49-F238E27FC236}">
                <a16:creationId xmlns:a16="http://schemas.microsoft.com/office/drawing/2014/main" id="{347DEF73-7052-4455-BEFF-7996708D847E}"/>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E5A92699-E935-475E-ADD0-E41A8EA2AFF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2813723F-A79B-491B-8B4F-617AD7D650A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F2ADD5A-E023-450A-B321-43DC8E424862}"/>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K4_Beteiligungsdossier_Kennung; halte deinen eigenen Beitrag fest.</a:t>
            </a:r>
          </a:p>
        </p:txBody>
      </p:sp>
    </p:spTree>
    <p:extLst>
      <p:ext uri="{BB962C8B-B14F-4D97-AF65-F5344CB8AC3E}">
        <p14:creationId xmlns:p14="http://schemas.microsoft.com/office/powerpoint/2010/main" val="21961770"/>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6DDF36B-7765-41D2-86B8-D0EDF650BE8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1 · 50 MINUTEN</a:t>
            </a:r>
          </a:p>
        </p:txBody>
      </p:sp>
      <p:sp>
        <p:nvSpPr>
          <p:cNvPr id="2" name="">
            <a:extLst xmlns:a="http://schemas.openxmlformats.org/drawingml/2006/main">
              <a:ext uri="{FF2B5EF4-FFF2-40B4-BE49-F238E27FC236}">
                <a16:creationId xmlns:a16="http://schemas.microsoft.com/office/drawing/2014/main" id="{C7C391E2-0C7D-4262-9CD4-07AB832041D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Frage und Beteiligte</a:t>
            </a:r>
          </a:p>
        </p:txBody>
      </p:sp>
      <p:sp>
        <p:nvSpPr>
          <p:cNvPr id="3" name="">
            <a:extLst xmlns:a="http://schemas.openxmlformats.org/drawingml/2006/main">
              <a:ext uri="{FF2B5EF4-FFF2-40B4-BE49-F238E27FC236}">
                <a16:creationId xmlns:a16="http://schemas.microsoft.com/office/drawing/2014/main" id="{8C4AA873-AABE-4323-BA29-D8E36CF931F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57AEBDB6-79DD-41E3-98E0-5120D51488C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107</a:t>
            </a:r>
          </a:p>
        </p:txBody>
      </p:sp>
      <p:sp>
        <p:nvSpPr>
          <p:cNvPr id="5" name="">
            <a:extLst xmlns:a="http://schemas.openxmlformats.org/drawingml/2006/main">
              <a:ext uri="{FF2B5EF4-FFF2-40B4-BE49-F238E27FC236}">
                <a16:creationId xmlns:a16="http://schemas.microsoft.com/office/drawing/2014/main" id="{206785B1-1A6C-4479-803D-FEE4B6A6BC8B}"/>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049BEA41-98F9-4EF9-84B3-705A7291ACDF}"/>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Formuliert eine offene, verständliche Frage und beschreibt Betroffene, Entscheidungsspielraum und Grenzen der Simulation.</a:t>
            </a:r>
          </a:p>
        </p:txBody>
      </p:sp>
      <p:sp>
        <p:nvSpPr>
          <p:cNvPr id="7" name="">
            <a:extLst xmlns:a="http://schemas.openxmlformats.org/drawingml/2006/main">
              <a:ext uri="{FF2B5EF4-FFF2-40B4-BE49-F238E27FC236}">
                <a16:creationId xmlns:a16="http://schemas.microsoft.com/office/drawing/2014/main" id="{05E7C594-7F18-4FC4-A029-3FBB61EE35F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754BE390-18F4-4FD9-B7C0-4EA4AD93729F}"/>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Vergleicht digitale Beteiligung mit einem Gespräch vor Ort. Benennt Möglichkeiten für gesellschaftliches Engagement außerhalb der Schule.</a:t>
            </a:r>
          </a:p>
        </p:txBody>
      </p:sp>
      <p:sp>
        <p:nvSpPr>
          <p:cNvPr id="9" name="">
            <a:extLst xmlns:a="http://schemas.openxmlformats.org/drawingml/2006/main">
              <a:ext uri="{FF2B5EF4-FFF2-40B4-BE49-F238E27FC236}">
                <a16:creationId xmlns:a16="http://schemas.microsoft.com/office/drawing/2014/main" id="{A6E530C2-550C-4013-B91B-312A1D33112A}"/>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2792320A-0D45-42E0-89FA-4D06918053E4}"/>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Wann wäre eine digitale Abstimmung allein unfair?</a:t>
            </a:r>
          </a:p>
        </p:txBody>
      </p:sp>
    </p:spTree>
    <p:extLst>
      <p:ext uri="{BB962C8B-B14F-4D97-AF65-F5344CB8AC3E}">
        <p14:creationId xmlns:p14="http://schemas.microsoft.com/office/powerpoint/2010/main" val="2020513074"/>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F533197-5A09-481B-8EE9-F176C5EDBB1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ZUERST ANSEHEN</a:t>
            </a:r>
          </a:p>
        </p:txBody>
      </p:sp>
      <p:sp>
        <p:nvSpPr>
          <p:cNvPr id="2" name="">
            <a:extLst xmlns:a="http://schemas.openxmlformats.org/drawingml/2006/main">
              <a:ext uri="{FF2B5EF4-FFF2-40B4-BE49-F238E27FC236}">
                <a16:creationId xmlns:a16="http://schemas.microsoft.com/office/drawing/2014/main" id="{7078615B-3873-4AC5-8BC3-51831745C11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A2B17844-E6A3-4B73-BD46-79CD86E2D29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309a7e6e0cf4e9b"/>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787399206"/>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591A656-3D18-43E0-B743-C5949DDBEE0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GEMEINSAM NACHMACHEN</a:t>
            </a:r>
          </a:p>
        </p:txBody>
      </p:sp>
      <p:sp>
        <p:nvSpPr>
          <p:cNvPr id="2" name="">
            <a:extLst xmlns:a="http://schemas.openxmlformats.org/drawingml/2006/main">
              <a:ext uri="{FF2B5EF4-FFF2-40B4-BE49-F238E27FC236}">
                <a16:creationId xmlns:a16="http://schemas.microsoft.com/office/drawing/2014/main" id="{862B7497-F382-4EDF-89FF-B6D65472DC9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Faire Regeln</a:t>
            </a:r>
          </a:p>
        </p:txBody>
      </p:sp>
      <p:sp>
        <p:nvSpPr>
          <p:cNvPr id="3" name="">
            <a:extLst xmlns:a="http://schemas.openxmlformats.org/drawingml/2006/main">
              <a:ext uri="{FF2B5EF4-FFF2-40B4-BE49-F238E27FC236}">
                <a16:creationId xmlns:a16="http://schemas.microsoft.com/office/drawing/2014/main" id="{285219AD-AEC9-4413-8AC2-44F6BFC682A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E4DCE7FF-AB3E-422A-9C04-45EF8C3C18D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109</a:t>
            </a:r>
          </a:p>
        </p:txBody>
      </p:sp>
      <p:sp>
        <p:nvSpPr>
          <p:cNvPr id="5" name="">
            <a:extLst xmlns:a="http://schemas.openxmlformats.org/drawingml/2006/main">
              <a:ext uri="{FF2B5EF4-FFF2-40B4-BE49-F238E27FC236}">
                <a16:creationId xmlns:a16="http://schemas.microsoft.com/office/drawing/2014/main" id="{C58FB8A8-0860-44E0-8FC0-C41F9D3B7C4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646A214F-444B-4A9B-995F-BFFFA2D0970E}"/>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06_Beteiligungsdossier.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007B9BAB-6A63-4F72-9370-1CE9F8682CD5}"/>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EEA3000-89C3-4CFD-A8AD-7381266658D5}"/>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„Faire Regeln“.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B14345F0-5D05-4C23-B908-7C33B96D6592}"/>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28824253-F62B-439E-BB90-C3E3BB25AE8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„Vorschläge digital sammeln“. Ergänze darunter eine Begründung aus der Materialkarte.</a:t>
            </a:r>
          </a:p>
        </p:txBody>
      </p:sp>
      <p:sp>
        <p:nvSpPr>
          <p:cNvPr id="11" name="">
            <a:extLst xmlns:a="http://schemas.openxmlformats.org/drawingml/2006/main">
              <a:ext uri="{FF2B5EF4-FFF2-40B4-BE49-F238E27FC236}">
                <a16:creationId xmlns:a16="http://schemas.microsoft.com/office/drawing/2014/main" id="{202344D2-FBE5-41C4-9AE8-2829F7B5F0DA}"/>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828B45D4-3C0D-4CBB-8F59-D3681709CBAE}"/>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F67ABFE3-3C74-4C53-BB4E-96146576DB2F}"/>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E28BCD3E-4C16-499A-868D-B2D7A0A1EF23}"/>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K4_Beteiligungsdossier_Kennung; halte deinen eigenen Beitrag fest.</a:t>
            </a:r>
          </a:p>
        </p:txBody>
      </p:sp>
    </p:spTree>
    <p:extLst>
      <p:ext uri="{BB962C8B-B14F-4D97-AF65-F5344CB8AC3E}">
        <p14:creationId xmlns:p14="http://schemas.microsoft.com/office/powerpoint/2010/main" val="330620162"/>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BCCA19E-EDAF-45F4-B5EC-EEF193821E2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2 · 50 MINUTEN</a:t>
            </a:r>
          </a:p>
        </p:txBody>
      </p:sp>
      <p:sp>
        <p:nvSpPr>
          <p:cNvPr id="2" name="">
            <a:extLst xmlns:a="http://schemas.openxmlformats.org/drawingml/2006/main">
              <a:ext uri="{FF2B5EF4-FFF2-40B4-BE49-F238E27FC236}">
                <a16:creationId xmlns:a16="http://schemas.microsoft.com/office/drawing/2014/main" id="{D3617BC8-F039-468F-9ACD-BFB7739372C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Faire Regeln</a:t>
            </a:r>
          </a:p>
        </p:txBody>
      </p:sp>
      <p:sp>
        <p:nvSpPr>
          <p:cNvPr id="3" name="">
            <a:extLst xmlns:a="http://schemas.openxmlformats.org/drawingml/2006/main">
              <a:ext uri="{FF2B5EF4-FFF2-40B4-BE49-F238E27FC236}">
                <a16:creationId xmlns:a16="http://schemas.microsoft.com/office/drawing/2014/main" id="{381F8D0A-A2C5-4A72-B45D-1BB0B258B3A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6D28BA3F-812A-4E5B-9E2C-31654A1595B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110</a:t>
            </a:r>
          </a:p>
        </p:txBody>
      </p:sp>
      <p:sp>
        <p:nvSpPr>
          <p:cNvPr id="5" name="">
            <a:extLst xmlns:a="http://schemas.openxmlformats.org/drawingml/2006/main">
              <a:ext uri="{FF2B5EF4-FFF2-40B4-BE49-F238E27FC236}">
                <a16:creationId xmlns:a16="http://schemas.microsoft.com/office/drawing/2014/main" id="{E9D71A97-8303-4536-911D-5820B9014CD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312ABEC7-DCE0-4BAA-A3F0-E9E263A4707B}"/>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Entwerft Regeln für freiwillige Teilnahme, verständliche Optionen, respektvolle Beiträge und Umgang mit Mehrfachstimmen.</a:t>
            </a:r>
          </a:p>
        </p:txBody>
      </p:sp>
      <p:sp>
        <p:nvSpPr>
          <p:cNvPr id="7" name="">
            <a:extLst xmlns:a="http://schemas.openxmlformats.org/drawingml/2006/main">
              <a:ext uri="{FF2B5EF4-FFF2-40B4-BE49-F238E27FC236}">
                <a16:creationId xmlns:a16="http://schemas.microsoft.com/office/drawing/2014/main" id="{2F9D263E-6665-42CF-BBB7-D1E46B4F3997}"/>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61D916D8-0830-4B2F-A073-EB4D9B14C170}"/>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Prüft Voreinstellungen und Datenfelder des freigegebenen Werkzeugs. Entfernt unnötige Angaben und voreingestellte Zustimmung.</a:t>
            </a:r>
          </a:p>
        </p:txBody>
      </p:sp>
      <p:sp>
        <p:nvSpPr>
          <p:cNvPr id="9" name="">
            <a:extLst xmlns:a="http://schemas.openxmlformats.org/drawingml/2006/main">
              <a:ext uri="{FF2B5EF4-FFF2-40B4-BE49-F238E27FC236}">
                <a16:creationId xmlns:a16="http://schemas.microsoft.com/office/drawing/2014/main" id="{BF31E3E5-B19D-445E-A4B3-762F095B6204}"/>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580B9AAF-08E0-421A-AFAE-60245FFF7349}"/>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Voreinstellung lenkt besonders stark?</a:t>
            </a:r>
          </a:p>
        </p:txBody>
      </p:sp>
    </p:spTree>
    <p:extLst>
      <p:ext uri="{BB962C8B-B14F-4D97-AF65-F5344CB8AC3E}">
        <p14:creationId xmlns:p14="http://schemas.microsoft.com/office/powerpoint/2010/main" val="1693666618"/>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05A06F1-4648-4C22-B594-BDB88BAD38D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3 · ZUERST ANSEHEN</a:t>
            </a:r>
          </a:p>
        </p:txBody>
      </p:sp>
      <p:sp>
        <p:nvSpPr>
          <p:cNvPr id="2" name="">
            <a:extLst xmlns:a="http://schemas.openxmlformats.org/drawingml/2006/main">
              <a:ext uri="{FF2B5EF4-FFF2-40B4-BE49-F238E27FC236}">
                <a16:creationId xmlns:a16="http://schemas.microsoft.com/office/drawing/2014/main" id="{B998FCB5-A5AE-4EE2-B6EA-0A158025AFB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10C3A649-5523-49EB-B021-7AE1B417538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1e1ea59c782498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654984490"/>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1FF108DA-83D5-4CD3-A707-6579CD89BCC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3 · GEMEINSAM NACHMACHEN</a:t>
            </a:r>
          </a:p>
        </p:txBody>
      </p:sp>
      <p:sp>
        <p:nvSpPr>
          <p:cNvPr id="2" name="">
            <a:extLst xmlns:a="http://schemas.openxmlformats.org/drawingml/2006/main">
              <a:ext uri="{FF2B5EF4-FFF2-40B4-BE49-F238E27FC236}">
                <a16:creationId xmlns:a16="http://schemas.microsoft.com/office/drawing/2014/main" id="{21139446-4E60-48CF-9CD8-DC729BA39DD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Argumente austauschen</a:t>
            </a:r>
          </a:p>
        </p:txBody>
      </p:sp>
      <p:sp>
        <p:nvSpPr>
          <p:cNvPr id="3" name="">
            <a:extLst xmlns:a="http://schemas.openxmlformats.org/drawingml/2006/main">
              <a:ext uri="{FF2B5EF4-FFF2-40B4-BE49-F238E27FC236}">
                <a16:creationId xmlns:a16="http://schemas.microsoft.com/office/drawing/2014/main" id="{988112F7-4774-4AE9-97C1-B16A6288BD2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AC337DFC-2B90-4255-8AF9-FA6BFC764EA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112</a:t>
            </a:r>
          </a:p>
        </p:txBody>
      </p:sp>
      <p:sp>
        <p:nvSpPr>
          <p:cNvPr id="5" name="">
            <a:extLst xmlns:a="http://schemas.openxmlformats.org/drawingml/2006/main">
              <a:ext uri="{FF2B5EF4-FFF2-40B4-BE49-F238E27FC236}">
                <a16:creationId xmlns:a16="http://schemas.microsoft.com/office/drawing/2014/main" id="{9950C09B-3CF8-4BF8-BBA6-8590859F1DFA}"/>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6218207C-7F3D-4246-900E-37F8E2B1FBAA}"/>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06_Beteiligungsdossier.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9B7FB194-08E0-45A5-8D18-6DC50B47EF70}"/>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27626101-69F1-42D7-BD94-ED9D1BBE3DD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„Argumente austauschen“.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7B4C530E-0F71-4854-96BD-01BD2A5A84EB}"/>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552E476-D78E-4B6F-8069-531ABDB0462C}"/>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„Geschütztes Word-Dokument“. Ergänze darunter eine Begründung aus der Materialkarte.</a:t>
            </a:r>
          </a:p>
        </p:txBody>
      </p:sp>
      <p:sp>
        <p:nvSpPr>
          <p:cNvPr id="11" name="">
            <a:extLst xmlns:a="http://schemas.openxmlformats.org/drawingml/2006/main">
              <a:ext uri="{FF2B5EF4-FFF2-40B4-BE49-F238E27FC236}">
                <a16:creationId xmlns:a16="http://schemas.microsoft.com/office/drawing/2014/main" id="{788C6A96-AC40-4F60-986A-C6C86548F3C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40F07BB0-3F59-4E16-A688-802C6348045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698A79B0-0762-417E-B422-E1EB958E5A1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1B62D008-E927-4241-B438-22F2675D4F65}"/>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K4_Beteiligungsdossier_Kennung; halte deinen eigenen Beitrag fest.</a:t>
            </a:r>
          </a:p>
        </p:txBody>
      </p:sp>
    </p:spTree>
    <p:extLst>
      <p:ext uri="{BB962C8B-B14F-4D97-AF65-F5344CB8AC3E}">
        <p14:creationId xmlns:p14="http://schemas.microsoft.com/office/powerpoint/2010/main" val="151702558"/>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66CA08B-56BF-4030-9914-C651E0D4D1C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3 · 50 MINUTEN</a:t>
            </a:r>
          </a:p>
        </p:txBody>
      </p:sp>
      <p:sp>
        <p:nvSpPr>
          <p:cNvPr id="2" name="">
            <a:extLst xmlns:a="http://schemas.openxmlformats.org/drawingml/2006/main">
              <a:ext uri="{FF2B5EF4-FFF2-40B4-BE49-F238E27FC236}">
                <a16:creationId xmlns:a16="http://schemas.microsoft.com/office/drawing/2014/main" id="{6838723C-FF6D-4D4B-B5C6-EA2229B13DD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Argumente austauschen</a:t>
            </a:r>
          </a:p>
        </p:txBody>
      </p:sp>
      <p:sp>
        <p:nvSpPr>
          <p:cNvPr id="3" name="">
            <a:extLst xmlns:a="http://schemas.openxmlformats.org/drawingml/2006/main">
              <a:ext uri="{FF2B5EF4-FFF2-40B4-BE49-F238E27FC236}">
                <a16:creationId xmlns:a16="http://schemas.microsoft.com/office/drawing/2014/main" id="{3E1043DA-991B-474F-B985-DCFBBADDAB0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6EE74562-3F46-4155-8924-4D49FC98F0A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113</a:t>
            </a:r>
          </a:p>
        </p:txBody>
      </p:sp>
      <p:sp>
        <p:nvSpPr>
          <p:cNvPr id="5" name="">
            <a:extLst xmlns:a="http://schemas.openxmlformats.org/drawingml/2006/main">
              <a:ext uri="{FF2B5EF4-FFF2-40B4-BE49-F238E27FC236}">
                <a16:creationId xmlns:a16="http://schemas.microsoft.com/office/drawing/2014/main" id="{B03EE18C-5CB5-45CC-849F-C21F1CAD7C64}"/>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CB03FD1B-2B3D-4CA7-BBFE-BDCE66407C1A}"/>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Erstellt je Perspektive zwei begründete Vorschläge und tauscht sie über den geschützten digitalen Arbeitsbereich aus.</a:t>
            </a:r>
          </a:p>
        </p:txBody>
      </p:sp>
      <p:sp>
        <p:nvSpPr>
          <p:cNvPr id="7" name="">
            <a:extLst xmlns:a="http://schemas.openxmlformats.org/drawingml/2006/main">
              <a:ext uri="{FF2B5EF4-FFF2-40B4-BE49-F238E27FC236}">
                <a16:creationId xmlns:a16="http://schemas.microsoft.com/office/drawing/2014/main" id="{0910DF0E-932C-45E1-A967-101545E947C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D0CC388D-EBBE-4B99-AAC2-1DBF82A25E36}"/>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Führt die Beiträge zusammen. Kennzeichnet Gemeinsamkeiten, Konflikte und ein Minderheitenargument ohne personenbezogene Angaben.</a:t>
            </a:r>
          </a:p>
        </p:txBody>
      </p:sp>
      <p:sp>
        <p:nvSpPr>
          <p:cNvPr id="9" name="">
            <a:extLst xmlns:a="http://schemas.openxmlformats.org/drawingml/2006/main">
              <a:ext uri="{FF2B5EF4-FFF2-40B4-BE49-F238E27FC236}">
                <a16:creationId xmlns:a16="http://schemas.microsoft.com/office/drawing/2014/main" id="{436B9F60-A903-40FA-9BC5-3707AC89DA68}"/>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4B5D97F1-7190-4B24-8E31-85C2408FBDC8}"/>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Welches Argument hat eure Sicht erweitert?</a:t>
            </a:r>
          </a:p>
        </p:txBody>
      </p:sp>
    </p:spTree>
    <p:extLst>
      <p:ext uri="{BB962C8B-B14F-4D97-AF65-F5344CB8AC3E}">
        <p14:creationId xmlns:p14="http://schemas.microsoft.com/office/powerpoint/2010/main" val="137076422"/>
      </p:ext>
    </p:extLst>
  </p:cSld>
</p:sld>
</file>

<file path=ppt/slides/slide1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FBD1774-3F93-49D2-9092-2CCBD248539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4 · ZUERST ANSEHEN</a:t>
            </a:r>
          </a:p>
        </p:txBody>
      </p:sp>
      <p:sp>
        <p:nvSpPr>
          <p:cNvPr id="2" name="">
            <a:extLst xmlns:a="http://schemas.openxmlformats.org/drawingml/2006/main">
              <a:ext uri="{FF2B5EF4-FFF2-40B4-BE49-F238E27FC236}">
                <a16:creationId xmlns:a16="http://schemas.microsoft.com/office/drawing/2014/main" id="{A459F2CD-96DC-47FA-A1F7-6A6E70E0712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35426CA7-DFA9-46D7-92AB-80E16F00A57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351b292a5c149db"/>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667653709"/>
      </p:ext>
    </p:extLst>
  </p:cSld>
</p:sld>
</file>

<file path=ppt/slides/slide1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5AC75B1-F2F9-46A6-A3B6-22835CC062F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4 · GEMEINSAM NACHMACHEN</a:t>
            </a:r>
          </a:p>
        </p:txBody>
      </p:sp>
      <p:sp>
        <p:nvSpPr>
          <p:cNvPr id="2" name="">
            <a:extLst xmlns:a="http://schemas.openxmlformats.org/drawingml/2006/main">
              <a:ext uri="{FF2B5EF4-FFF2-40B4-BE49-F238E27FC236}">
                <a16:creationId xmlns:a16="http://schemas.microsoft.com/office/drawing/2014/main" id="{B8523507-C38E-4F2C-B407-6C4213CC1F1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 transparent machen</a:t>
            </a:r>
          </a:p>
        </p:txBody>
      </p:sp>
      <p:sp>
        <p:nvSpPr>
          <p:cNvPr id="3" name="">
            <a:extLst xmlns:a="http://schemas.openxmlformats.org/drawingml/2006/main">
              <a:ext uri="{FF2B5EF4-FFF2-40B4-BE49-F238E27FC236}">
                <a16:creationId xmlns:a16="http://schemas.microsoft.com/office/drawing/2014/main" id="{80AE24A9-CFC8-456C-93CC-A0A9AB23D65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0D21D450-4CF5-4017-BD6E-7892D509C4E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115</a:t>
            </a:r>
          </a:p>
        </p:txBody>
      </p:sp>
      <p:sp>
        <p:nvSpPr>
          <p:cNvPr id="5" name="">
            <a:extLst xmlns:a="http://schemas.openxmlformats.org/drawingml/2006/main">
              <a:ext uri="{FF2B5EF4-FFF2-40B4-BE49-F238E27FC236}">
                <a16:creationId xmlns:a16="http://schemas.microsoft.com/office/drawing/2014/main" id="{709DAEB1-0E17-45FA-A50F-0ABC413D210A}"/>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B51B6ED8-92CD-4F33-AAA0-3B083D44CED0}"/>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06_Beteiligungsdossier.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622FC9D1-94D5-47FB-81A1-D1D4DF7F7F52}"/>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32551F44-A4C7-41C7-91A3-2633C22D9603}"/>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„Ergebnis transparent machen“.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C321AF66-D75C-40C5-9716-F3F9BAAD3187}"/>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235BC5A-1E62-4BEA-BF3B-4E217538B367}"/>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„Beiträge zählen, Gründe vergleichen“. Ergänze darunter eine Begründung aus der Materialkarte.</a:t>
            </a:r>
          </a:p>
        </p:txBody>
      </p:sp>
      <p:sp>
        <p:nvSpPr>
          <p:cNvPr id="11" name="">
            <a:extLst xmlns:a="http://schemas.openxmlformats.org/drawingml/2006/main">
              <a:ext uri="{FF2B5EF4-FFF2-40B4-BE49-F238E27FC236}">
                <a16:creationId xmlns:a16="http://schemas.microsoft.com/office/drawing/2014/main" id="{1E4DCF6D-7167-4FD3-94E2-540DDA4D22F5}"/>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75E14EE8-2915-4754-A235-425618C5C76B}"/>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38DF6014-E905-4F85-B513-BCC2DC8D6814}"/>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7FA4407F-DF1C-4500-A0C0-8D06E1587D71}"/>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K4_Beteiligungsdossier_Kennung; halte deinen eigenen Beitrag fest.</a:t>
            </a:r>
          </a:p>
        </p:txBody>
      </p:sp>
    </p:spTree>
    <p:extLst>
      <p:ext uri="{BB962C8B-B14F-4D97-AF65-F5344CB8AC3E}">
        <p14:creationId xmlns:p14="http://schemas.microsoft.com/office/powerpoint/2010/main" val="103333203"/>
      </p:ext>
    </p:extLst>
  </p:cSld>
</p:sld>
</file>

<file path=ppt/slides/slide1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183AE3E-8445-4B4B-A15D-30060EF3D1B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4 · 50 MINUTEN</a:t>
            </a:r>
          </a:p>
        </p:txBody>
      </p:sp>
      <p:sp>
        <p:nvSpPr>
          <p:cNvPr id="2" name="">
            <a:extLst xmlns:a="http://schemas.openxmlformats.org/drawingml/2006/main">
              <a:ext uri="{FF2B5EF4-FFF2-40B4-BE49-F238E27FC236}">
                <a16:creationId xmlns:a16="http://schemas.microsoft.com/office/drawing/2014/main" id="{BD2F2269-278F-4690-9982-9D808D59D84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 transparent machen</a:t>
            </a:r>
          </a:p>
        </p:txBody>
      </p:sp>
      <p:sp>
        <p:nvSpPr>
          <p:cNvPr id="3" name="">
            <a:extLst xmlns:a="http://schemas.openxmlformats.org/drawingml/2006/main">
              <a:ext uri="{FF2B5EF4-FFF2-40B4-BE49-F238E27FC236}">
                <a16:creationId xmlns:a16="http://schemas.microsoft.com/office/drawing/2014/main" id="{A049D6F2-4982-4E60-8C2E-8C43FB90326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AF13B495-D075-4CB7-A617-BD77F36B70B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116</a:t>
            </a:r>
          </a:p>
        </p:txBody>
      </p:sp>
      <p:sp>
        <p:nvSpPr>
          <p:cNvPr id="5" name="">
            <a:extLst xmlns:a="http://schemas.openxmlformats.org/drawingml/2006/main">
              <a:ext uri="{FF2B5EF4-FFF2-40B4-BE49-F238E27FC236}">
                <a16:creationId xmlns:a16="http://schemas.microsoft.com/office/drawing/2014/main" id="{1F46B803-79DE-45DB-B67C-B0A0E32D3D4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5DAFA3E7-5DFB-4120-9142-5A460ABF0EA3}"/>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Führt die vereinbarte Simulation durch. Dokumentiert Anzahl der Beiträge, Verfahren und Ergebnis sowie Einschränkungen.</a:t>
            </a:r>
          </a:p>
        </p:txBody>
      </p:sp>
      <p:sp>
        <p:nvSpPr>
          <p:cNvPr id="7" name="">
            <a:extLst xmlns:a="http://schemas.openxmlformats.org/drawingml/2006/main">
              <a:ext uri="{FF2B5EF4-FFF2-40B4-BE49-F238E27FC236}">
                <a16:creationId xmlns:a16="http://schemas.microsoft.com/office/drawing/2014/main" id="{DC268C19-1EBF-4030-A90E-6741137AE7E4}"/>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7D4A4FB6-2490-4086-B38D-D0BCE500E844}"/>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Formuliert eine Empfehlung, die auch Minderheiten und Zugangshürden berücksichtigt. Erklärt den Unterschied zwischen Mehrheit und guter Begründung.</a:t>
            </a:r>
          </a:p>
        </p:txBody>
      </p:sp>
      <p:sp>
        <p:nvSpPr>
          <p:cNvPr id="9" name="">
            <a:extLst xmlns:a="http://schemas.openxmlformats.org/drawingml/2006/main">
              <a:ext uri="{FF2B5EF4-FFF2-40B4-BE49-F238E27FC236}">
                <a16:creationId xmlns:a16="http://schemas.microsoft.com/office/drawing/2014/main" id="{C401AF90-126F-42F8-909B-1381D34AB7A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0BAFFD38-BA60-4F6F-B42F-F153950122BD}"/>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Einschränkung muss direkt neben dem Ergebnis stehen?</a:t>
            </a:r>
          </a:p>
        </p:txBody>
      </p:sp>
    </p:spTree>
    <p:extLst>
      <p:ext uri="{BB962C8B-B14F-4D97-AF65-F5344CB8AC3E}">
        <p14:creationId xmlns:p14="http://schemas.microsoft.com/office/powerpoint/2010/main" val="1521111541"/>
      </p:ext>
    </p:extLst>
  </p:cSld>
</p:sld>
</file>

<file path=ppt/slides/slide1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7947567-1EF7-421F-B7DC-09D92C5252B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5 · ZUERST ANSEHEN</a:t>
            </a:r>
          </a:p>
        </p:txBody>
      </p:sp>
      <p:sp>
        <p:nvSpPr>
          <p:cNvPr id="2" name="">
            <a:extLst xmlns:a="http://schemas.openxmlformats.org/drawingml/2006/main">
              <a:ext uri="{FF2B5EF4-FFF2-40B4-BE49-F238E27FC236}">
                <a16:creationId xmlns:a16="http://schemas.microsoft.com/office/drawing/2014/main" id="{AD85BCC6-3E7B-4169-80DE-34133D88743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3" name="">
            <a:extLst xmlns:a="http://schemas.openxmlformats.org/drawingml/2006/main">
              <a:ext uri="{FF2B5EF4-FFF2-40B4-BE49-F238E27FC236}">
                <a16:creationId xmlns:a16="http://schemas.microsoft.com/office/drawing/2014/main" id="{248EAB4E-32A7-40AD-AA99-239188C1ECC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259477e0c7e4143"/>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142780485"/>
      </p:ext>
    </p:extLst>
  </p:cSld>
</p:sld>
</file>

<file path=ppt/slides/slide1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4AFB5CE-C033-462E-AD1E-7377B5B2AC1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5 · GEMEINSAM NACHMACHEN</a:t>
            </a:r>
          </a:p>
        </p:txBody>
      </p:sp>
      <p:sp>
        <p:nvSpPr>
          <p:cNvPr id="2" name="">
            <a:extLst xmlns:a="http://schemas.openxmlformats.org/drawingml/2006/main">
              <a:ext uri="{FF2B5EF4-FFF2-40B4-BE49-F238E27FC236}">
                <a16:creationId xmlns:a16="http://schemas.microsoft.com/office/drawing/2014/main" id="{79A1E719-834A-44FD-93C2-9C621DEE0EF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Dossier und Rückmeldung</a:t>
            </a:r>
          </a:p>
        </p:txBody>
      </p:sp>
      <p:sp>
        <p:nvSpPr>
          <p:cNvPr id="3" name="">
            <a:extLst xmlns:a="http://schemas.openxmlformats.org/drawingml/2006/main">
              <a:ext uri="{FF2B5EF4-FFF2-40B4-BE49-F238E27FC236}">
                <a16:creationId xmlns:a16="http://schemas.microsoft.com/office/drawing/2014/main" id="{370463A2-418C-487A-AB88-CF978D6A0CA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21C4F08E-5AB8-49B7-9EF6-A39B031ADB0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118</a:t>
            </a:r>
          </a:p>
        </p:txBody>
      </p:sp>
      <p:sp>
        <p:nvSpPr>
          <p:cNvPr id="5" name="">
            <a:extLst xmlns:a="http://schemas.openxmlformats.org/drawingml/2006/main">
              <a:ext uri="{FF2B5EF4-FFF2-40B4-BE49-F238E27FC236}">
                <a16:creationId xmlns:a16="http://schemas.microsoft.com/office/drawing/2014/main" id="{D8614409-45CF-423F-9F2A-E44427B95E86}"/>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1AF6A03B-AAA8-4DC8-9124-130F2B8EFAF6}"/>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K4_Beteiligungsdossier_Kennung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0AD37D25-9BB4-4AE4-A786-97928064A9E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BA8C1E54-05DD-44DD-9284-A4DBDDD3E16C}"/>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C3D4CE0F-10D7-4232-A832-B76814CE03CA}"/>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5952EEF6-93D1-4D4D-A29B-CADED0F54263}"/>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E1E35450-DC80-4684-BEE2-BFED5C1C5597}"/>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6E8136DB-505E-4703-8811-CA971309A43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940734E5-6DA8-481C-9E7B-9E39E20F4513}"/>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FAA85F5-BD88-4443-965A-E0EF31ECEC68}"/>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1653007758"/>
      </p:ext>
    </p:extLst>
  </p:cSld>
</p:sld>
</file>

<file path=ppt/slides/slide1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AEBDB85-6D47-486C-BA74-55CEAD707F7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5 · 50 MINUTEN</a:t>
            </a:r>
          </a:p>
        </p:txBody>
      </p:sp>
      <p:sp>
        <p:nvSpPr>
          <p:cNvPr id="2" name="">
            <a:extLst xmlns:a="http://schemas.openxmlformats.org/drawingml/2006/main">
              <a:ext uri="{FF2B5EF4-FFF2-40B4-BE49-F238E27FC236}">
                <a16:creationId xmlns:a16="http://schemas.microsoft.com/office/drawing/2014/main" id="{66F0F959-6543-4760-A4D6-BAC284D1C7B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Dossier und Rückmeldung</a:t>
            </a:r>
          </a:p>
        </p:txBody>
      </p:sp>
      <p:sp>
        <p:nvSpPr>
          <p:cNvPr id="3" name="">
            <a:extLst xmlns:a="http://schemas.openxmlformats.org/drawingml/2006/main">
              <a:ext uri="{FF2B5EF4-FFF2-40B4-BE49-F238E27FC236}">
                <a16:creationId xmlns:a16="http://schemas.microsoft.com/office/drawing/2014/main" id="{B8EBE407-6B14-4CAB-A8F0-0BAB5C485FF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0351A965-CCB6-4152-8CE4-2C4F309B7AE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119</a:t>
            </a:r>
          </a:p>
        </p:txBody>
      </p:sp>
      <p:sp>
        <p:nvSpPr>
          <p:cNvPr id="5" name="">
            <a:extLst xmlns:a="http://schemas.openxmlformats.org/drawingml/2006/main">
              <a:ext uri="{FF2B5EF4-FFF2-40B4-BE49-F238E27FC236}">
                <a16:creationId xmlns:a16="http://schemas.microsoft.com/office/drawing/2014/main" id="{AC960F6D-619D-4106-A115-115A249B72E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5854518C-C000-4CB7-A4A0-E0FC46C8D0A6}"/>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Erstellt das Dossier mit Frage, Rollen, Regeln, anonymisierten Ergebnissen, Empfehlung und geplantem Rückmeldeweg.</a:t>
            </a:r>
          </a:p>
        </p:txBody>
      </p:sp>
      <p:sp>
        <p:nvSpPr>
          <p:cNvPr id="7" name="">
            <a:extLst xmlns:a="http://schemas.openxmlformats.org/drawingml/2006/main">
              <a:ext uri="{FF2B5EF4-FFF2-40B4-BE49-F238E27FC236}">
                <a16:creationId xmlns:a16="http://schemas.microsoft.com/office/drawing/2014/main" id="{F6843677-B7BA-46F7-9DF2-0ACE24EB70CA}"/>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F963CBC1-CBDE-4BF8-94E2-52C55B52BA67}"/>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Prüft Zugänglichkeit und Rechte, gebt die PDF ab und reflektiert euren individuellen Beitrag zur fairen Beteiligung.</a:t>
            </a:r>
          </a:p>
        </p:txBody>
      </p:sp>
      <p:sp>
        <p:nvSpPr>
          <p:cNvPr id="9" name="">
            <a:extLst xmlns:a="http://schemas.openxmlformats.org/drawingml/2006/main">
              <a:ext uri="{FF2B5EF4-FFF2-40B4-BE49-F238E27FC236}">
                <a16:creationId xmlns:a16="http://schemas.microsoft.com/office/drawing/2014/main" id="{30DCD0E9-C61E-4421-BDAD-A62D090603B9}"/>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40942D9E-A912-4F5B-B610-5FF3BAA99B2D}"/>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müsste für ein echtes Beteiligungsprojekt zusätzlich geklärt werden?</a:t>
            </a:r>
          </a:p>
        </p:txBody>
      </p:sp>
    </p:spTree>
    <p:extLst>
      <p:ext uri="{BB962C8B-B14F-4D97-AF65-F5344CB8AC3E}">
        <p14:creationId xmlns:p14="http://schemas.microsoft.com/office/powerpoint/2010/main" val="1049427014"/>
      </p:ext>
    </p:extLst>
  </p:cSld>
</p:sld>
</file>

<file path=ppt/slides/slide1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7BB8EAA-9E1A-470C-805F-C0233E39C6F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ABSCHLUSS</a:t>
            </a:r>
          </a:p>
        </p:txBody>
      </p:sp>
      <p:sp>
        <p:nvSpPr>
          <p:cNvPr id="2" name="">
            <a:extLst xmlns:a="http://schemas.openxmlformats.org/drawingml/2006/main">
              <a:ext uri="{FF2B5EF4-FFF2-40B4-BE49-F238E27FC236}">
                <a16:creationId xmlns:a16="http://schemas.microsoft.com/office/drawing/2014/main" id="{B3F215BA-A4B0-459F-B218-3E2AE781645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0F140A77-0707-42E7-8252-86D039D6A5C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 Klasse · Digitale Grundbildung</a:t>
            </a:r>
          </a:p>
        </p:txBody>
      </p:sp>
      <p:sp>
        <p:nvSpPr>
          <p:cNvPr id="4" name="">
            <a:extLst xmlns:a="http://schemas.openxmlformats.org/drawingml/2006/main">
              <a:ext uri="{FF2B5EF4-FFF2-40B4-BE49-F238E27FC236}">
                <a16:creationId xmlns:a16="http://schemas.microsoft.com/office/drawing/2014/main" id="{D6365E85-98D4-44DA-BC96-FC8965FEA35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120</a:t>
            </a:r>
          </a:p>
        </p:txBody>
      </p:sp>
      <p:sp>
        <p:nvSpPr>
          <p:cNvPr id="5" name="">
            <a:extLst xmlns:a="http://schemas.openxmlformats.org/drawingml/2006/main">
              <a:ext uri="{FF2B5EF4-FFF2-40B4-BE49-F238E27FC236}">
                <a16:creationId xmlns:a16="http://schemas.microsoft.com/office/drawing/2014/main" id="{40CE9A56-31D9-498B-8D9C-C4AD2AFADEA4}"/>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Klare Frage mit benannten Beteiligten und Grenzen der Simulation.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Praktisch geprüfte Datenfelder und nachvollziehbare Teilnahme- und Zählregeln.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Dokumentierte Beiträge, Empfehlung und Rückmeldeweg einschließlich einer Minderheitenposition.</a:t>
            </a:r>
          </a:p>
        </p:txBody>
      </p:sp>
      <p:sp>
        <p:nvSpPr>
          <p:cNvPr id="6" name="">
            <a:extLst xmlns:a="http://schemas.openxmlformats.org/drawingml/2006/main">
              <a:ext uri="{FF2B5EF4-FFF2-40B4-BE49-F238E27FC236}">
                <a16:creationId xmlns:a16="http://schemas.microsoft.com/office/drawing/2014/main" id="{CD8E779B-EEA7-45CD-B486-EA12857762AB}"/>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7859BDD2-67A9-45EF-8632-0232D10CE9F0}"/>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200956552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2026-10-04T12:58:08.9730000Z</dcterms:created>
  <dcterms:modified xsi:type="dcterms:W3CDTF">2026-10-04T12:58:08.9730000Z</dcterms:modified>
</coreProperties>
</file>